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authors.xml" ContentType="application/vnd.ms-powerpoint.author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4"/>
    <p:sldMasterId id="2147483715" r:id="rId5"/>
  </p:sldMasterIdLst>
  <p:notesMasterIdLst>
    <p:notesMasterId r:id="rId16"/>
  </p:notesMasterIdLst>
  <p:handoutMasterIdLst>
    <p:handoutMasterId r:id="rId17"/>
  </p:handoutMasterIdLst>
  <p:sldIdLst>
    <p:sldId id="1262" r:id="rId6"/>
    <p:sldId id="449" r:id="rId7"/>
    <p:sldId id="1317" r:id="rId8"/>
    <p:sldId id="1188" r:id="rId9"/>
    <p:sldId id="1233" r:id="rId10"/>
    <p:sldId id="1181" r:id="rId11"/>
    <p:sldId id="1182" r:id="rId12"/>
    <p:sldId id="1236" r:id="rId13"/>
    <p:sldId id="1248" r:id="rId14"/>
    <p:sldId id="1067" r:id="rId15"/>
  </p:sldIdLst>
  <p:sldSz cx="12192000" cy="6858000"/>
  <p:notesSz cx="6858000" cy="9144000"/>
  <p:embeddedFontLst>
    <p:embeddedFont>
      <p:font typeface="Calibri" panose="020F0502020204030204" pitchFamily="34" charset="0"/>
      <p:regular r:id="rId18"/>
      <p:bold r:id="rId19"/>
      <p:italic r:id="rId20"/>
      <p:boldItalic r:id="rId21"/>
    </p:embeddedFont>
    <p:embeddedFont>
      <p:font typeface="Calibri Light" panose="020F0302020204030204" pitchFamily="34" charset="0"/>
      <p:regular r:id="rId22"/>
      <p:italic r:id="rId23"/>
    </p:embeddedFont>
    <p:embeddedFont>
      <p:font typeface="Gilroy" panose="020B0604020202020204" charset="-52"/>
      <p:regular r:id="rId24"/>
      <p:bold r:id="rId25"/>
      <p:italic r:id="rId26"/>
      <p:boldItalic r:id="rId27"/>
    </p:embeddedFont>
    <p:embeddedFont>
      <p:font typeface="Gilroy Bold" panose="00000800000000000000" charset="-52"/>
      <p:bold r:id="rId28"/>
      <p:italic r:id="rId29"/>
      <p:boldItalic r:id="rId30"/>
    </p:embeddedFont>
    <p:embeddedFont>
      <p:font typeface="Gilroy SemiBold" panose="00000700000000000000" charset="-52"/>
      <p:bold r:id="rId31"/>
      <p:boldItalic r:id="rId32"/>
    </p:embeddedFont>
    <p:embeddedFont>
      <p:font typeface="Gilroy-Semibold" panose="00000700000000000000" charset="-52"/>
      <p:bold r:id="rId33"/>
    </p:embeddedFont>
    <p:embeddedFont>
      <p:font typeface="Gilroy-Semibold" panose="00000700000000000000" charset="-52"/>
      <p:bold r:id="rId33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A1FD88E3-BE75-4423-9C90-BE5ADC92493E}">
          <p14:sldIdLst>
            <p14:sldId id="1262"/>
            <p14:sldId id="449"/>
            <p14:sldId id="1317"/>
            <p14:sldId id="1188"/>
            <p14:sldId id="1233"/>
            <p14:sldId id="1181"/>
            <p14:sldId id="1182"/>
            <p14:sldId id="1236"/>
            <p14:sldId id="1248"/>
            <p14:sldId id="106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4042" userDrawn="1">
          <p15:clr>
            <a:srgbClr val="A4A3A4"/>
          </p15:clr>
        </p15:guide>
        <p15:guide id="2" pos="347" userDrawn="1">
          <p15:clr>
            <a:srgbClr val="A4A3A4"/>
          </p15:clr>
        </p15:guide>
        <p15:guide id="3" orient="horz" pos="2409" userDrawn="1">
          <p15:clr>
            <a:srgbClr val="A4A3A4"/>
          </p15:clr>
        </p15:guide>
        <p15:guide id="4" orient="horz" pos="368" userDrawn="1">
          <p15:clr>
            <a:srgbClr val="A4A3A4"/>
          </p15:clr>
        </p15:guide>
        <p15:guide id="5" pos="2230" userDrawn="1">
          <p15:clr>
            <a:srgbClr val="A4A3A4"/>
          </p15:clr>
        </p15:guide>
        <p15:guide id="6" pos="7680" userDrawn="1">
          <p15:clr>
            <a:srgbClr val="A4A3A4"/>
          </p15:clr>
        </p15:guide>
        <p15:guide id="7" pos="731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FBB68F18-553C-7FFB-4D5A-480EA7F3EB47}" name="Alexander Kov" initials="AK" userId="856b9cb44f24c30f" providerId="Windows Live"/>
  <p188:author id="{EE996B6C-1F52-1615-D3B1-F8046DDE927D}" name="Alexandrova, Anna" initials="AA" userId="S::anna.alexandrova@slsoft.ru::68684698-23f2-4439-810d-9c99cffa7f83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7" name="Kolmykova, Ekaterina" initials="KE" lastIdx="11" clrIdx="6">
    <p:extLst>
      <p:ext uri="{19B8F6BF-5375-455C-9EA6-DF929625EA0E}">
        <p15:presenceInfo xmlns:p15="http://schemas.microsoft.com/office/powerpoint/2012/main" userId="S::Ekaterina.Kolmykova@slsoft.ru::259a9c08-e5dd-4999-b6b5-75832cfa8ee5" providerId="AD"/>
      </p:ext>
    </p:extLst>
  </p:cmAuthor>
  <p:cmAuthor id="1" name="Мельников Иван Сергеевич" initials="МИС" lastIdx="27" clrIdx="0">
    <p:extLst>
      <p:ext uri="{19B8F6BF-5375-455C-9EA6-DF929625EA0E}">
        <p15:presenceInfo xmlns:p15="http://schemas.microsoft.com/office/powerpoint/2012/main" userId="S-1-5-21-3493872076-3631449775-1555872641-23937" providerId="AD"/>
      </p:ext>
    </p:extLst>
  </p:cmAuthor>
  <p:cmAuthor id="8" name="Protasova, Darya" initials="PD" lastIdx="6" clrIdx="7">
    <p:extLst>
      <p:ext uri="{19B8F6BF-5375-455C-9EA6-DF929625EA0E}">
        <p15:presenceInfo xmlns:p15="http://schemas.microsoft.com/office/powerpoint/2012/main" userId="S::darya.protasova@slsoft.ru::56bb4ce5-c98b-435c-8d73-b4a5a9028b24" providerId="AD"/>
      </p:ext>
    </p:extLst>
  </p:cmAuthor>
  <p:cmAuthor id="2" name="Молчанова Дарья Александровна" initials="МДА" lastIdx="8" clrIdx="1">
    <p:extLst>
      <p:ext uri="{19B8F6BF-5375-455C-9EA6-DF929625EA0E}">
        <p15:presenceInfo xmlns:p15="http://schemas.microsoft.com/office/powerpoint/2012/main" userId="S-1-5-21-3493872076-3631449775-1555872641-30064" providerId="AD"/>
      </p:ext>
    </p:extLst>
  </p:cmAuthor>
  <p:cmAuthor id="9" name="Дарья Протасова" initials="ДП" lastIdx="16" clrIdx="8">
    <p:extLst>
      <p:ext uri="{19B8F6BF-5375-455C-9EA6-DF929625EA0E}">
        <p15:presenceInfo xmlns:p15="http://schemas.microsoft.com/office/powerpoint/2012/main" userId="fe1d05fe6aaea5cd" providerId="Windows Live"/>
      </p:ext>
    </p:extLst>
  </p:cmAuthor>
  <p:cmAuthor id="3" name="Мария Шалаева" initials="МШ" lastIdx="17" clrIdx="2">
    <p:extLst>
      <p:ext uri="{19B8F6BF-5375-455C-9EA6-DF929625EA0E}">
        <p15:presenceInfo xmlns:p15="http://schemas.microsoft.com/office/powerpoint/2012/main" userId="71460e9540243f1a" providerId="Windows Live"/>
      </p:ext>
    </p:extLst>
  </p:cmAuthor>
  <p:cmAuthor id="10" name="Melnikov, Ivan" initials="MI" lastIdx="3" clrIdx="9">
    <p:extLst>
      <p:ext uri="{19B8F6BF-5375-455C-9EA6-DF929625EA0E}">
        <p15:presenceInfo xmlns:p15="http://schemas.microsoft.com/office/powerpoint/2012/main" userId="S::ivan.melnikov@slsoft.ru::3d2b4e7e-1c01-4cfe-b403-5f9d83c508ff" providerId="AD"/>
      </p:ext>
    </p:extLst>
  </p:cmAuthor>
  <p:cmAuthor id="4" name="Дарья" initials="Д" lastIdx="21" clrIdx="3">
    <p:extLst>
      <p:ext uri="{19B8F6BF-5375-455C-9EA6-DF929625EA0E}">
        <p15:presenceInfo xmlns:p15="http://schemas.microsoft.com/office/powerpoint/2012/main" userId="bb5f1832f3e6e54e" providerId="Windows Live"/>
      </p:ext>
    </p:extLst>
  </p:cmAuthor>
  <p:cmAuthor id="11" name="Валентина" initials="В" lastIdx="1" clrIdx="10">
    <p:extLst>
      <p:ext uri="{19B8F6BF-5375-455C-9EA6-DF929625EA0E}">
        <p15:presenceInfo xmlns:p15="http://schemas.microsoft.com/office/powerpoint/2012/main" userId="Валентина" providerId="None"/>
      </p:ext>
    </p:extLst>
  </p:cmAuthor>
  <p:cmAuthor id="5" name="Pavel Sergeev" initials="PS" lastIdx="13" clrIdx="4">
    <p:extLst>
      <p:ext uri="{19B8F6BF-5375-455C-9EA6-DF929625EA0E}">
        <p15:presenceInfo xmlns:p15="http://schemas.microsoft.com/office/powerpoint/2012/main" userId="bb82f9d262d9411f" providerId="Windows Live"/>
      </p:ext>
    </p:extLst>
  </p:cmAuthor>
  <p:cmAuthor id="6" name="Borchenko, Pavel" initials="BP" lastIdx="40" clrIdx="5">
    <p:extLst>
      <p:ext uri="{19B8F6BF-5375-455C-9EA6-DF929625EA0E}">
        <p15:presenceInfo xmlns:p15="http://schemas.microsoft.com/office/powerpoint/2012/main" userId="Borchenko, Pavel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20C33"/>
    <a:srgbClr val="002342"/>
    <a:srgbClr val="053E72"/>
    <a:srgbClr val="BE103C"/>
    <a:srgbClr val="9BACBD"/>
    <a:srgbClr val="9AACBC"/>
    <a:srgbClr val="FFFFFF"/>
    <a:srgbClr val="F7F7F7"/>
    <a:srgbClr val="CACACA"/>
    <a:srgbClr val="A6A6A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8603FDC-E32A-4AB5-989C-0864C3EAD2B8}" styleName="Стиль из темы 2 - акцент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21E4AEA4-8DFA-4A89-87EB-49C32662AFE0}" styleName="Средний стиль 2 —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352" autoAdjust="0"/>
    <p:restoredTop sz="75621" autoAdjust="0"/>
  </p:normalViewPr>
  <p:slideViewPr>
    <p:cSldViewPr snapToGrid="0">
      <p:cViewPr varScale="1">
        <p:scale>
          <a:sx n="78" d="100"/>
          <a:sy n="78" d="100"/>
        </p:scale>
        <p:origin x="96" y="252"/>
      </p:cViewPr>
      <p:guideLst>
        <p:guide orient="horz" pos="4042"/>
        <p:guide pos="347"/>
        <p:guide orient="horz" pos="2409"/>
        <p:guide orient="horz" pos="368"/>
        <p:guide pos="2230"/>
        <p:guide pos="7680"/>
        <p:guide pos="731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81" d="100"/>
          <a:sy n="81" d="100"/>
        </p:scale>
        <p:origin x="3894" y="10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font" Target="fonts/font1.fntdata"/><Relationship Id="rId26" Type="http://schemas.openxmlformats.org/officeDocument/2006/relationships/font" Target="fonts/font9.fntdata"/><Relationship Id="rId21" Type="http://schemas.openxmlformats.org/officeDocument/2006/relationships/font" Target="fonts/font4.fntdata"/><Relationship Id="rId34" Type="http://schemas.openxmlformats.org/officeDocument/2006/relationships/commentAuthors" Target="commentAuthors.xml"/><Relationship Id="rId97" Type="http://schemas.microsoft.com/office/2018/10/relationships/authors" Target="author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handoutMaster" Target="handoutMasters/handoutMaster1.xml"/><Relationship Id="rId25" Type="http://schemas.openxmlformats.org/officeDocument/2006/relationships/font" Target="fonts/font8.fntdata"/><Relationship Id="rId33" Type="http://schemas.openxmlformats.org/officeDocument/2006/relationships/font" Target="fonts/font16.fntdata"/><Relationship Id="rId38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font" Target="fonts/font3.fntdata"/><Relationship Id="rId29" Type="http://schemas.openxmlformats.org/officeDocument/2006/relationships/font" Target="fonts/font12.fntdata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font" Target="fonts/font7.fntdata"/><Relationship Id="rId32" Type="http://schemas.openxmlformats.org/officeDocument/2006/relationships/font" Target="fonts/font15.fntdata"/><Relationship Id="rId37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font" Target="fonts/font6.fntdata"/><Relationship Id="rId28" Type="http://schemas.openxmlformats.org/officeDocument/2006/relationships/font" Target="fonts/font11.fntdata"/><Relationship Id="rId36" Type="http://schemas.openxmlformats.org/officeDocument/2006/relationships/viewProps" Target="viewProps.xml"/><Relationship Id="rId10" Type="http://schemas.openxmlformats.org/officeDocument/2006/relationships/slide" Target="slides/slide5.xml"/><Relationship Id="rId19" Type="http://schemas.openxmlformats.org/officeDocument/2006/relationships/font" Target="fonts/font2.fntdata"/><Relationship Id="rId31" Type="http://schemas.openxmlformats.org/officeDocument/2006/relationships/font" Target="fonts/font14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font" Target="fonts/font5.fntdata"/><Relationship Id="rId27" Type="http://schemas.openxmlformats.org/officeDocument/2006/relationships/font" Target="fonts/font10.fntdata"/><Relationship Id="rId30" Type="http://schemas.openxmlformats.org/officeDocument/2006/relationships/font" Target="fonts/font13.fntdata"/><Relationship Id="rId35" Type="http://schemas.openxmlformats.org/officeDocument/2006/relationships/presProps" Target="presProps.xml"/><Relationship Id="rId8" Type="http://schemas.openxmlformats.org/officeDocument/2006/relationships/slide" Target="slides/slide3.xml"/><Relationship Id="rId3" Type="http://schemas.openxmlformats.org/officeDocument/2006/relationships/customXml" Target="../customXml/item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>
            <a:extLst>
              <a:ext uri="{FF2B5EF4-FFF2-40B4-BE49-F238E27FC236}">
                <a16:creationId xmlns:a16="http://schemas.microsoft.com/office/drawing/2014/main" id="{D1E1C00E-1379-491D-BE25-6850A8A3AFC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D454F22A-E434-4942-9F02-A71C657B710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C1A2E1-C57D-4AF1-8FEB-A5538596CEE7}" type="datetimeFigureOut">
              <a:rPr lang="ru-RU" smtClean="0"/>
              <a:t>24.01.2024</a:t>
            </a:fld>
            <a:endParaRPr lang="ru-RU" dirty="0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9310DCC1-F9BC-4CAB-BD71-6D76CB9771E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01071C29-A966-4F8D-ABD5-78437779377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015242-FB29-420B-BB4A-2BD5FC93C1B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7603348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DD7D9C-9EE6-400B-B2D9-1A58482D8568}" type="datetimeFigureOut">
              <a:rPr lang="ru-RU" smtClean="0"/>
              <a:t>24.01.2024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8883E7-6AC7-49AD-BFA1-56372D575FA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025458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Приветствую, коллеги!</a:t>
            </a:r>
          </a:p>
          <a:p>
            <a:endParaRPr lang="ru-RU" dirty="0"/>
          </a:p>
          <a:p>
            <a:r>
              <a:rPr lang="ru-RU" dirty="0"/>
              <a:t>Я расскажу вам о платформе </a:t>
            </a:r>
            <a:r>
              <a:rPr lang="en-US" dirty="0"/>
              <a:t>ROBIN</a:t>
            </a:r>
            <a:r>
              <a:rPr lang="ru-RU" dirty="0"/>
              <a:t>, о ее функционале и возможностях.</a:t>
            </a:r>
          </a:p>
          <a:p>
            <a:r>
              <a:rPr lang="ru-RU" dirty="0"/>
              <a:t>О том, как  с их помощью реализуется интеллектуальная автоматизация бизнес-процессов.</a:t>
            </a:r>
          </a:p>
          <a:p>
            <a:r>
              <a:rPr lang="ru-RU" dirty="0"/>
              <a:t>Как с помощью простых инструментов создавать отдельных цифровых ассистентов, и объединять их в единые автоматизированные, сквозные процессы.</a:t>
            </a:r>
          </a:p>
          <a:p>
            <a:endParaRPr lang="ru-RU" dirty="0"/>
          </a:p>
          <a:p>
            <a:r>
              <a:rPr lang="ru-RU" dirty="0"/>
              <a:t>Поехали!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0794880-924E-764D-AFA2-188E605A7E59}" type="slidenum">
              <a:rPr lang="ru-RU" smtClean="0"/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3609433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0794880-924E-764D-AFA2-188E605A7E59}" type="slidenum">
              <a:rPr lang="ru-RU" smtClean="0"/>
              <a:t>10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922236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ru-RU" sz="1200" b="1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Структура платформы </a:t>
            </a:r>
            <a:r>
              <a:rPr lang="en-US" sz="1200" b="1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ROBIN</a:t>
            </a:r>
            <a:r>
              <a:rPr lang="ru-RU" sz="1200" b="1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выглядит таким образом</a:t>
            </a:r>
            <a:r>
              <a:rPr lang="ru-RU" sz="120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.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Часть компонентов используют веб-интерфейс.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ru-RU" sz="1200" b="1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Ядро платформы включает:</a:t>
            </a:r>
          </a:p>
          <a:p>
            <a:pPr marL="171450" marR="0" indent="-1714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120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Студия-конструктор ЦА,</a:t>
            </a:r>
          </a:p>
          <a:p>
            <a:pPr marL="171450" marR="0" indent="-1714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120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компонент исполнения ЦА (</a:t>
            </a:r>
            <a:r>
              <a:rPr lang="en-US" sz="120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ROBIN Robot)</a:t>
            </a:r>
            <a:endParaRPr lang="ru-RU" sz="120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marL="171450" marR="0" indent="-1714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120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И оркестратор, для управления ЦА.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Неотъемлемой частью платформы стали:</a:t>
            </a:r>
          </a:p>
          <a:p>
            <a:pPr marL="171450" marR="0" indent="-1714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120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интерфейс</a:t>
            </a:r>
            <a:r>
              <a:rPr lang="en-US" sz="120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 AI </a:t>
            </a:r>
            <a:r>
              <a:rPr lang="ru-RU" sz="120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общения,</a:t>
            </a:r>
          </a:p>
          <a:p>
            <a:pPr marL="171450" marR="0" indent="-1714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120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компоненты распознавания документов (</a:t>
            </a:r>
            <a:r>
              <a:rPr lang="en-US" sz="120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ROBIN OCR</a:t>
            </a:r>
            <a:r>
              <a:rPr lang="ru-RU" sz="120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),</a:t>
            </a:r>
          </a:p>
          <a:p>
            <a:pPr marL="171450" marR="0" indent="-1714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120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и ИИ на основе </a:t>
            </a:r>
            <a:r>
              <a:rPr lang="en-US" sz="120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ROBIN AI</a:t>
            </a:r>
            <a:r>
              <a:rPr lang="ru-RU" sz="120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, которые раньше были отдельными продуктами.</a:t>
            </a:r>
            <a:endParaRPr lang="en-US" sz="120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20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Объединяющий, ключевой инструмент </a:t>
            </a:r>
            <a:r>
              <a:rPr lang="ru-RU" sz="1200" b="1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управления</a:t>
            </a:r>
            <a:r>
              <a:rPr lang="ru-RU" sz="120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платформой и </a:t>
            </a:r>
            <a:r>
              <a:rPr lang="ru-RU" sz="1200" b="1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процессами</a:t>
            </a:r>
            <a:r>
              <a:rPr lang="ru-RU" sz="120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- </a:t>
            </a:r>
            <a:r>
              <a:rPr lang="ru-RU" sz="1200" b="1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Робин Процесс</a:t>
            </a:r>
            <a:r>
              <a:rPr lang="ru-RU" sz="120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, в его едином веб-интерфейсе доступны компоненты платформы.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ru-RU" sz="1200" b="1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Робин процесс </a:t>
            </a:r>
            <a:r>
              <a:rPr lang="ru-RU" sz="120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обеспечивает общее управление, администрирование компонентов, процессов и задач.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В его состав включены два новых компонента - </a:t>
            </a:r>
            <a:r>
              <a:rPr lang="ru-RU" sz="1200" b="1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конструктор процессов </a:t>
            </a:r>
            <a:r>
              <a:rPr lang="ru-RU" sz="120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и </a:t>
            </a:r>
            <a:r>
              <a:rPr lang="ru-RU" sz="1200" b="1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конструктор настраиваемых экранных форм.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ru-RU" sz="1200" b="1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Далее обо всем этом вкратце расскажу.</a:t>
            </a:r>
            <a:endParaRPr lang="ru-RU" sz="120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20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Все компоненты платформы, в том числе Робин Процесс, уже включены в реестр отечественного ПО.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ru-RU" sz="1200" b="1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Отдельный продукт - маркетплейс цифровых ассистентов</a:t>
            </a:r>
            <a:r>
              <a:rPr lang="ru-RU" sz="120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, наше облачное решение для СМБ сектора.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Облегченное </a:t>
            </a:r>
            <a:r>
              <a:rPr lang="en-US" sz="120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RPA </a:t>
            </a:r>
            <a:r>
              <a:rPr lang="ru-RU" sz="120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решение, которое позволяет создавать в облаке программных роботов, и выполнять их локально, в инфраструктуре клиента, за символическую стоимость. </a:t>
            </a:r>
            <a:endParaRPr lang="en-US" sz="120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68883E7-6AC7-49AD-BFA1-56372D575FAF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540928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Вот так выглядит схема работы с платформой.</a:t>
            </a:r>
          </a:p>
          <a:p>
            <a:r>
              <a:rPr lang="ru-RU" b="1" dirty="0"/>
              <a:t>Аналитик и разработчик</a:t>
            </a:r>
            <a:r>
              <a:rPr lang="ru-RU" dirty="0"/>
              <a:t> создают цифровых ассистентов в Студии (сейчас это приложение, но идут работы по переносу Студии в веб-приложение).</a:t>
            </a:r>
          </a:p>
          <a:p>
            <a:r>
              <a:rPr lang="ru-RU" dirty="0"/>
              <a:t>Для дальнейшего использования, готовые ассистенты разработчик публикует на Оркестратор.</a:t>
            </a:r>
          </a:p>
          <a:p>
            <a:r>
              <a:rPr lang="ru-RU" dirty="0"/>
              <a:t>В конструкторе процессов (а это уже веб-приложение, часть Робин Процесс), собираются процессы, с учетом логики выполнения.</a:t>
            </a:r>
          </a:p>
          <a:p>
            <a:r>
              <a:rPr lang="ru-RU" dirty="0"/>
              <a:t>Там же расположен конструктор экранных форм, в нем создаются необходимые для работы процесса формы.</a:t>
            </a:r>
          </a:p>
          <a:p>
            <a:r>
              <a:rPr lang="ru-RU" dirty="0"/>
              <a:t>Готовые процессы и экранные формы также публикуются на Оркестратор, расположенный на сервере.</a:t>
            </a:r>
          </a:p>
          <a:p>
            <a:endParaRPr lang="ru-RU" dirty="0"/>
          </a:p>
          <a:p>
            <a:r>
              <a:rPr lang="ru-RU" dirty="0"/>
              <a:t>Настройка расписания/календаря/условий запуска процессов выполняются в Робин процесс.</a:t>
            </a:r>
          </a:p>
          <a:p>
            <a:endParaRPr lang="ru-RU" dirty="0"/>
          </a:p>
          <a:p>
            <a:r>
              <a:rPr lang="ru-RU" strike="noStrike" dirty="0"/>
              <a:t>Замечу, что элементы ИИ и </a:t>
            </a:r>
            <a:r>
              <a:rPr lang="en-US" strike="noStrike" dirty="0"/>
              <a:t>OCR </a:t>
            </a:r>
            <a:r>
              <a:rPr lang="ru-RU" strike="noStrike" dirty="0"/>
              <a:t>уже встроены в Студию, и этот функционал сразу доступен.</a:t>
            </a:r>
          </a:p>
          <a:p>
            <a:r>
              <a:rPr lang="ru-RU" i="0" dirty="0"/>
              <a:t>Функционал управления Оркестратором, включая ролевую модель, логи, распределение задач доступен для использования в едином интерфейсе Робин процесс.</a:t>
            </a:r>
          </a:p>
          <a:p>
            <a:endParaRPr lang="ru-RU" dirty="0"/>
          </a:p>
          <a:p>
            <a:r>
              <a:rPr lang="ru-RU" dirty="0"/>
              <a:t>Взаимодействие пользователя и выполняющегося процесса можно реализовать разными способами.</a:t>
            </a:r>
          </a:p>
          <a:p>
            <a:r>
              <a:rPr lang="ru-RU" dirty="0"/>
              <a:t>В частности, доступен веб-интерфейс, подобный чат-боту, в котором отображаются задачи, которые должен выполнить сотрудник в рамках его участия в процессе.</a:t>
            </a:r>
          </a:p>
          <a:p>
            <a:r>
              <a:rPr lang="ru-RU" dirty="0"/>
              <a:t>Отображаемые в ходе работы процесса экранные формы процесса позволят пользователю выполнять свою часть работы по процессу.</a:t>
            </a:r>
          </a:p>
          <a:p>
            <a:r>
              <a:rPr lang="ru-RU" dirty="0"/>
              <a:t>В этом интерфейсе пользователь может инициировать запуск процессов, если это предусмотрено его ролью.</a:t>
            </a:r>
          </a:p>
          <a:p>
            <a:endParaRPr lang="ru-RU" dirty="0"/>
          </a:p>
          <a:p>
            <a:r>
              <a:rPr lang="ru-RU" dirty="0"/>
              <a:t>Робин робот, ответственный за исполнение цифрового ассистента может быть установлен как на компьютере пользователя, так и на виртуальной машине.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0794880-924E-764D-AFA2-188E605A7E59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9256511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/>
              <a:t>Уточним понятие цифрового ассистента и для чего они предназначены.</a:t>
            </a:r>
            <a:endParaRPr lang="ru-RU" sz="120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/>
              <a:t>ЦА - это программный робот, чаще всего с функциями ИИ, который выполняет заранее определенные, типовые, повторяющиеся, рутинные задачи либо процессы.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/>
              <a:t>Для этого он использует бизнес-приложения и ИС, установленные на компьютере, вместо человека, с помощью графического или командного интерфейса.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/>
              <a:t>Высвобождая таким образом время человека для креативной и интеллектуальной деятельности.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/>
              <a:t>Цифровой ассистент является основой интеллектуальной автоматизации.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20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/>
              <a:t>Технология </a:t>
            </a:r>
            <a:r>
              <a:rPr lang="en-US" sz="1200" dirty="0"/>
              <a:t>RPA</a:t>
            </a:r>
            <a:r>
              <a:rPr lang="ru-RU" sz="1200" dirty="0"/>
              <a:t>, лежащая в основе, всеядна и работает с любыми приложениями, имеющимися на рынке, включая легаси системы и приложения.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/>
              <a:t>С помощью ЦА можно реализовать любой функционал, который выполняет человек за компьютером, так, чтобы робот стал цифровым ассистентом.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/>
              <a:t>От простой работы в офисных приложениях</a:t>
            </a:r>
            <a:r>
              <a:rPr lang="ru-RU" sz="1200" dirty="0"/>
              <a:t>, в почте и на сайтах, до сложной аналитики неструктурированного текста и подготовки сложных отчетов.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/>
              <a:t>Все зависит только от фантазии </a:t>
            </a:r>
            <a:r>
              <a:rPr lang="ru-RU" sz="1200" dirty="0"/>
              <a:t>аналитика, который собирает ассистента.</a:t>
            </a:r>
            <a:endParaRPr lang="en-US" sz="1200" dirty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0794880-924E-764D-AFA2-188E605A7E59}" type="slidenum">
              <a:rPr lang="ru-RU" smtClean="0"/>
              <a:t>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7061904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Подводя итог надо заметить, ЦА ускоряют выполнение процессов, разгружая сотрудников от рутины.</a:t>
            </a:r>
          </a:p>
          <a:p>
            <a:r>
              <a:rPr lang="ru-RU" dirty="0"/>
              <a:t>Сокращение затрат достигается и за счет скорости работы роботов  (более чем в 4 раза быстрее человека), скорости их настройки (до 3-х недель) и отсутствия необходимости сложной интеграции в инфраструктуру компании.</a:t>
            </a:r>
          </a:p>
          <a:p>
            <a:r>
              <a:rPr lang="ru-RU" dirty="0"/>
              <a:t>ЦА несут существенное увеличение продуктивности работы за счет исключения человеческого фактора и использования когнитивных функций для применения уже в интеллектуальных задачах.</a:t>
            </a:r>
          </a:p>
          <a:p>
            <a:r>
              <a:rPr lang="ru-RU" dirty="0"/>
              <a:t>И конечно, ассистенты, работающие без ошибок, под контролем, обеспечивают 100% качество выполнения процессов, точно в срок, с достоверными результатами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0794880-924E-764D-AFA2-188E605A7E59}" type="slidenum">
              <a:rPr lang="ru-RU" smtClean="0"/>
              <a:t>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7235844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Подробнее о конструкторе процессов.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ru-RU" sz="1200" b="1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Этот веб-конструктор предназначен для </a:t>
            </a:r>
            <a:r>
              <a:rPr lang="ru-RU" sz="120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сборки процессов из готовых ЦА и других компонентов, а также задач, которые должен выполнить человек.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Сборка выполняется в режиме </a:t>
            </a:r>
            <a:r>
              <a:rPr lang="en-US" sz="120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No-Code</a:t>
            </a:r>
            <a:r>
              <a:rPr lang="ru-RU" sz="120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, в привычных нотациях блок-схем.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ru-RU" sz="1200" b="1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Ключевым отличием от аналогичных систем, представленных на рынке, является возможность включения в такие сквозные процессы наряду с цифровыми ассистентами человека-сотрудника, как полноценного участника, который должен выполнить свою часть работы процесса. 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Для этого используются настраиваемые экранные формы и встроенные механизмы контроля выполнения процессов.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В ходе процесса могут быть реализованы условные переходы по разным ветвям процесса.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Логика принятия решения в ходе процесса может быть реализована на ИИ.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Конструктор позволяет:</a:t>
            </a:r>
          </a:p>
          <a:p>
            <a:pPr marL="342900" marR="0" indent="-342900">
              <a:spcBef>
                <a:spcPts val="0"/>
              </a:spcBef>
              <a:spcAft>
                <a:spcPts val="0"/>
              </a:spcAft>
              <a:buAutoNum type="arabicPeriod"/>
            </a:pPr>
            <a:r>
              <a:rPr lang="ru-RU" sz="120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Использовать готовых ЦА, интерфейсы </a:t>
            </a:r>
            <a:r>
              <a:rPr lang="en-US" sz="120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AI</a:t>
            </a:r>
            <a:r>
              <a:rPr lang="ru-RU" sz="120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общения, обработку данных с помощью ИИ, обработку изображений и голоса в качестве шагов процесса,</a:t>
            </a:r>
          </a:p>
          <a:p>
            <a:pPr marL="342900" marR="0" indent="-342900">
              <a:spcBef>
                <a:spcPts val="0"/>
              </a:spcBef>
              <a:spcAft>
                <a:spcPts val="0"/>
              </a:spcAft>
              <a:buAutoNum type="arabicPeriod"/>
            </a:pPr>
            <a:r>
              <a:rPr lang="ru-RU" sz="120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Использовать входные данные и результаты выполнения предыдущих шагов процесса</a:t>
            </a:r>
          </a:p>
          <a:p>
            <a:pPr marL="342900" marR="0" indent="-342900">
              <a:spcBef>
                <a:spcPts val="0"/>
              </a:spcBef>
              <a:spcAft>
                <a:spcPts val="0"/>
              </a:spcAft>
              <a:buAutoNum type="arabicPeriod"/>
            </a:pPr>
            <a:r>
              <a:rPr lang="ru-RU" sz="120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Запускать на параллельное выполнение несколько задач, например несколько ЦА</a:t>
            </a:r>
          </a:p>
          <a:p>
            <a:pPr marL="342900" marR="0" indent="-342900">
              <a:spcBef>
                <a:spcPts val="0"/>
              </a:spcBef>
              <a:spcAft>
                <a:spcPts val="0"/>
              </a:spcAft>
              <a:buAutoNum type="arabicPeriod"/>
            </a:pPr>
            <a:r>
              <a:rPr lang="ru-RU" sz="120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Привлекать к участию в таких процессах сотрудников, благодаря использованию настраиваемых экранных форм</a:t>
            </a:r>
          </a:p>
          <a:p>
            <a:pPr marL="342900" marR="0" indent="-342900">
              <a:spcBef>
                <a:spcPts val="0"/>
              </a:spcBef>
              <a:spcAft>
                <a:spcPts val="0"/>
              </a:spcAft>
              <a:buAutoNum type="arabicPeriod"/>
            </a:pPr>
            <a:r>
              <a:rPr lang="ru-RU" sz="120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Отслеживать и контролировать статус исполнения задач процессов, за счет встроенных механизмов контроля</a:t>
            </a:r>
          </a:p>
          <a:p>
            <a:pPr marL="342900" marR="0" indent="-342900">
              <a:spcBef>
                <a:spcPts val="0"/>
              </a:spcBef>
              <a:spcAft>
                <a:spcPts val="0"/>
              </a:spcAft>
              <a:buAutoNum type="arabicPeriod"/>
            </a:pPr>
            <a:r>
              <a:rPr lang="ru-RU" sz="120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Интерфейс </a:t>
            </a:r>
            <a:r>
              <a:rPr lang="en-US" sz="120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AI</a:t>
            </a:r>
            <a:r>
              <a:rPr lang="ru-RU" sz="120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общения можно использовать для инициации выполнения отдельного робота, или процесса.</a:t>
            </a: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endParaRPr lang="ru-RU" sz="120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68883E7-6AC7-49AD-BFA1-56372D575FAF}" type="slidenum">
              <a:rPr lang="ru-RU" smtClean="0"/>
              <a:t>6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4760913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0" dirty="0">
                <a:ea typeface="Verdana" panose="020B0604030504040204" pitchFamily="34" charset="0"/>
              </a:rPr>
              <a:t>Для диалога </a:t>
            </a:r>
            <a:r>
              <a:rPr lang="ru-RU" sz="1200" b="1" dirty="0">
                <a:ea typeface="Verdana" panose="020B0604030504040204" pitchFamily="34" charset="0"/>
              </a:rPr>
              <a:t>ЦА</a:t>
            </a:r>
            <a:r>
              <a:rPr lang="ru-RU" sz="1200" b="0" dirty="0">
                <a:ea typeface="Verdana" panose="020B0604030504040204" pitchFamily="34" charset="0"/>
              </a:rPr>
              <a:t> с человеком во время выполнения процесса используются экранные формы.</a:t>
            </a:r>
            <a:endParaRPr lang="en-US" sz="1200" b="0" dirty="0">
              <a:ea typeface="Verdana" panose="020B060403050404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0" dirty="0">
                <a:ea typeface="Verdana" panose="020B0604030504040204" pitchFamily="34" charset="0"/>
              </a:rPr>
              <a:t>Форма выводится на экран пользователя, когда необходимо его участие по ходу выполнения процесса, либо сотрудник должен выполнить и предоставить в процесс свою часть работы.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0" dirty="0">
                <a:ea typeface="Verdana" panose="020B0604030504040204" pitchFamily="34" charset="0"/>
              </a:rPr>
              <a:t>Готовые экранные формы публикуются на оркестраторе и доступны в конструкторе процессов для добавления их в проектируемые процессы.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200" b="0" dirty="0">
              <a:ea typeface="Verdana" panose="020B060403050404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0" dirty="0">
                <a:ea typeface="Verdana" panose="020B0604030504040204" pitchFamily="34" charset="0"/>
              </a:rPr>
              <a:t>Для создания экранных форм, в Робин процесс имеется отдельный конструктор. Он позволяет:</a:t>
            </a:r>
            <a:endParaRPr lang="en-US" sz="1200" b="0" dirty="0">
              <a:ea typeface="Verdana" panose="020B060403050404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>
                <a:ea typeface="Verdana" panose="020B0604030504040204" pitchFamily="34" charset="0"/>
              </a:rPr>
              <a:t>Создавать</a:t>
            </a:r>
            <a:r>
              <a:rPr lang="ru-RU" sz="1200" dirty="0">
                <a:ea typeface="Verdana" panose="020B0604030504040204" pitchFamily="34" charset="0"/>
              </a:rPr>
              <a:t> и </a:t>
            </a:r>
            <a:r>
              <a:rPr lang="ru-RU" sz="1200" b="1" dirty="0">
                <a:ea typeface="Verdana" panose="020B0604030504040204" pitchFamily="34" charset="0"/>
              </a:rPr>
              <a:t>редактировать</a:t>
            </a:r>
            <a:r>
              <a:rPr lang="ru-RU" sz="1200" dirty="0">
                <a:ea typeface="Verdana" panose="020B0604030504040204" pitchFamily="34" charset="0"/>
              </a:rPr>
              <a:t> экранные формы для организации диалога с пользователем.</a:t>
            </a:r>
            <a:endParaRPr lang="en-US" sz="1200" dirty="0">
              <a:ea typeface="Verdana" panose="020B060403050404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>
                <a:ea typeface="Verdana" panose="020B0604030504040204" pitchFamily="34" charset="0"/>
              </a:rPr>
              <a:t>Сборка формы выполняется в простом интерфейсе, из готовых блоков/шаблонов. Это окна ввода, кнопки, селекторы и т.п.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0" dirty="0">
                <a:ea typeface="Verdana" panose="020B0604030504040204" pitchFamily="34" charset="0"/>
              </a:rPr>
              <a:t>С помощью форм можно вводить </a:t>
            </a:r>
            <a:r>
              <a:rPr lang="ru-RU" sz="1200" b="1" dirty="0">
                <a:ea typeface="Verdana" panose="020B0604030504040204" pitchFamily="34" charset="0"/>
              </a:rPr>
              <a:t>документы </a:t>
            </a:r>
            <a:r>
              <a:rPr lang="ru-RU" sz="1200" dirty="0">
                <a:ea typeface="Verdana" panose="020B0604030504040204" pitchFamily="34" charset="0"/>
              </a:rPr>
              <a:t>в процесс и получать документы в качестве результата выполнения.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>
                <a:ea typeface="Verdana" panose="020B0604030504040204" pitchFamily="34" charset="0"/>
              </a:rPr>
              <a:t>Для тех, кому нужно настроить поведение отдельных элементов экранных форм на выполнение каких-то операций, доступна их </a:t>
            </a:r>
            <a:r>
              <a:rPr lang="ru-RU" sz="1200" b="1" dirty="0">
                <a:ea typeface="Verdana" panose="020B0604030504040204" pitchFamily="34" charset="0"/>
              </a:rPr>
              <a:t>кастомизация (настройка)</a:t>
            </a:r>
            <a:r>
              <a:rPr lang="ru-RU" sz="1200" dirty="0">
                <a:ea typeface="Verdana" panose="020B0604030504040204" pitchFamily="34" charset="0"/>
              </a:rPr>
              <a:t>, с помощью </a:t>
            </a:r>
            <a:r>
              <a:rPr lang="en-GB" sz="1200" dirty="0">
                <a:ea typeface="Verdana" panose="020B0604030504040204" pitchFamily="34" charset="0"/>
              </a:rPr>
              <a:t>CSS </a:t>
            </a:r>
            <a:r>
              <a:rPr lang="ru-RU" sz="1200" dirty="0">
                <a:ea typeface="Verdana" panose="020B0604030504040204" pitchFamily="34" charset="0"/>
              </a:rPr>
              <a:t>и </a:t>
            </a:r>
            <a:r>
              <a:rPr lang="en-GB" sz="1200" dirty="0">
                <a:ea typeface="Verdana" panose="020B0604030504040204" pitchFamily="34" charset="0"/>
              </a:rPr>
              <a:t>JS</a:t>
            </a:r>
            <a:r>
              <a:rPr lang="ru-RU" sz="1200" dirty="0">
                <a:ea typeface="Verdana" panose="020B0604030504040204" pitchFamily="34" charset="0"/>
              </a:rPr>
              <a:t>.</a:t>
            </a:r>
            <a:endParaRPr lang="en-GB" sz="1200" dirty="0">
              <a:ea typeface="Verdana" panose="020B060403050404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>
                <a:ea typeface="Verdana" panose="020B0604030504040204" pitchFamily="34" charset="0"/>
              </a:rPr>
              <a:t>Внешний вид экранной формы можно адаптировать </a:t>
            </a:r>
            <a:r>
              <a:rPr lang="ru-RU" sz="1200" dirty="0">
                <a:ea typeface="Verdana" panose="020B0604030504040204" pitchFamily="34" charset="0"/>
              </a:rPr>
              <a:t>под корпоративный брендбук.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0" dirty="0">
                <a:ea typeface="Verdana" panose="020B0604030504040204" pitchFamily="34" charset="0"/>
              </a:rPr>
              <a:t>Формы дают возможность </a:t>
            </a:r>
            <a:r>
              <a:rPr lang="ru-RU" sz="1200" b="1" dirty="0">
                <a:ea typeface="Verdana" panose="020B0604030504040204" pitchFamily="34" charset="0"/>
              </a:rPr>
              <a:t>работать с табличными данными, </a:t>
            </a:r>
            <a:r>
              <a:rPr lang="ru-RU" sz="1200" dirty="0">
                <a:ea typeface="Verdana" panose="020B0604030504040204" pitchFamily="34" charset="0"/>
              </a:rPr>
              <a:t>непосредственно в экранных формах. 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68883E7-6AC7-49AD-BFA1-56372D575FAF}" type="slidenum">
              <a:rPr lang="ru-RU" smtClean="0"/>
              <a:t>7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7447181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Напомню, </a:t>
            </a:r>
            <a:r>
              <a:rPr lang="ru-RU" b="1" dirty="0"/>
              <a:t>Оркестратор</a:t>
            </a:r>
            <a:r>
              <a:rPr lang="en-US" dirty="0"/>
              <a:t> – </a:t>
            </a:r>
            <a:r>
              <a:rPr lang="ru-RU" dirty="0"/>
              <a:t>один из ключевых компонентов платформы Робин.</a:t>
            </a:r>
          </a:p>
          <a:p>
            <a:r>
              <a:rPr lang="ru-RU" dirty="0"/>
              <a:t>Его </a:t>
            </a:r>
            <a:r>
              <a:rPr lang="ru-RU" b="1" dirty="0"/>
              <a:t>главное назначение </a:t>
            </a:r>
            <a:r>
              <a:rPr lang="ru-RU" dirty="0"/>
              <a:t>– управлять запуском программных роботов в автоматическом режиме, обеспечивать разграничение доступа пользователей к ним.</a:t>
            </a:r>
          </a:p>
          <a:p>
            <a:r>
              <a:rPr lang="ru-RU" strike="sngStrike" dirty="0"/>
              <a:t>Вместе с обновлением платформы был улучшен и его функционал</a:t>
            </a:r>
            <a:r>
              <a:rPr lang="ru-RU" dirty="0"/>
              <a:t>.</a:t>
            </a:r>
          </a:p>
          <a:p>
            <a:r>
              <a:rPr lang="ru-RU" dirty="0"/>
              <a:t>Интерфейс Оркестратора переехал в веб-приложение, управление им доступно в едином интерфейсе </a:t>
            </a:r>
            <a:r>
              <a:rPr lang="ru-RU" b="1" dirty="0"/>
              <a:t>Робин процесс</a:t>
            </a:r>
            <a:r>
              <a:rPr lang="ru-RU" dirty="0"/>
              <a:t>, в отдельном разделе меню.</a:t>
            </a:r>
          </a:p>
          <a:p>
            <a:endParaRPr lang="ru-RU" dirty="0"/>
          </a:p>
          <a:p>
            <a:r>
              <a:rPr lang="ru-RU" dirty="0"/>
              <a:t>Оркестратор предоставляет ряд возможностей: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ru-RU" b="1" dirty="0"/>
              <a:t>Обслуживание</a:t>
            </a:r>
            <a:r>
              <a:rPr lang="ru-RU" dirty="0"/>
              <a:t> </a:t>
            </a:r>
            <a:r>
              <a:rPr lang="ru-RU" b="1" dirty="0"/>
              <a:t>«очередей» </a:t>
            </a:r>
            <a:r>
              <a:rPr lang="ru-RU" dirty="0"/>
              <a:t>для сложных процессов, для этого используются тэги, комбинации блокировок и приоритетов обработки элементов и т.п.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ru-RU" dirty="0"/>
              <a:t>Оркестратор выполняет функции </a:t>
            </a:r>
            <a:r>
              <a:rPr lang="ru-RU" b="1" dirty="0"/>
              <a:t>централизованного хранилища ресурсов</a:t>
            </a:r>
            <a:r>
              <a:rPr lang="ru-RU" dirty="0"/>
              <a:t>, </a:t>
            </a:r>
            <a:r>
              <a:rPr lang="ru-RU" b="1" dirty="0"/>
              <a:t>действий и учетных данных ИС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ru-RU" dirty="0"/>
              <a:t>В нем выполняется </a:t>
            </a:r>
            <a:r>
              <a:rPr lang="ru-RU" b="1" dirty="0"/>
              <a:t>назначение условий и запусков на базе производственных календарей </a:t>
            </a:r>
            <a:r>
              <a:rPr lang="ru-RU" dirty="0"/>
              <a:t>(которые пользователь может создавать и настраивать самостоятельно)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ru-RU" dirty="0"/>
              <a:t>Оркестратор обеспечивает </a:t>
            </a:r>
            <a:r>
              <a:rPr lang="ru-RU" b="1" dirty="0"/>
              <a:t>возможность совместного использования роботов </a:t>
            </a:r>
            <a:r>
              <a:rPr lang="ru-RU" dirty="0"/>
              <a:t>с UI и в фоновом режиме  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ru-RU" strike="sngStrike" dirty="0"/>
              <a:t>Многофункциональный режим отладки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0794880-924E-764D-AFA2-188E605A7E59}" type="slidenum">
              <a:rPr lang="ru-RU" smtClean="0"/>
              <a:t>8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5649199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Вот пример интерфейса ассистента для корпоративного использования.</a:t>
            </a:r>
          </a:p>
          <a:p>
            <a:r>
              <a:rPr lang="ru-RU" dirty="0"/>
              <a:t>Все корпоративные сервисы доступны в одном окне.</a:t>
            </a:r>
          </a:p>
          <a:p>
            <a:r>
              <a:rPr lang="ru-RU" dirty="0"/>
              <a:t>Взаимодействие пользователя с ассистентом выполняется на естественном языке.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/>
              <a:t>Для настройки процессов взаимодействия пользователя с роботами (RPA), распознаванием (OCR), информационными системами используется визуальный конструктор No-Code.</a:t>
            </a:r>
            <a:br>
              <a:rPr lang="ru-RU" dirty="0"/>
            </a:br>
            <a:r>
              <a:rPr lang="ru-RU" dirty="0"/>
              <a:t>Обычный пользователь может самостоятельно выполнить добавление и простую кастомизацию собственных процессов.</a:t>
            </a:r>
          </a:p>
          <a:p>
            <a:r>
              <a:rPr lang="ru-RU" dirty="0"/>
              <a:t>Применение в ассистенте классификатора ИИ позволяет выполнять интеллектуальный поиск по неструктурированной информации и документам.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0794880-924E-764D-AFA2-188E605A7E59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537767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0799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24.01.2024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657274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1226175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3257325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5" orient="horz" pos="300">
          <p15:clr>
            <a:srgbClr val="FBAE40"/>
          </p15:clr>
        </p15:guide>
        <p15:guide id="6" pos="347">
          <p15:clr>
            <a:srgbClr val="FBAE40"/>
          </p15:clr>
        </p15:guide>
        <p15:guide id="7" pos="7333">
          <p15:clr>
            <a:srgbClr val="FBAE40"/>
          </p15:clr>
        </p15:guide>
        <p15:guide id="8" orient="horz" pos="4042" userDrawn="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userDrawn="1">
  <p:cSld name="2_Титульный слайд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 bwMode="auto"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ru-RU"/>
              <a:t>Образец подзаголовка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9AD5380A-9220-4128-A69B-3133A25F0A1F}" type="datetimeFigureOut">
              <a:rPr lang="ru-RU"/>
              <a:t>24.01.2024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D3D61BB3-A95D-4335-ADDD-03608ED401F3}" type="slidenum">
              <a:rPr lang="ru-RU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528652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CE10934-876B-D0DD-E0AB-8508F93752D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40DAC168-AC11-0031-B076-1C203B54E09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7C34DA2-0170-3224-892B-2392A9C52D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C233B-3135-E94E-AD93-60FD5745517A}" type="datetimeFigureOut">
              <a:rPr lang="ru-RU" smtClean="0"/>
              <a:t>24.01.2024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6E59B61-3B58-5B23-17DE-4E6389A269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12CEE36-968A-F09E-44A4-31A7E6A113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95555-C15A-CD4B-A4E7-6C05E6A3A6C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9447800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F76BF28-4B93-3ABA-4202-0BBE581378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E863258-D0EA-2703-B447-64BE56CA8B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4EE7D80-9682-2B79-7888-DE9778D060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C233B-3135-E94E-AD93-60FD5745517A}" type="datetimeFigureOut">
              <a:rPr lang="ru-RU" smtClean="0"/>
              <a:t>24.01.2024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38D9903-AF57-C182-AD43-9AFA71C159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BC63472-DB9A-E06D-27BF-3C7A6D294B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95555-C15A-CD4B-A4E7-6C05E6A3A6C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1162083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2B73CC6-0DCE-9F5B-6E53-E5596D8152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20C17041-57DF-3822-7E60-4CD91F35D0C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31A4D81-A4C8-5A5F-39A7-9DEAF573F1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C233B-3135-E94E-AD93-60FD5745517A}" type="datetimeFigureOut">
              <a:rPr lang="ru-RU" smtClean="0"/>
              <a:t>24.01.2024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4DD2E08-01B4-5021-9F99-A37A070D3E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FF003BB-1992-5B95-2C01-79E9EF3453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95555-C15A-CD4B-A4E7-6C05E6A3A6C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0537969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FA59E04-3AA1-CCC2-809C-FF69BF38D2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1523EED-DCB9-6FD3-729B-C23AFB33CAA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4ACCDA64-D81D-39A7-C724-00A2EAF8A31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82598D87-7DB3-B1DD-3B4F-F420EABE3E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C233B-3135-E94E-AD93-60FD5745517A}" type="datetimeFigureOut">
              <a:rPr lang="ru-RU" smtClean="0"/>
              <a:t>24.01.2024</a:t>
            </a:fld>
            <a:endParaRPr lang="ru-RU" dirty="0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60A5F54B-12F7-A2E0-0E5E-BA94415303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BE22C1F6-9932-B9AF-F46F-7EAAE52233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95555-C15A-CD4B-A4E7-6C05E6A3A6C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3593564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6BF9335-B5C1-8487-8EA9-7870E96C3B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21265DB0-4B92-412E-65DB-5464436F7F9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3A2B816D-A8B1-CAC8-DD5E-2FFB70DD1B8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82828A77-933E-13B8-E41E-C7BA80B25DD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B7A54528-7516-BF09-B65D-73D94B4BD71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0CAD5672-1FD3-FD20-FD86-2B367604DE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C233B-3135-E94E-AD93-60FD5745517A}" type="datetimeFigureOut">
              <a:rPr lang="ru-RU" smtClean="0"/>
              <a:t>24.01.2024</a:t>
            </a:fld>
            <a:endParaRPr lang="ru-RU" dirty="0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B2C57F0C-2D04-9D70-92F9-C5CE923290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2AE2F4FC-C4E0-B4C7-8A49-0A3F2BD096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95555-C15A-CD4B-A4E7-6C05E6A3A6C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0667213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6C75150-8F3B-E5E8-3069-ED8C6B4AD3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05CF8DF5-CBD6-D9EA-C507-824F22009E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C233B-3135-E94E-AD93-60FD5745517A}" type="datetimeFigureOut">
              <a:rPr lang="ru-RU" smtClean="0"/>
              <a:t>24.01.2024</a:t>
            </a:fld>
            <a:endParaRPr lang="ru-RU" dirty="0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144551AC-0FEC-51E4-4DF9-2FAEB5CD8A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218CFCF2-804A-DFAB-C1DC-8AD9CD348C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95555-C15A-CD4B-A4E7-6C05E6A3A6C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634218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24.01.2024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0371172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2742A53C-58CC-571B-3BD0-2625BC1F98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C233B-3135-E94E-AD93-60FD5745517A}" type="datetimeFigureOut">
              <a:rPr lang="ru-RU" smtClean="0"/>
              <a:t>24.01.2024</a:t>
            </a:fld>
            <a:endParaRPr lang="ru-RU" dirty="0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8AD17D03-14DA-3CC6-C607-A9312EE932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E8D164F7-D267-21EB-18E5-C3A263D787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95555-C15A-CD4B-A4E7-6C05E6A3A6C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9769890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1A1CC4D-EB84-0C8B-853D-4A50A67A58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CFF2622-B1C4-7211-BEAC-AEA545303E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3867E0CC-076D-C411-2CFB-375ED28429F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2346A518-3893-CF88-54B8-677433DAE1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C233B-3135-E94E-AD93-60FD5745517A}" type="datetimeFigureOut">
              <a:rPr lang="ru-RU" smtClean="0"/>
              <a:t>24.01.2024</a:t>
            </a:fld>
            <a:endParaRPr lang="ru-RU" dirty="0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FA77D428-5B78-ACD8-7AE5-E63C047063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43AC0514-EC33-BE0D-BD62-A2FCC206C7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95555-C15A-CD4B-A4E7-6C05E6A3A6C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1238797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4C91E57-9FE1-C865-D0BD-BB4F792FCE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68901775-C70F-56A5-71AC-ED5B25C54A0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64FB762D-FAB3-CCDB-9B70-3AFDC449AB9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CE7DEB43-01B4-B0C4-408E-723A811E95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C233B-3135-E94E-AD93-60FD5745517A}" type="datetimeFigureOut">
              <a:rPr lang="ru-RU" smtClean="0"/>
              <a:t>24.01.2024</a:t>
            </a:fld>
            <a:endParaRPr lang="ru-RU" dirty="0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31BB2EF9-341C-C3DB-329D-48FA01FDFC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9D813536-6A05-E30C-8ABE-51E0B95D34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95555-C15A-CD4B-A4E7-6C05E6A3A6C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8312863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9BA515B-31FA-8C57-B256-3305DF9B70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68AB61A4-DD38-ACD9-D02F-7C2AF3A6093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2A556D1-6B8B-C3C8-A049-E0F81BE34C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C233B-3135-E94E-AD93-60FD5745517A}" type="datetimeFigureOut">
              <a:rPr lang="ru-RU" smtClean="0"/>
              <a:t>24.01.2024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C7B0CF0-31C2-5C7A-9C34-6A80088325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4A3100D-08C3-5BC7-FE8C-B490066AF1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95555-C15A-CD4B-A4E7-6C05E6A3A6C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1892054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F929FA9C-1CE1-D49D-4447-A181A8A325C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273573DB-8F19-3548-0267-E97B4DEED7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DDA303D-BAFF-DC58-E7E9-FA13ADCB23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C233B-3135-E94E-AD93-60FD5745517A}" type="datetimeFigureOut">
              <a:rPr lang="ru-RU" smtClean="0"/>
              <a:t>24.01.2024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81022EC-CCF0-4420-F0A4-EED7028C1A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4CFD4BF-7CE7-DAA1-D729-DDFCD5F617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95555-C15A-CD4B-A4E7-6C05E6A3A6C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106009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24.01.2024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763698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24.01.2024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257622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24.01.2024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80027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953355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24.01.2024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887541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24.01.2024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656952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24.01.2024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341692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FFB779-270B-4192-84BA-A697F48306DC}" type="datetimeFigureOut">
              <a:rPr lang="ru-RU" smtClean="0"/>
              <a:t>24.01.2024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5DC19C-03DA-4066-9FF7-D0BF1BC6D6F6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549794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1" r:id="rId12"/>
    <p:sldLayoutId id="2147483663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191BACE-CB87-1A34-4FC5-C73C04BBB5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EFF59BE3-C5D1-6C4D-A9A6-1FFCE2D477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EEEA1CE-59D5-B267-0319-DF6638BAF7D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1C233B-3135-E94E-AD93-60FD5745517A}" type="datetimeFigureOut">
              <a:rPr lang="ru-RU" smtClean="0"/>
              <a:t>24.01.2024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C8E1223-5452-4263-5F78-6EB371BA9DE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5FA2306-C868-D653-2119-E2DF964914E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695555-C15A-CD4B-A4E7-6C05E6A3A6C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170234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6" r:id="rId1"/>
    <p:sldLayoutId id="2147483717" r:id="rId2"/>
    <p:sldLayoutId id="2147483718" r:id="rId3"/>
    <p:sldLayoutId id="2147483719" r:id="rId4"/>
    <p:sldLayoutId id="2147483720" r:id="rId5"/>
    <p:sldLayoutId id="2147483721" r:id="rId6"/>
    <p:sldLayoutId id="2147483722" r:id="rId7"/>
    <p:sldLayoutId id="2147483723" r:id="rId8"/>
    <p:sldLayoutId id="2147483724" r:id="rId9"/>
    <p:sldLayoutId id="2147483725" r:id="rId10"/>
    <p:sldLayoutId id="214748372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4.svg"/><Relationship Id="rId5" Type="http://schemas.openxmlformats.org/officeDocument/2006/relationships/image" Target="../media/image3.png"/><Relationship Id="rId4" Type="http://schemas.openxmlformats.org/officeDocument/2006/relationships/image" Target="../media/image2.sv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svg"/><Relationship Id="rId3" Type="http://schemas.openxmlformats.org/officeDocument/2006/relationships/image" Target="../media/image23.png"/><Relationship Id="rId7" Type="http://schemas.openxmlformats.org/officeDocument/2006/relationships/image" Target="../media/image4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4.svg"/><Relationship Id="rId5" Type="http://schemas.openxmlformats.org/officeDocument/2006/relationships/image" Target="../media/image43.png"/><Relationship Id="rId10" Type="http://schemas.openxmlformats.org/officeDocument/2006/relationships/hyperlink" Target="mailto:info@rpa-robin.ru" TargetMode="External"/><Relationship Id="rId4" Type="http://schemas.openxmlformats.org/officeDocument/2006/relationships/image" Target="../media/image42.svg"/><Relationship Id="rId9" Type="http://schemas.openxmlformats.org/officeDocument/2006/relationships/hyperlink" Target="https://t.me/robinrpanews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18" Type="http://schemas.openxmlformats.org/officeDocument/2006/relationships/image" Target="../media/image18.svg"/><Relationship Id="rId3" Type="http://schemas.openxmlformats.org/officeDocument/2006/relationships/image" Target="../media/image1.png"/><Relationship Id="rId7" Type="http://schemas.openxmlformats.org/officeDocument/2006/relationships/image" Target="../media/image7.svg"/><Relationship Id="rId12" Type="http://schemas.openxmlformats.org/officeDocument/2006/relationships/image" Target="../media/image12.png"/><Relationship Id="rId17" Type="http://schemas.openxmlformats.org/officeDocument/2006/relationships/image" Target="../media/image17.pn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16.sv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5" Type="http://schemas.openxmlformats.org/officeDocument/2006/relationships/image" Target="../media/image15.png"/><Relationship Id="rId10" Type="http://schemas.openxmlformats.org/officeDocument/2006/relationships/image" Target="../media/image10.png"/><Relationship Id="rId4" Type="http://schemas.openxmlformats.org/officeDocument/2006/relationships/image" Target="../media/image2.svg"/><Relationship Id="rId9" Type="http://schemas.openxmlformats.org/officeDocument/2006/relationships/image" Target="../media/image9.svg"/><Relationship Id="rId14" Type="http://schemas.openxmlformats.org/officeDocument/2006/relationships/image" Target="../media/image14.sv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svg"/><Relationship Id="rId3" Type="http://schemas.openxmlformats.org/officeDocument/2006/relationships/image" Target="../media/image1.png"/><Relationship Id="rId7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20.svg"/><Relationship Id="rId5" Type="http://schemas.openxmlformats.org/officeDocument/2006/relationships/image" Target="../media/image19.png"/><Relationship Id="rId4" Type="http://schemas.openxmlformats.org/officeDocument/2006/relationships/image" Target="../media/image2.sv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.svg"/><Relationship Id="rId5" Type="http://schemas.openxmlformats.org/officeDocument/2006/relationships/image" Target="../media/image3.png"/><Relationship Id="rId4" Type="http://schemas.openxmlformats.org/officeDocument/2006/relationships/image" Target="../media/image2.sv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svg"/><Relationship Id="rId3" Type="http://schemas.openxmlformats.org/officeDocument/2006/relationships/image" Target="../media/image1.png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22.svg"/><Relationship Id="rId5" Type="http://schemas.openxmlformats.org/officeDocument/2006/relationships/image" Target="../media/image21.png"/><Relationship Id="rId4" Type="http://schemas.openxmlformats.org/officeDocument/2006/relationships/image" Target="../media/image2.sv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svg"/><Relationship Id="rId13" Type="http://schemas.openxmlformats.org/officeDocument/2006/relationships/image" Target="../media/image3.png"/><Relationship Id="rId3" Type="http://schemas.openxmlformats.org/officeDocument/2006/relationships/image" Target="../media/image1.png"/><Relationship Id="rId7" Type="http://schemas.openxmlformats.org/officeDocument/2006/relationships/image" Target="../media/image27.png"/><Relationship Id="rId12" Type="http://schemas.openxmlformats.org/officeDocument/2006/relationships/image" Target="../media/image32.sv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svg"/><Relationship Id="rId11" Type="http://schemas.openxmlformats.org/officeDocument/2006/relationships/image" Target="../media/image31.png"/><Relationship Id="rId5" Type="http://schemas.openxmlformats.org/officeDocument/2006/relationships/image" Target="../media/image25.png"/><Relationship Id="rId10" Type="http://schemas.openxmlformats.org/officeDocument/2006/relationships/image" Target="../media/image30.svg"/><Relationship Id="rId4" Type="http://schemas.openxmlformats.org/officeDocument/2006/relationships/image" Target="../media/image2.svg"/><Relationship Id="rId9" Type="http://schemas.openxmlformats.org/officeDocument/2006/relationships/image" Target="../media/image29.png"/><Relationship Id="rId14" Type="http://schemas.openxmlformats.org/officeDocument/2006/relationships/image" Target="../media/image4.sv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svg"/><Relationship Id="rId3" Type="http://schemas.openxmlformats.org/officeDocument/2006/relationships/image" Target="../media/image1.png"/><Relationship Id="rId7" Type="http://schemas.openxmlformats.org/officeDocument/2006/relationships/image" Target="../media/image35.png"/><Relationship Id="rId12" Type="http://schemas.openxmlformats.org/officeDocument/2006/relationships/image" Target="../media/image4.sv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34.svg"/><Relationship Id="rId11" Type="http://schemas.openxmlformats.org/officeDocument/2006/relationships/image" Target="../media/image3.png"/><Relationship Id="rId5" Type="http://schemas.openxmlformats.org/officeDocument/2006/relationships/image" Target="../media/image33.png"/><Relationship Id="rId10" Type="http://schemas.openxmlformats.org/officeDocument/2006/relationships/image" Target="../media/image38.png"/><Relationship Id="rId4" Type="http://schemas.openxmlformats.org/officeDocument/2006/relationships/image" Target="../media/image2.svg"/><Relationship Id="rId9" Type="http://schemas.openxmlformats.org/officeDocument/2006/relationships/image" Target="../media/image37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svg"/><Relationship Id="rId3" Type="http://schemas.openxmlformats.org/officeDocument/2006/relationships/image" Target="../media/image1.png"/><Relationship Id="rId7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2.sv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4.sv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3.png"/><Relationship Id="rId5" Type="http://schemas.openxmlformats.org/officeDocument/2006/relationships/image" Target="../media/image41.png"/><Relationship Id="rId4" Type="http://schemas.openxmlformats.org/officeDocument/2006/relationships/image" Target="../media/image2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" name="Рисунок 54">
            <a:extLst>
              <a:ext uri="{FF2B5EF4-FFF2-40B4-BE49-F238E27FC236}">
                <a16:creationId xmlns:a16="http://schemas.microsoft.com/office/drawing/2014/main" id="{07CCAEFE-A4E8-4261-BDD5-007E977075B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 l="-22" t="40520" r="15096" b="5"/>
          <a:stretch/>
        </p:blipFill>
        <p:spPr bwMode="auto">
          <a:xfrm>
            <a:off x="6738937" y="-1"/>
            <a:ext cx="5453063" cy="5622131"/>
          </a:xfrm>
          <a:prstGeom prst="rect">
            <a:avLst/>
          </a:prstGeom>
        </p:spPr>
      </p:pic>
      <p:pic>
        <p:nvPicPr>
          <p:cNvPr id="57" name="Рисунок 56">
            <a:extLst>
              <a:ext uri="{FF2B5EF4-FFF2-40B4-BE49-F238E27FC236}">
                <a16:creationId xmlns:a16="http://schemas.microsoft.com/office/drawing/2014/main" id="{40CE15DB-0C0A-4412-9D22-B40538EC956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677070" y="540838"/>
            <a:ext cx="5266530" cy="1059191"/>
          </a:xfrm>
          <a:prstGeom prst="rect">
            <a:avLst/>
          </a:prstGeom>
        </p:spPr>
      </p:pic>
      <p:sp>
        <p:nvSpPr>
          <p:cNvPr id="58" name="TextBox 57">
            <a:extLst>
              <a:ext uri="{FF2B5EF4-FFF2-40B4-BE49-F238E27FC236}">
                <a16:creationId xmlns:a16="http://schemas.microsoft.com/office/drawing/2014/main" id="{B788F6EC-38FF-4BFE-85C0-112A1BC32879}"/>
              </a:ext>
            </a:extLst>
          </p:cNvPr>
          <p:cNvSpPr txBox="1"/>
          <p:nvPr/>
        </p:nvSpPr>
        <p:spPr>
          <a:xfrm>
            <a:off x="1037534" y="4610010"/>
            <a:ext cx="3877366" cy="1477328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r>
              <a:rPr lang="ru-RU" sz="4800" dirty="0">
                <a:latin typeface="Gilroy Bold" pitchFamily="2" charset="0"/>
                <a:ea typeface="Verdana" panose="020B0604030504040204" pitchFamily="34" charset="0"/>
                <a:cs typeface="Verdana" panose="020B0604030504040204" pitchFamily="34" charset="0"/>
              </a:rPr>
              <a:t>Платформа</a:t>
            </a:r>
            <a:br>
              <a:rPr lang="ru-RU" sz="4800" dirty="0">
                <a:latin typeface="Gilroy Bold" pitchFamily="2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en-US" sz="4800" dirty="0">
                <a:latin typeface="Gilroy Bold" pitchFamily="2" charset="0"/>
                <a:ea typeface="Verdana" panose="020B0604030504040204" pitchFamily="34" charset="0"/>
                <a:cs typeface="Verdana" panose="020B0604030504040204" pitchFamily="34" charset="0"/>
              </a:rPr>
              <a:t>ROBIN</a:t>
            </a:r>
            <a:r>
              <a:rPr lang="ru-RU" sz="4800" dirty="0">
                <a:latin typeface="Gilroy Bold" pitchFamily="2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endParaRPr lang="en-US" sz="4800" dirty="0">
              <a:latin typeface="Gilroy Bold" pitchFamily="2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cxnSp>
        <p:nvCxnSpPr>
          <p:cNvPr id="61" name="Прямая соединительная линия 60">
            <a:extLst>
              <a:ext uri="{FF2B5EF4-FFF2-40B4-BE49-F238E27FC236}">
                <a16:creationId xmlns:a16="http://schemas.microsoft.com/office/drawing/2014/main" id="{3A0EFEB5-8747-493C-8B99-1B17FD9B2DDB}"/>
              </a:ext>
            </a:extLst>
          </p:cNvPr>
          <p:cNvCxnSpPr>
            <a:cxnSpLocks/>
          </p:cNvCxnSpPr>
          <p:nvPr/>
        </p:nvCxnSpPr>
        <p:spPr>
          <a:xfrm>
            <a:off x="677069" y="4695608"/>
            <a:ext cx="0" cy="1329283"/>
          </a:xfrm>
          <a:prstGeom prst="line">
            <a:avLst/>
          </a:prstGeom>
          <a:ln w="25400" cap="rnd">
            <a:solidFill>
              <a:srgbClr val="C10E3C"/>
            </a:solidFill>
            <a:round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653958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6" name="Рисунок 315">
            <a:extLst>
              <a:ext uri="{FF2B5EF4-FFF2-40B4-BE49-F238E27FC236}">
                <a16:creationId xmlns:a16="http://schemas.microsoft.com/office/drawing/2014/main" id="{5E348BB4-D55A-4A5D-B3B2-DA5094F9DB6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 l="-10430" t="28935" r="17124" b="-4514"/>
          <a:stretch/>
        </p:blipFill>
        <p:spPr>
          <a:xfrm>
            <a:off x="6372577" y="0"/>
            <a:ext cx="5815491" cy="6934961"/>
          </a:xfrm>
          <a:prstGeom prst="rect">
            <a:avLst/>
          </a:prstGeom>
        </p:spPr>
      </p:pic>
      <p:sp>
        <p:nvSpPr>
          <p:cNvPr id="1079" name="Прямоугольник: скругленные углы 70">
            <a:extLst>
              <a:ext uri="{FF2B5EF4-FFF2-40B4-BE49-F238E27FC236}">
                <a16:creationId xmlns:a16="http://schemas.microsoft.com/office/drawing/2014/main" id="{209BD8D2-D03F-46FA-9360-D7A60B6B5EF0}"/>
              </a:ext>
            </a:extLst>
          </p:cNvPr>
          <p:cNvSpPr/>
          <p:nvPr/>
        </p:nvSpPr>
        <p:spPr>
          <a:xfrm>
            <a:off x="3832341" y="1982827"/>
            <a:ext cx="2952000" cy="2952000"/>
          </a:xfrm>
          <a:prstGeom prst="roundRect">
            <a:avLst>
              <a:gd name="adj" fmla="val 7910"/>
            </a:avLst>
          </a:prstGeom>
          <a:solidFill>
            <a:schemeClr val="bg1"/>
          </a:solidFill>
          <a:ln w="12700" cap="flat">
            <a:solidFill>
              <a:schemeClr val="bg1">
                <a:lumMod val="85000"/>
              </a:schemeClr>
            </a:solidFill>
            <a:prstDash val="solid"/>
            <a:miter/>
          </a:ln>
          <a:effectLst>
            <a:outerShdw blurRad="317500" dist="38100" dir="5400000" algn="t" rotWithShape="0">
              <a:schemeClr val="tx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7650414D-BFCE-4D64-813E-948AE03394C4}"/>
              </a:ext>
            </a:extLst>
          </p:cNvPr>
          <p:cNvSpPr txBox="1"/>
          <p:nvPr/>
        </p:nvSpPr>
        <p:spPr>
          <a:xfrm>
            <a:off x="680875" y="5466051"/>
            <a:ext cx="8510889" cy="923330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r>
              <a:rPr lang="ru-RU" sz="6000" b="1" dirty="0">
                <a:latin typeface="Gilroy SemiBold" panose="00000700000000000000" pitchFamily="50" charset="-52"/>
                <a:ea typeface="Verdana" panose="020B0604030504040204" pitchFamily="34" charset="0"/>
                <a:cs typeface="Verdana" panose="020B0604030504040204" pitchFamily="34" charset="0"/>
              </a:rPr>
              <a:t>Спасибо за внимание</a:t>
            </a:r>
          </a:p>
        </p:txBody>
      </p:sp>
      <p:grpSp>
        <p:nvGrpSpPr>
          <p:cNvPr id="288" name="Группа 287">
            <a:extLst>
              <a:ext uri="{FF2B5EF4-FFF2-40B4-BE49-F238E27FC236}">
                <a16:creationId xmlns:a16="http://schemas.microsoft.com/office/drawing/2014/main" id="{852BAAB2-B078-452E-B668-26EC82D58660}"/>
              </a:ext>
            </a:extLst>
          </p:cNvPr>
          <p:cNvGrpSpPr/>
          <p:nvPr/>
        </p:nvGrpSpPr>
        <p:grpSpPr>
          <a:xfrm>
            <a:off x="680875" y="565777"/>
            <a:ext cx="4852372" cy="880705"/>
            <a:chOff x="496888" y="765304"/>
            <a:chExt cx="5321815" cy="965909"/>
          </a:xfrm>
        </p:grpSpPr>
        <p:grpSp>
          <p:nvGrpSpPr>
            <p:cNvPr id="289" name="Группа 288">
              <a:extLst>
                <a:ext uri="{FF2B5EF4-FFF2-40B4-BE49-F238E27FC236}">
                  <a16:creationId xmlns:a16="http://schemas.microsoft.com/office/drawing/2014/main" id="{CB19C51C-0654-4B2A-94CD-8D5E12D296CC}"/>
                </a:ext>
              </a:extLst>
            </p:cNvPr>
            <p:cNvGrpSpPr/>
            <p:nvPr/>
          </p:nvGrpSpPr>
          <p:grpSpPr>
            <a:xfrm>
              <a:off x="496888" y="765304"/>
              <a:ext cx="2629062" cy="965909"/>
              <a:chOff x="496888" y="765304"/>
              <a:chExt cx="2629062" cy="965909"/>
            </a:xfrm>
          </p:grpSpPr>
          <p:sp>
            <p:nvSpPr>
              <p:cNvPr id="306" name="Полилиния 57">
                <a:extLst>
                  <a:ext uri="{FF2B5EF4-FFF2-40B4-BE49-F238E27FC236}">
                    <a16:creationId xmlns:a16="http://schemas.microsoft.com/office/drawing/2014/main" id="{1CEEAD24-6B22-4AC7-93A4-EC44170DFE3D}"/>
                  </a:ext>
                </a:extLst>
              </p:cNvPr>
              <p:cNvSpPr/>
              <p:nvPr/>
            </p:nvSpPr>
            <p:spPr>
              <a:xfrm>
                <a:off x="828163" y="1122219"/>
                <a:ext cx="320384" cy="608994"/>
              </a:xfrm>
              <a:custGeom>
                <a:avLst/>
                <a:gdLst>
                  <a:gd name="connsiteX0" fmla="*/ 267432 w 320384"/>
                  <a:gd name="connsiteY0" fmla="*/ 0 h 608994"/>
                  <a:gd name="connsiteX1" fmla="*/ 320385 w 320384"/>
                  <a:gd name="connsiteY1" fmla="*/ 112544 h 608994"/>
                  <a:gd name="connsiteX2" fmla="*/ 320385 w 320384"/>
                  <a:gd name="connsiteY2" fmla="*/ 264470 h 608994"/>
                  <a:gd name="connsiteX3" fmla="*/ 296047 w 320384"/>
                  <a:gd name="connsiteY3" fmla="*/ 326273 h 608994"/>
                  <a:gd name="connsiteX4" fmla="*/ 180111 w 320384"/>
                  <a:gd name="connsiteY4" fmla="*/ 442652 h 608994"/>
                  <a:gd name="connsiteX5" fmla="*/ 18892 w 320384"/>
                  <a:gd name="connsiteY5" fmla="*/ 603723 h 608994"/>
                  <a:gd name="connsiteX6" fmla="*/ 18007 w 320384"/>
                  <a:gd name="connsiteY6" fmla="*/ 604608 h 608994"/>
                  <a:gd name="connsiteX7" fmla="*/ 5912 w 320384"/>
                  <a:gd name="connsiteY7" fmla="*/ 608148 h 608994"/>
                  <a:gd name="connsiteX8" fmla="*/ 12 w 320384"/>
                  <a:gd name="connsiteY8" fmla="*/ 596938 h 608994"/>
                  <a:gd name="connsiteX9" fmla="*/ 12 w 320384"/>
                  <a:gd name="connsiteY9" fmla="*/ 582631 h 608994"/>
                  <a:gd name="connsiteX10" fmla="*/ 12 w 320384"/>
                  <a:gd name="connsiteY10" fmla="*/ 413889 h 608994"/>
                  <a:gd name="connsiteX11" fmla="*/ 28480 w 320384"/>
                  <a:gd name="connsiteY11" fmla="*/ 344563 h 608994"/>
                  <a:gd name="connsiteX12" fmla="*/ 80548 w 320384"/>
                  <a:gd name="connsiteY12" fmla="*/ 292053 h 608994"/>
                  <a:gd name="connsiteX13" fmla="*/ 84973 w 320384"/>
                  <a:gd name="connsiteY13" fmla="*/ 288218 h 608994"/>
                  <a:gd name="connsiteX14" fmla="*/ 253419 w 320384"/>
                  <a:gd name="connsiteY14" fmla="*/ 119624 h 608994"/>
                  <a:gd name="connsiteX15" fmla="*/ 269054 w 320384"/>
                  <a:gd name="connsiteY15" fmla="*/ 4868 h 608994"/>
                  <a:gd name="connsiteX16" fmla="*/ 267432 w 320384"/>
                  <a:gd name="connsiteY16" fmla="*/ 0 h 6089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320384" h="608994">
                    <a:moveTo>
                      <a:pt x="267432" y="0"/>
                    </a:moveTo>
                    <a:cubicBezTo>
                      <a:pt x="301357" y="29795"/>
                      <a:pt x="320237" y="66818"/>
                      <a:pt x="320385" y="112544"/>
                    </a:cubicBezTo>
                    <a:cubicBezTo>
                      <a:pt x="320385" y="163137"/>
                      <a:pt x="320385" y="213877"/>
                      <a:pt x="320385" y="264470"/>
                    </a:cubicBezTo>
                    <a:cubicBezTo>
                      <a:pt x="320385" y="288365"/>
                      <a:pt x="312715" y="309310"/>
                      <a:pt x="296047" y="326273"/>
                    </a:cubicBezTo>
                    <a:cubicBezTo>
                      <a:pt x="257697" y="365213"/>
                      <a:pt x="218756" y="403859"/>
                      <a:pt x="180111" y="442652"/>
                    </a:cubicBezTo>
                    <a:cubicBezTo>
                      <a:pt x="126421" y="496342"/>
                      <a:pt x="72730" y="550033"/>
                      <a:pt x="18892" y="603723"/>
                    </a:cubicBezTo>
                    <a:cubicBezTo>
                      <a:pt x="18597" y="604018"/>
                      <a:pt x="18302" y="604313"/>
                      <a:pt x="18007" y="604608"/>
                    </a:cubicBezTo>
                    <a:cubicBezTo>
                      <a:pt x="14762" y="608296"/>
                      <a:pt x="10780" y="610213"/>
                      <a:pt x="5912" y="608148"/>
                    </a:cubicBezTo>
                    <a:cubicBezTo>
                      <a:pt x="1044" y="606083"/>
                      <a:pt x="-136" y="601806"/>
                      <a:pt x="12" y="596938"/>
                    </a:cubicBezTo>
                    <a:cubicBezTo>
                      <a:pt x="12" y="592218"/>
                      <a:pt x="12" y="587350"/>
                      <a:pt x="12" y="582631"/>
                    </a:cubicBezTo>
                    <a:cubicBezTo>
                      <a:pt x="12" y="526432"/>
                      <a:pt x="159" y="470087"/>
                      <a:pt x="12" y="413889"/>
                    </a:cubicBezTo>
                    <a:cubicBezTo>
                      <a:pt x="12" y="386601"/>
                      <a:pt x="9009" y="363738"/>
                      <a:pt x="28480" y="344563"/>
                    </a:cubicBezTo>
                    <a:cubicBezTo>
                      <a:pt x="46032" y="327306"/>
                      <a:pt x="63142" y="309605"/>
                      <a:pt x="80548" y="292053"/>
                    </a:cubicBezTo>
                    <a:cubicBezTo>
                      <a:pt x="82023" y="290725"/>
                      <a:pt x="83645" y="289693"/>
                      <a:pt x="84973" y="288218"/>
                    </a:cubicBezTo>
                    <a:cubicBezTo>
                      <a:pt x="141171" y="232020"/>
                      <a:pt x="197369" y="175969"/>
                      <a:pt x="253419" y="119624"/>
                    </a:cubicBezTo>
                    <a:cubicBezTo>
                      <a:pt x="285869" y="87026"/>
                      <a:pt x="291327" y="45135"/>
                      <a:pt x="269054" y="4868"/>
                    </a:cubicBezTo>
                    <a:cubicBezTo>
                      <a:pt x="268169" y="3393"/>
                      <a:pt x="267137" y="1918"/>
                      <a:pt x="267432" y="0"/>
                    </a:cubicBezTo>
                    <a:close/>
                  </a:path>
                </a:pathLst>
              </a:custGeom>
              <a:solidFill>
                <a:srgbClr val="A20C33"/>
              </a:solidFill>
              <a:ln w="985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ru-RU" dirty="0"/>
              </a:p>
            </p:txBody>
          </p:sp>
          <p:sp>
            <p:nvSpPr>
              <p:cNvPr id="307" name="Полилиния 58">
                <a:extLst>
                  <a:ext uri="{FF2B5EF4-FFF2-40B4-BE49-F238E27FC236}">
                    <a16:creationId xmlns:a16="http://schemas.microsoft.com/office/drawing/2014/main" id="{E3F76814-B4FA-4739-9AE0-1F12B559D689}"/>
                  </a:ext>
                </a:extLst>
              </p:cNvPr>
              <p:cNvSpPr/>
              <p:nvPr/>
            </p:nvSpPr>
            <p:spPr>
              <a:xfrm>
                <a:off x="496888" y="765304"/>
                <a:ext cx="320384" cy="608994"/>
              </a:xfrm>
              <a:custGeom>
                <a:avLst/>
                <a:gdLst>
                  <a:gd name="connsiteX0" fmla="*/ 52953 w 320384"/>
                  <a:gd name="connsiteY0" fmla="*/ 608995 h 608994"/>
                  <a:gd name="connsiteX1" fmla="*/ 0 w 320384"/>
                  <a:gd name="connsiteY1" fmla="*/ 496451 h 608994"/>
                  <a:gd name="connsiteX2" fmla="*/ 0 w 320384"/>
                  <a:gd name="connsiteY2" fmla="*/ 344525 h 608994"/>
                  <a:gd name="connsiteX3" fmla="*/ 24338 w 320384"/>
                  <a:gd name="connsiteY3" fmla="*/ 282722 h 608994"/>
                  <a:gd name="connsiteX4" fmla="*/ 140274 w 320384"/>
                  <a:gd name="connsiteY4" fmla="*/ 166343 h 608994"/>
                  <a:gd name="connsiteX5" fmla="*/ 301493 w 320384"/>
                  <a:gd name="connsiteY5" fmla="*/ 5272 h 608994"/>
                  <a:gd name="connsiteX6" fmla="*/ 302378 w 320384"/>
                  <a:gd name="connsiteY6" fmla="*/ 4387 h 608994"/>
                  <a:gd name="connsiteX7" fmla="*/ 314473 w 320384"/>
                  <a:gd name="connsiteY7" fmla="*/ 847 h 608994"/>
                  <a:gd name="connsiteX8" fmla="*/ 320373 w 320384"/>
                  <a:gd name="connsiteY8" fmla="*/ 12057 h 608994"/>
                  <a:gd name="connsiteX9" fmla="*/ 320373 w 320384"/>
                  <a:gd name="connsiteY9" fmla="*/ 26364 h 608994"/>
                  <a:gd name="connsiteX10" fmla="*/ 320373 w 320384"/>
                  <a:gd name="connsiteY10" fmla="*/ 195106 h 608994"/>
                  <a:gd name="connsiteX11" fmla="*/ 291905 w 320384"/>
                  <a:gd name="connsiteY11" fmla="*/ 264432 h 608994"/>
                  <a:gd name="connsiteX12" fmla="*/ 239837 w 320384"/>
                  <a:gd name="connsiteY12" fmla="*/ 316942 h 608994"/>
                  <a:gd name="connsiteX13" fmla="*/ 235412 w 320384"/>
                  <a:gd name="connsiteY13" fmla="*/ 320777 h 608994"/>
                  <a:gd name="connsiteX14" fmla="*/ 66966 w 320384"/>
                  <a:gd name="connsiteY14" fmla="*/ 489371 h 608994"/>
                  <a:gd name="connsiteX15" fmla="*/ 51330 w 320384"/>
                  <a:gd name="connsiteY15" fmla="*/ 604127 h 608994"/>
                  <a:gd name="connsiteX16" fmla="*/ 52953 w 320384"/>
                  <a:gd name="connsiteY16" fmla="*/ 608995 h 6089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320384" h="608994">
                    <a:moveTo>
                      <a:pt x="52953" y="608995"/>
                    </a:moveTo>
                    <a:cubicBezTo>
                      <a:pt x="19028" y="579199"/>
                      <a:pt x="148" y="542177"/>
                      <a:pt x="0" y="496451"/>
                    </a:cubicBezTo>
                    <a:cubicBezTo>
                      <a:pt x="0" y="445858"/>
                      <a:pt x="0" y="395118"/>
                      <a:pt x="0" y="344525"/>
                    </a:cubicBezTo>
                    <a:cubicBezTo>
                      <a:pt x="0" y="320630"/>
                      <a:pt x="7670" y="299684"/>
                      <a:pt x="24338" y="282722"/>
                    </a:cubicBezTo>
                    <a:cubicBezTo>
                      <a:pt x="62688" y="243781"/>
                      <a:pt x="101628" y="205136"/>
                      <a:pt x="140274" y="166343"/>
                    </a:cubicBezTo>
                    <a:cubicBezTo>
                      <a:pt x="193964" y="112653"/>
                      <a:pt x="247655" y="58962"/>
                      <a:pt x="301493" y="5272"/>
                    </a:cubicBezTo>
                    <a:cubicBezTo>
                      <a:pt x="301788" y="4977"/>
                      <a:pt x="302083" y="4682"/>
                      <a:pt x="302378" y="4387"/>
                    </a:cubicBezTo>
                    <a:cubicBezTo>
                      <a:pt x="305623" y="699"/>
                      <a:pt x="309605" y="-1219"/>
                      <a:pt x="314473" y="847"/>
                    </a:cubicBezTo>
                    <a:cubicBezTo>
                      <a:pt x="319340" y="2912"/>
                      <a:pt x="320520" y="7189"/>
                      <a:pt x="320373" y="12057"/>
                    </a:cubicBezTo>
                    <a:cubicBezTo>
                      <a:pt x="320373" y="16777"/>
                      <a:pt x="320373" y="21644"/>
                      <a:pt x="320373" y="26364"/>
                    </a:cubicBezTo>
                    <a:cubicBezTo>
                      <a:pt x="320373" y="82562"/>
                      <a:pt x="320225" y="138908"/>
                      <a:pt x="320373" y="195106"/>
                    </a:cubicBezTo>
                    <a:cubicBezTo>
                      <a:pt x="320373" y="222394"/>
                      <a:pt x="311375" y="245256"/>
                      <a:pt x="291905" y="264432"/>
                    </a:cubicBezTo>
                    <a:cubicBezTo>
                      <a:pt x="274352" y="281689"/>
                      <a:pt x="257242" y="299389"/>
                      <a:pt x="239837" y="316942"/>
                    </a:cubicBezTo>
                    <a:cubicBezTo>
                      <a:pt x="238362" y="318270"/>
                      <a:pt x="236740" y="319302"/>
                      <a:pt x="235412" y="320777"/>
                    </a:cubicBezTo>
                    <a:cubicBezTo>
                      <a:pt x="179214" y="376975"/>
                      <a:pt x="123016" y="433026"/>
                      <a:pt x="66966" y="489371"/>
                    </a:cubicBezTo>
                    <a:cubicBezTo>
                      <a:pt x="34515" y="521969"/>
                      <a:pt x="29058" y="563859"/>
                      <a:pt x="51330" y="604127"/>
                    </a:cubicBezTo>
                    <a:cubicBezTo>
                      <a:pt x="52215" y="605602"/>
                      <a:pt x="53248" y="607077"/>
                      <a:pt x="52953" y="608995"/>
                    </a:cubicBezTo>
                    <a:close/>
                  </a:path>
                </a:pathLst>
              </a:custGeom>
              <a:solidFill>
                <a:srgbClr val="A20C33"/>
              </a:solidFill>
              <a:ln w="985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ru-RU" dirty="0"/>
              </a:p>
            </p:txBody>
          </p:sp>
          <p:sp>
            <p:nvSpPr>
              <p:cNvPr id="308" name="Полилиния 59">
                <a:extLst>
                  <a:ext uri="{FF2B5EF4-FFF2-40B4-BE49-F238E27FC236}">
                    <a16:creationId xmlns:a16="http://schemas.microsoft.com/office/drawing/2014/main" id="{5AF111B6-5FF4-46A2-84FF-9C3F53390EC7}"/>
                  </a:ext>
                </a:extLst>
              </p:cNvPr>
              <p:cNvSpPr/>
              <p:nvPr/>
            </p:nvSpPr>
            <p:spPr>
              <a:xfrm>
                <a:off x="534753" y="1082246"/>
                <a:ext cx="202266" cy="466059"/>
              </a:xfrm>
              <a:custGeom>
                <a:avLst/>
                <a:gdLst>
                  <a:gd name="connsiteX0" fmla="*/ 15088 w 202266"/>
                  <a:gd name="connsiteY0" fmla="*/ 292053 h 466059"/>
                  <a:gd name="connsiteX1" fmla="*/ 13465 w 202266"/>
                  <a:gd name="connsiteY1" fmla="*/ 287185 h 466059"/>
                  <a:gd name="connsiteX2" fmla="*/ 29100 w 202266"/>
                  <a:gd name="connsiteY2" fmla="*/ 172429 h 466059"/>
                  <a:gd name="connsiteX3" fmla="*/ 197547 w 202266"/>
                  <a:gd name="connsiteY3" fmla="*/ 3835 h 466059"/>
                  <a:gd name="connsiteX4" fmla="*/ 201972 w 202266"/>
                  <a:gd name="connsiteY4" fmla="*/ 0 h 466059"/>
                  <a:gd name="connsiteX5" fmla="*/ 202267 w 202266"/>
                  <a:gd name="connsiteY5" fmla="*/ 8408 h 466059"/>
                  <a:gd name="connsiteX6" fmla="*/ 202267 w 202266"/>
                  <a:gd name="connsiteY6" fmla="*/ 451059 h 466059"/>
                  <a:gd name="connsiteX7" fmla="*/ 202267 w 202266"/>
                  <a:gd name="connsiteY7" fmla="*/ 455632 h 466059"/>
                  <a:gd name="connsiteX8" fmla="*/ 196072 w 202266"/>
                  <a:gd name="connsiteY8" fmla="*/ 465367 h 466059"/>
                  <a:gd name="connsiteX9" fmla="*/ 184862 w 202266"/>
                  <a:gd name="connsiteY9" fmla="*/ 462417 h 466059"/>
                  <a:gd name="connsiteX10" fmla="*/ 150494 w 202266"/>
                  <a:gd name="connsiteY10" fmla="*/ 428049 h 466059"/>
                  <a:gd name="connsiteX11" fmla="*/ 18185 w 202266"/>
                  <a:gd name="connsiteY11" fmla="*/ 295888 h 466059"/>
                  <a:gd name="connsiteX12" fmla="*/ 14940 w 202266"/>
                  <a:gd name="connsiteY12" fmla="*/ 291905 h 4660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02266" h="466059">
                    <a:moveTo>
                      <a:pt x="15088" y="292053"/>
                    </a:moveTo>
                    <a:cubicBezTo>
                      <a:pt x="15383" y="290135"/>
                      <a:pt x="14350" y="288808"/>
                      <a:pt x="13465" y="287185"/>
                    </a:cubicBezTo>
                    <a:cubicBezTo>
                      <a:pt x="-8808" y="246770"/>
                      <a:pt x="-3350" y="205027"/>
                      <a:pt x="29100" y="172429"/>
                    </a:cubicBezTo>
                    <a:cubicBezTo>
                      <a:pt x="85151" y="116084"/>
                      <a:pt x="141349" y="60033"/>
                      <a:pt x="197547" y="3835"/>
                    </a:cubicBezTo>
                    <a:cubicBezTo>
                      <a:pt x="198874" y="2508"/>
                      <a:pt x="200497" y="1328"/>
                      <a:pt x="201972" y="0"/>
                    </a:cubicBezTo>
                    <a:cubicBezTo>
                      <a:pt x="201972" y="2803"/>
                      <a:pt x="202267" y="5605"/>
                      <a:pt x="202267" y="8408"/>
                    </a:cubicBezTo>
                    <a:cubicBezTo>
                      <a:pt x="202267" y="155909"/>
                      <a:pt x="202267" y="303558"/>
                      <a:pt x="202267" y="451059"/>
                    </a:cubicBezTo>
                    <a:cubicBezTo>
                      <a:pt x="202267" y="452534"/>
                      <a:pt x="202267" y="454157"/>
                      <a:pt x="202267" y="455632"/>
                    </a:cubicBezTo>
                    <a:cubicBezTo>
                      <a:pt x="202267" y="460204"/>
                      <a:pt x="200497" y="463744"/>
                      <a:pt x="196072" y="465367"/>
                    </a:cubicBezTo>
                    <a:cubicBezTo>
                      <a:pt x="191794" y="466989"/>
                      <a:pt x="188107" y="465662"/>
                      <a:pt x="184862" y="462417"/>
                    </a:cubicBezTo>
                    <a:cubicBezTo>
                      <a:pt x="173504" y="450912"/>
                      <a:pt x="161999" y="439407"/>
                      <a:pt x="150494" y="428049"/>
                    </a:cubicBezTo>
                    <a:cubicBezTo>
                      <a:pt x="106391" y="383946"/>
                      <a:pt x="62288" y="339991"/>
                      <a:pt x="18185" y="295888"/>
                    </a:cubicBezTo>
                    <a:cubicBezTo>
                      <a:pt x="17005" y="294708"/>
                      <a:pt x="15973" y="293233"/>
                      <a:pt x="14940" y="291905"/>
                    </a:cubicBezTo>
                    <a:close/>
                  </a:path>
                </a:pathLst>
              </a:custGeom>
              <a:solidFill>
                <a:srgbClr val="A6A8AB"/>
              </a:solidFill>
              <a:ln w="985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ru-RU" dirty="0"/>
              </a:p>
            </p:txBody>
          </p:sp>
          <p:sp>
            <p:nvSpPr>
              <p:cNvPr id="309" name="Полилиния 60">
                <a:extLst>
                  <a:ext uri="{FF2B5EF4-FFF2-40B4-BE49-F238E27FC236}">
                    <a16:creationId xmlns:a16="http://schemas.microsoft.com/office/drawing/2014/main" id="{D5A64BF2-5217-47FB-BB11-34B951C94613}"/>
                  </a:ext>
                </a:extLst>
              </p:cNvPr>
              <p:cNvSpPr/>
              <p:nvPr/>
            </p:nvSpPr>
            <p:spPr>
              <a:xfrm>
                <a:off x="908416" y="948212"/>
                <a:ext cx="202266" cy="466059"/>
              </a:xfrm>
              <a:custGeom>
                <a:avLst/>
                <a:gdLst>
                  <a:gd name="connsiteX0" fmla="*/ 187179 w 202266"/>
                  <a:gd name="connsiteY0" fmla="*/ 174007 h 466059"/>
                  <a:gd name="connsiteX1" fmla="*/ 188802 w 202266"/>
                  <a:gd name="connsiteY1" fmla="*/ 178874 h 466059"/>
                  <a:gd name="connsiteX2" fmla="*/ 173166 w 202266"/>
                  <a:gd name="connsiteY2" fmla="*/ 293630 h 466059"/>
                  <a:gd name="connsiteX3" fmla="*/ 4720 w 202266"/>
                  <a:gd name="connsiteY3" fmla="*/ 462224 h 466059"/>
                  <a:gd name="connsiteX4" fmla="*/ 295 w 202266"/>
                  <a:gd name="connsiteY4" fmla="*/ 466059 h 466059"/>
                  <a:gd name="connsiteX5" fmla="*/ 0 w 202266"/>
                  <a:gd name="connsiteY5" fmla="*/ 457652 h 466059"/>
                  <a:gd name="connsiteX6" fmla="*/ 0 w 202266"/>
                  <a:gd name="connsiteY6" fmla="*/ 15000 h 466059"/>
                  <a:gd name="connsiteX7" fmla="*/ 0 w 202266"/>
                  <a:gd name="connsiteY7" fmla="*/ 10428 h 466059"/>
                  <a:gd name="connsiteX8" fmla="*/ 6195 w 202266"/>
                  <a:gd name="connsiteY8" fmla="*/ 692 h 466059"/>
                  <a:gd name="connsiteX9" fmla="*/ 17405 w 202266"/>
                  <a:gd name="connsiteY9" fmla="*/ 3643 h 466059"/>
                  <a:gd name="connsiteX10" fmla="*/ 51773 w 202266"/>
                  <a:gd name="connsiteY10" fmla="*/ 38010 h 466059"/>
                  <a:gd name="connsiteX11" fmla="*/ 184082 w 202266"/>
                  <a:gd name="connsiteY11" fmla="*/ 170172 h 466059"/>
                  <a:gd name="connsiteX12" fmla="*/ 187327 w 202266"/>
                  <a:gd name="connsiteY12" fmla="*/ 174154 h 4660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02266" h="466059">
                    <a:moveTo>
                      <a:pt x="187179" y="174007"/>
                    </a:moveTo>
                    <a:cubicBezTo>
                      <a:pt x="186884" y="175924"/>
                      <a:pt x="187917" y="177252"/>
                      <a:pt x="188802" y="178874"/>
                    </a:cubicBezTo>
                    <a:cubicBezTo>
                      <a:pt x="211074" y="219290"/>
                      <a:pt x="205617" y="261032"/>
                      <a:pt x="173166" y="293630"/>
                    </a:cubicBezTo>
                    <a:cubicBezTo>
                      <a:pt x="117116" y="349976"/>
                      <a:pt x="60918" y="406026"/>
                      <a:pt x="4720" y="462224"/>
                    </a:cubicBezTo>
                    <a:cubicBezTo>
                      <a:pt x="3393" y="463552"/>
                      <a:pt x="1770" y="464732"/>
                      <a:pt x="295" y="466059"/>
                    </a:cubicBezTo>
                    <a:cubicBezTo>
                      <a:pt x="295" y="463257"/>
                      <a:pt x="0" y="460454"/>
                      <a:pt x="0" y="457652"/>
                    </a:cubicBezTo>
                    <a:cubicBezTo>
                      <a:pt x="0" y="310150"/>
                      <a:pt x="0" y="162502"/>
                      <a:pt x="0" y="15000"/>
                    </a:cubicBezTo>
                    <a:cubicBezTo>
                      <a:pt x="0" y="13525"/>
                      <a:pt x="0" y="11903"/>
                      <a:pt x="0" y="10428"/>
                    </a:cubicBezTo>
                    <a:cubicBezTo>
                      <a:pt x="0" y="5855"/>
                      <a:pt x="1770" y="2315"/>
                      <a:pt x="6195" y="692"/>
                    </a:cubicBezTo>
                    <a:cubicBezTo>
                      <a:pt x="10473" y="-930"/>
                      <a:pt x="14160" y="397"/>
                      <a:pt x="17405" y="3643"/>
                    </a:cubicBezTo>
                    <a:cubicBezTo>
                      <a:pt x="28763" y="15148"/>
                      <a:pt x="40268" y="26653"/>
                      <a:pt x="51773" y="38010"/>
                    </a:cubicBezTo>
                    <a:cubicBezTo>
                      <a:pt x="95876" y="82113"/>
                      <a:pt x="139979" y="126069"/>
                      <a:pt x="184082" y="170172"/>
                    </a:cubicBezTo>
                    <a:cubicBezTo>
                      <a:pt x="185262" y="171352"/>
                      <a:pt x="186294" y="172827"/>
                      <a:pt x="187327" y="174154"/>
                    </a:cubicBezTo>
                    <a:close/>
                  </a:path>
                </a:pathLst>
              </a:custGeom>
              <a:solidFill>
                <a:srgbClr val="A6A8AB"/>
              </a:solidFill>
              <a:ln w="985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ru-RU" dirty="0"/>
              </a:p>
            </p:txBody>
          </p:sp>
          <p:sp>
            <p:nvSpPr>
              <p:cNvPr id="310" name="Полилиния 61">
                <a:extLst>
                  <a:ext uri="{FF2B5EF4-FFF2-40B4-BE49-F238E27FC236}">
                    <a16:creationId xmlns:a16="http://schemas.microsoft.com/office/drawing/2014/main" id="{DFF9897B-EF1A-45E9-A138-E0554AE3CE21}"/>
                  </a:ext>
                </a:extLst>
              </p:cNvPr>
              <p:cNvSpPr/>
              <p:nvPr/>
            </p:nvSpPr>
            <p:spPr>
              <a:xfrm>
                <a:off x="1410953" y="1110419"/>
                <a:ext cx="241902" cy="275975"/>
              </a:xfrm>
              <a:custGeom>
                <a:avLst/>
                <a:gdLst>
                  <a:gd name="connsiteX0" fmla="*/ 147 w 241902"/>
                  <a:gd name="connsiteY0" fmla="*/ 182902 h 275975"/>
                  <a:gd name="connsiteX1" fmla="*/ 78471 w 241902"/>
                  <a:gd name="connsiteY1" fmla="*/ 178034 h 275975"/>
                  <a:gd name="connsiteX2" fmla="*/ 88796 w 241902"/>
                  <a:gd name="connsiteY2" fmla="*/ 207092 h 275975"/>
                  <a:gd name="connsiteX3" fmla="*/ 125229 w 241902"/>
                  <a:gd name="connsiteY3" fmla="*/ 223317 h 275975"/>
                  <a:gd name="connsiteX4" fmla="*/ 152369 w 241902"/>
                  <a:gd name="connsiteY4" fmla="*/ 215057 h 275975"/>
                  <a:gd name="connsiteX5" fmla="*/ 161956 w 241902"/>
                  <a:gd name="connsiteY5" fmla="*/ 195882 h 275975"/>
                  <a:gd name="connsiteX6" fmla="*/ 152811 w 241902"/>
                  <a:gd name="connsiteY6" fmla="*/ 177297 h 275975"/>
                  <a:gd name="connsiteX7" fmla="*/ 110626 w 241902"/>
                  <a:gd name="connsiteY7" fmla="*/ 161809 h 275975"/>
                  <a:gd name="connsiteX8" fmla="*/ 33335 w 241902"/>
                  <a:gd name="connsiteY8" fmla="*/ 129506 h 275975"/>
                  <a:gd name="connsiteX9" fmla="*/ 10030 w 241902"/>
                  <a:gd name="connsiteY9" fmla="*/ 78028 h 275975"/>
                  <a:gd name="connsiteX10" fmla="*/ 21978 w 241902"/>
                  <a:gd name="connsiteY10" fmla="*/ 39235 h 275975"/>
                  <a:gd name="connsiteX11" fmla="*/ 57820 w 241902"/>
                  <a:gd name="connsiteY11" fmla="*/ 10473 h 275975"/>
                  <a:gd name="connsiteX12" fmla="*/ 123311 w 241902"/>
                  <a:gd name="connsiteY12" fmla="*/ 0 h 275975"/>
                  <a:gd name="connsiteX13" fmla="*/ 201192 w 241902"/>
                  <a:gd name="connsiteY13" fmla="*/ 19028 h 275975"/>
                  <a:gd name="connsiteX14" fmla="*/ 233052 w 241902"/>
                  <a:gd name="connsiteY14" fmla="*/ 79503 h 275975"/>
                  <a:gd name="connsiteX15" fmla="*/ 155466 w 241902"/>
                  <a:gd name="connsiteY15" fmla="*/ 84076 h 275975"/>
                  <a:gd name="connsiteX16" fmla="*/ 142486 w 241902"/>
                  <a:gd name="connsiteY16" fmla="*/ 57821 h 275975"/>
                  <a:gd name="connsiteX17" fmla="*/ 115051 w 241902"/>
                  <a:gd name="connsiteY17" fmla="*/ 49708 h 275975"/>
                  <a:gd name="connsiteX18" fmla="*/ 93368 w 241902"/>
                  <a:gd name="connsiteY18" fmla="*/ 55756 h 275975"/>
                  <a:gd name="connsiteX19" fmla="*/ 86141 w 241902"/>
                  <a:gd name="connsiteY19" fmla="*/ 70506 h 275975"/>
                  <a:gd name="connsiteX20" fmla="*/ 92188 w 241902"/>
                  <a:gd name="connsiteY20" fmla="*/ 82011 h 275975"/>
                  <a:gd name="connsiteX21" fmla="*/ 119771 w 241902"/>
                  <a:gd name="connsiteY21" fmla="*/ 91893 h 275975"/>
                  <a:gd name="connsiteX22" fmla="*/ 197209 w 241902"/>
                  <a:gd name="connsiteY22" fmla="*/ 115494 h 275975"/>
                  <a:gd name="connsiteX23" fmla="*/ 231282 w 241902"/>
                  <a:gd name="connsiteY23" fmla="*/ 144994 h 275975"/>
                  <a:gd name="connsiteX24" fmla="*/ 241902 w 241902"/>
                  <a:gd name="connsiteY24" fmla="*/ 184524 h 275975"/>
                  <a:gd name="connsiteX25" fmla="*/ 227742 w 241902"/>
                  <a:gd name="connsiteY25" fmla="*/ 231872 h 275975"/>
                  <a:gd name="connsiteX26" fmla="*/ 188064 w 241902"/>
                  <a:gd name="connsiteY26" fmla="*/ 264765 h 275975"/>
                  <a:gd name="connsiteX27" fmla="*/ 123901 w 241902"/>
                  <a:gd name="connsiteY27" fmla="*/ 275975 h 275975"/>
                  <a:gd name="connsiteX28" fmla="*/ 29648 w 241902"/>
                  <a:gd name="connsiteY28" fmla="*/ 249720 h 275975"/>
                  <a:gd name="connsiteX29" fmla="*/ 0 w 241902"/>
                  <a:gd name="connsiteY29" fmla="*/ 183197 h 275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241902" h="275975">
                    <a:moveTo>
                      <a:pt x="147" y="182902"/>
                    </a:moveTo>
                    <a:lnTo>
                      <a:pt x="78471" y="178034"/>
                    </a:lnTo>
                    <a:cubicBezTo>
                      <a:pt x="80241" y="190719"/>
                      <a:pt x="83633" y="200454"/>
                      <a:pt x="88796" y="207092"/>
                    </a:cubicBezTo>
                    <a:cubicBezTo>
                      <a:pt x="97351" y="217860"/>
                      <a:pt x="109446" y="223317"/>
                      <a:pt x="125229" y="223317"/>
                    </a:cubicBezTo>
                    <a:cubicBezTo>
                      <a:pt x="137029" y="223317"/>
                      <a:pt x="146026" y="220515"/>
                      <a:pt x="152369" y="215057"/>
                    </a:cubicBezTo>
                    <a:cubicBezTo>
                      <a:pt x="158711" y="209599"/>
                      <a:pt x="161956" y="203109"/>
                      <a:pt x="161956" y="195882"/>
                    </a:cubicBezTo>
                    <a:cubicBezTo>
                      <a:pt x="161956" y="188654"/>
                      <a:pt x="158859" y="182754"/>
                      <a:pt x="152811" y="177297"/>
                    </a:cubicBezTo>
                    <a:cubicBezTo>
                      <a:pt x="146764" y="171839"/>
                      <a:pt x="132751" y="166677"/>
                      <a:pt x="110626" y="161809"/>
                    </a:cubicBezTo>
                    <a:cubicBezTo>
                      <a:pt x="74488" y="153696"/>
                      <a:pt x="48675" y="142929"/>
                      <a:pt x="33335" y="129506"/>
                    </a:cubicBezTo>
                    <a:cubicBezTo>
                      <a:pt x="17848" y="116084"/>
                      <a:pt x="10030" y="98973"/>
                      <a:pt x="10030" y="78028"/>
                    </a:cubicBezTo>
                    <a:cubicBezTo>
                      <a:pt x="10030" y="64311"/>
                      <a:pt x="14013" y="51330"/>
                      <a:pt x="21978" y="39235"/>
                    </a:cubicBezTo>
                    <a:cubicBezTo>
                      <a:pt x="29943" y="26993"/>
                      <a:pt x="41890" y="17553"/>
                      <a:pt x="57820" y="10473"/>
                    </a:cubicBezTo>
                    <a:cubicBezTo>
                      <a:pt x="73751" y="3540"/>
                      <a:pt x="95581" y="0"/>
                      <a:pt x="123311" y="0"/>
                    </a:cubicBezTo>
                    <a:cubicBezTo>
                      <a:pt x="157384" y="0"/>
                      <a:pt x="183344" y="6343"/>
                      <a:pt x="201192" y="19028"/>
                    </a:cubicBezTo>
                    <a:cubicBezTo>
                      <a:pt x="219039" y="31713"/>
                      <a:pt x="229659" y="51920"/>
                      <a:pt x="233052" y="79503"/>
                    </a:cubicBezTo>
                    <a:lnTo>
                      <a:pt x="155466" y="84076"/>
                    </a:lnTo>
                    <a:cubicBezTo>
                      <a:pt x="153401" y="72128"/>
                      <a:pt x="149124" y="63278"/>
                      <a:pt x="142486" y="57821"/>
                    </a:cubicBezTo>
                    <a:cubicBezTo>
                      <a:pt x="135849" y="52363"/>
                      <a:pt x="126704" y="49708"/>
                      <a:pt x="115051" y="49708"/>
                    </a:cubicBezTo>
                    <a:cubicBezTo>
                      <a:pt x="105463" y="49708"/>
                      <a:pt x="98236" y="51773"/>
                      <a:pt x="93368" y="55756"/>
                    </a:cubicBezTo>
                    <a:cubicBezTo>
                      <a:pt x="88501" y="59886"/>
                      <a:pt x="86141" y="64753"/>
                      <a:pt x="86141" y="70506"/>
                    </a:cubicBezTo>
                    <a:cubicBezTo>
                      <a:pt x="86141" y="74783"/>
                      <a:pt x="88206" y="78618"/>
                      <a:pt x="92188" y="82011"/>
                    </a:cubicBezTo>
                    <a:cubicBezTo>
                      <a:pt x="96023" y="85551"/>
                      <a:pt x="105316" y="88796"/>
                      <a:pt x="119771" y="91893"/>
                    </a:cubicBezTo>
                    <a:cubicBezTo>
                      <a:pt x="155761" y="99711"/>
                      <a:pt x="181574" y="107529"/>
                      <a:pt x="197209" y="115494"/>
                    </a:cubicBezTo>
                    <a:cubicBezTo>
                      <a:pt x="212844" y="123459"/>
                      <a:pt x="224054" y="133341"/>
                      <a:pt x="231282" y="144994"/>
                    </a:cubicBezTo>
                    <a:cubicBezTo>
                      <a:pt x="238362" y="156794"/>
                      <a:pt x="241902" y="169922"/>
                      <a:pt x="241902" y="184524"/>
                    </a:cubicBezTo>
                    <a:cubicBezTo>
                      <a:pt x="241902" y="201634"/>
                      <a:pt x="237182" y="217417"/>
                      <a:pt x="227742" y="231872"/>
                    </a:cubicBezTo>
                    <a:cubicBezTo>
                      <a:pt x="218302" y="246327"/>
                      <a:pt x="205027" y="257242"/>
                      <a:pt x="188064" y="264765"/>
                    </a:cubicBezTo>
                    <a:cubicBezTo>
                      <a:pt x="171101" y="272288"/>
                      <a:pt x="149714" y="275975"/>
                      <a:pt x="123901" y="275975"/>
                    </a:cubicBezTo>
                    <a:cubicBezTo>
                      <a:pt x="78618" y="275975"/>
                      <a:pt x="47200" y="267273"/>
                      <a:pt x="29648" y="249720"/>
                    </a:cubicBezTo>
                    <a:cubicBezTo>
                      <a:pt x="12243" y="232315"/>
                      <a:pt x="2360" y="210042"/>
                      <a:pt x="0" y="183197"/>
                    </a:cubicBezTo>
                    <a:close/>
                  </a:path>
                </a:pathLst>
              </a:custGeom>
              <a:solidFill>
                <a:srgbClr val="A20C33"/>
              </a:solidFill>
              <a:ln w="985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ru-RU" dirty="0"/>
              </a:p>
            </p:txBody>
          </p:sp>
          <p:sp>
            <p:nvSpPr>
              <p:cNvPr id="311" name="Полилиния 62">
                <a:extLst>
                  <a:ext uri="{FF2B5EF4-FFF2-40B4-BE49-F238E27FC236}">
                    <a16:creationId xmlns:a16="http://schemas.microsoft.com/office/drawing/2014/main" id="{9E13E494-9808-4B7C-A8A2-4AB57A91FAE4}"/>
                  </a:ext>
                </a:extLst>
              </p:cNvPr>
              <p:cNvSpPr/>
              <p:nvPr/>
            </p:nvSpPr>
            <p:spPr>
              <a:xfrm>
                <a:off x="1694303" y="1114991"/>
                <a:ext cx="210926" cy="266534"/>
              </a:xfrm>
              <a:custGeom>
                <a:avLst/>
                <a:gdLst>
                  <a:gd name="connsiteX0" fmla="*/ 0 w 210926"/>
                  <a:gd name="connsiteY0" fmla="*/ 0 h 266534"/>
                  <a:gd name="connsiteX1" fmla="*/ 82306 w 210926"/>
                  <a:gd name="connsiteY1" fmla="*/ 0 h 266534"/>
                  <a:gd name="connsiteX2" fmla="*/ 82306 w 210926"/>
                  <a:gd name="connsiteY2" fmla="*/ 200897 h 266534"/>
                  <a:gd name="connsiteX3" fmla="*/ 210927 w 210926"/>
                  <a:gd name="connsiteY3" fmla="*/ 200897 h 266534"/>
                  <a:gd name="connsiteX4" fmla="*/ 210927 w 210926"/>
                  <a:gd name="connsiteY4" fmla="*/ 266535 h 266534"/>
                  <a:gd name="connsiteX5" fmla="*/ 0 w 210926"/>
                  <a:gd name="connsiteY5" fmla="*/ 266535 h 266534"/>
                  <a:gd name="connsiteX6" fmla="*/ 0 w 210926"/>
                  <a:gd name="connsiteY6" fmla="*/ 0 h 2665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10926" h="266534">
                    <a:moveTo>
                      <a:pt x="0" y="0"/>
                    </a:moveTo>
                    <a:lnTo>
                      <a:pt x="82306" y="0"/>
                    </a:lnTo>
                    <a:lnTo>
                      <a:pt x="82306" y="200897"/>
                    </a:lnTo>
                    <a:lnTo>
                      <a:pt x="210927" y="200897"/>
                    </a:lnTo>
                    <a:lnTo>
                      <a:pt x="210927" y="266535"/>
                    </a:lnTo>
                    <a:lnTo>
                      <a:pt x="0" y="26653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20C33"/>
              </a:solidFill>
              <a:ln w="985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ru-RU" dirty="0"/>
              </a:p>
            </p:txBody>
          </p:sp>
          <p:sp>
            <p:nvSpPr>
              <p:cNvPr id="312" name="Полилиния 63">
                <a:extLst>
                  <a:ext uri="{FF2B5EF4-FFF2-40B4-BE49-F238E27FC236}">
                    <a16:creationId xmlns:a16="http://schemas.microsoft.com/office/drawing/2014/main" id="{33EE938F-35D5-4AB5-841D-CFF79FF4E2B3}"/>
                  </a:ext>
                </a:extLst>
              </p:cNvPr>
              <p:cNvSpPr/>
              <p:nvPr/>
            </p:nvSpPr>
            <p:spPr>
              <a:xfrm>
                <a:off x="2052436" y="1110419"/>
                <a:ext cx="241902" cy="275975"/>
              </a:xfrm>
              <a:custGeom>
                <a:avLst/>
                <a:gdLst>
                  <a:gd name="connsiteX0" fmla="*/ 148 w 241902"/>
                  <a:gd name="connsiteY0" fmla="*/ 182902 h 275975"/>
                  <a:gd name="connsiteX1" fmla="*/ 78471 w 241902"/>
                  <a:gd name="connsiteY1" fmla="*/ 178034 h 275975"/>
                  <a:gd name="connsiteX2" fmla="*/ 88796 w 241902"/>
                  <a:gd name="connsiteY2" fmla="*/ 207092 h 275975"/>
                  <a:gd name="connsiteX3" fmla="*/ 125229 w 241902"/>
                  <a:gd name="connsiteY3" fmla="*/ 223317 h 275975"/>
                  <a:gd name="connsiteX4" fmla="*/ 152369 w 241902"/>
                  <a:gd name="connsiteY4" fmla="*/ 215057 h 275975"/>
                  <a:gd name="connsiteX5" fmla="*/ 161956 w 241902"/>
                  <a:gd name="connsiteY5" fmla="*/ 195882 h 275975"/>
                  <a:gd name="connsiteX6" fmla="*/ 152811 w 241902"/>
                  <a:gd name="connsiteY6" fmla="*/ 177297 h 275975"/>
                  <a:gd name="connsiteX7" fmla="*/ 110626 w 241902"/>
                  <a:gd name="connsiteY7" fmla="*/ 161809 h 275975"/>
                  <a:gd name="connsiteX8" fmla="*/ 33335 w 241902"/>
                  <a:gd name="connsiteY8" fmla="*/ 129506 h 275975"/>
                  <a:gd name="connsiteX9" fmla="*/ 10030 w 241902"/>
                  <a:gd name="connsiteY9" fmla="*/ 78028 h 275975"/>
                  <a:gd name="connsiteX10" fmla="*/ 21978 w 241902"/>
                  <a:gd name="connsiteY10" fmla="*/ 39235 h 275975"/>
                  <a:gd name="connsiteX11" fmla="*/ 57820 w 241902"/>
                  <a:gd name="connsiteY11" fmla="*/ 10473 h 275975"/>
                  <a:gd name="connsiteX12" fmla="*/ 123311 w 241902"/>
                  <a:gd name="connsiteY12" fmla="*/ 0 h 275975"/>
                  <a:gd name="connsiteX13" fmla="*/ 201192 w 241902"/>
                  <a:gd name="connsiteY13" fmla="*/ 19028 h 275975"/>
                  <a:gd name="connsiteX14" fmla="*/ 233052 w 241902"/>
                  <a:gd name="connsiteY14" fmla="*/ 79503 h 275975"/>
                  <a:gd name="connsiteX15" fmla="*/ 155466 w 241902"/>
                  <a:gd name="connsiteY15" fmla="*/ 84076 h 275975"/>
                  <a:gd name="connsiteX16" fmla="*/ 142486 w 241902"/>
                  <a:gd name="connsiteY16" fmla="*/ 57821 h 275975"/>
                  <a:gd name="connsiteX17" fmla="*/ 115051 w 241902"/>
                  <a:gd name="connsiteY17" fmla="*/ 49708 h 275975"/>
                  <a:gd name="connsiteX18" fmla="*/ 93368 w 241902"/>
                  <a:gd name="connsiteY18" fmla="*/ 55756 h 275975"/>
                  <a:gd name="connsiteX19" fmla="*/ 86141 w 241902"/>
                  <a:gd name="connsiteY19" fmla="*/ 70506 h 275975"/>
                  <a:gd name="connsiteX20" fmla="*/ 92188 w 241902"/>
                  <a:gd name="connsiteY20" fmla="*/ 82011 h 275975"/>
                  <a:gd name="connsiteX21" fmla="*/ 119771 w 241902"/>
                  <a:gd name="connsiteY21" fmla="*/ 91893 h 275975"/>
                  <a:gd name="connsiteX22" fmla="*/ 197209 w 241902"/>
                  <a:gd name="connsiteY22" fmla="*/ 115494 h 275975"/>
                  <a:gd name="connsiteX23" fmla="*/ 231282 w 241902"/>
                  <a:gd name="connsiteY23" fmla="*/ 144994 h 275975"/>
                  <a:gd name="connsiteX24" fmla="*/ 241902 w 241902"/>
                  <a:gd name="connsiteY24" fmla="*/ 184524 h 275975"/>
                  <a:gd name="connsiteX25" fmla="*/ 227742 w 241902"/>
                  <a:gd name="connsiteY25" fmla="*/ 231872 h 275975"/>
                  <a:gd name="connsiteX26" fmla="*/ 188064 w 241902"/>
                  <a:gd name="connsiteY26" fmla="*/ 264765 h 275975"/>
                  <a:gd name="connsiteX27" fmla="*/ 123901 w 241902"/>
                  <a:gd name="connsiteY27" fmla="*/ 275975 h 275975"/>
                  <a:gd name="connsiteX28" fmla="*/ 29648 w 241902"/>
                  <a:gd name="connsiteY28" fmla="*/ 249720 h 275975"/>
                  <a:gd name="connsiteX29" fmla="*/ 0 w 241902"/>
                  <a:gd name="connsiteY29" fmla="*/ 183197 h 275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241902" h="275975">
                    <a:moveTo>
                      <a:pt x="148" y="182902"/>
                    </a:moveTo>
                    <a:lnTo>
                      <a:pt x="78471" y="178034"/>
                    </a:lnTo>
                    <a:cubicBezTo>
                      <a:pt x="80241" y="190719"/>
                      <a:pt x="83633" y="200454"/>
                      <a:pt x="88796" y="207092"/>
                    </a:cubicBezTo>
                    <a:cubicBezTo>
                      <a:pt x="97351" y="217860"/>
                      <a:pt x="109446" y="223317"/>
                      <a:pt x="125229" y="223317"/>
                    </a:cubicBezTo>
                    <a:cubicBezTo>
                      <a:pt x="137029" y="223317"/>
                      <a:pt x="146026" y="220515"/>
                      <a:pt x="152369" y="215057"/>
                    </a:cubicBezTo>
                    <a:cubicBezTo>
                      <a:pt x="158711" y="209599"/>
                      <a:pt x="161956" y="203109"/>
                      <a:pt x="161956" y="195882"/>
                    </a:cubicBezTo>
                    <a:cubicBezTo>
                      <a:pt x="161956" y="188654"/>
                      <a:pt x="158859" y="182754"/>
                      <a:pt x="152811" y="177297"/>
                    </a:cubicBezTo>
                    <a:cubicBezTo>
                      <a:pt x="146764" y="171839"/>
                      <a:pt x="132751" y="166677"/>
                      <a:pt x="110626" y="161809"/>
                    </a:cubicBezTo>
                    <a:cubicBezTo>
                      <a:pt x="74488" y="153696"/>
                      <a:pt x="48675" y="142929"/>
                      <a:pt x="33335" y="129506"/>
                    </a:cubicBezTo>
                    <a:cubicBezTo>
                      <a:pt x="17848" y="116084"/>
                      <a:pt x="10030" y="98973"/>
                      <a:pt x="10030" y="78028"/>
                    </a:cubicBezTo>
                    <a:cubicBezTo>
                      <a:pt x="10030" y="64311"/>
                      <a:pt x="14013" y="51330"/>
                      <a:pt x="21978" y="39235"/>
                    </a:cubicBezTo>
                    <a:cubicBezTo>
                      <a:pt x="29943" y="26993"/>
                      <a:pt x="41890" y="17553"/>
                      <a:pt x="57820" y="10473"/>
                    </a:cubicBezTo>
                    <a:cubicBezTo>
                      <a:pt x="73751" y="3540"/>
                      <a:pt x="95581" y="0"/>
                      <a:pt x="123311" y="0"/>
                    </a:cubicBezTo>
                    <a:cubicBezTo>
                      <a:pt x="157384" y="0"/>
                      <a:pt x="183344" y="6343"/>
                      <a:pt x="201192" y="19028"/>
                    </a:cubicBezTo>
                    <a:cubicBezTo>
                      <a:pt x="219039" y="31713"/>
                      <a:pt x="229659" y="51920"/>
                      <a:pt x="233052" y="79503"/>
                    </a:cubicBezTo>
                    <a:lnTo>
                      <a:pt x="155466" y="84076"/>
                    </a:lnTo>
                    <a:cubicBezTo>
                      <a:pt x="153401" y="72128"/>
                      <a:pt x="149124" y="63278"/>
                      <a:pt x="142486" y="57821"/>
                    </a:cubicBezTo>
                    <a:cubicBezTo>
                      <a:pt x="135849" y="52363"/>
                      <a:pt x="126704" y="49708"/>
                      <a:pt x="115051" y="49708"/>
                    </a:cubicBezTo>
                    <a:cubicBezTo>
                      <a:pt x="105463" y="49708"/>
                      <a:pt x="98236" y="51773"/>
                      <a:pt x="93368" y="55756"/>
                    </a:cubicBezTo>
                    <a:cubicBezTo>
                      <a:pt x="88501" y="59886"/>
                      <a:pt x="86141" y="64753"/>
                      <a:pt x="86141" y="70506"/>
                    </a:cubicBezTo>
                    <a:cubicBezTo>
                      <a:pt x="86141" y="74783"/>
                      <a:pt x="88206" y="78618"/>
                      <a:pt x="92188" y="82011"/>
                    </a:cubicBezTo>
                    <a:cubicBezTo>
                      <a:pt x="96023" y="85551"/>
                      <a:pt x="105316" y="88796"/>
                      <a:pt x="119771" y="91893"/>
                    </a:cubicBezTo>
                    <a:cubicBezTo>
                      <a:pt x="155761" y="99711"/>
                      <a:pt x="181574" y="107529"/>
                      <a:pt x="197209" y="115494"/>
                    </a:cubicBezTo>
                    <a:cubicBezTo>
                      <a:pt x="212844" y="123459"/>
                      <a:pt x="224054" y="133341"/>
                      <a:pt x="231282" y="144994"/>
                    </a:cubicBezTo>
                    <a:cubicBezTo>
                      <a:pt x="238362" y="156794"/>
                      <a:pt x="241902" y="169922"/>
                      <a:pt x="241902" y="184524"/>
                    </a:cubicBezTo>
                    <a:cubicBezTo>
                      <a:pt x="241902" y="201634"/>
                      <a:pt x="237182" y="217417"/>
                      <a:pt x="227742" y="231872"/>
                    </a:cubicBezTo>
                    <a:cubicBezTo>
                      <a:pt x="218302" y="246327"/>
                      <a:pt x="205027" y="257242"/>
                      <a:pt x="188064" y="264765"/>
                    </a:cubicBezTo>
                    <a:cubicBezTo>
                      <a:pt x="171101" y="272288"/>
                      <a:pt x="149714" y="275975"/>
                      <a:pt x="123901" y="275975"/>
                    </a:cubicBezTo>
                    <a:cubicBezTo>
                      <a:pt x="78618" y="275975"/>
                      <a:pt x="47200" y="267273"/>
                      <a:pt x="29648" y="249720"/>
                    </a:cubicBezTo>
                    <a:cubicBezTo>
                      <a:pt x="12243" y="232315"/>
                      <a:pt x="2360" y="210042"/>
                      <a:pt x="0" y="183197"/>
                    </a:cubicBezTo>
                    <a:close/>
                  </a:path>
                </a:pathLst>
              </a:custGeom>
              <a:solidFill>
                <a:srgbClr val="A6A8AB"/>
              </a:solidFill>
              <a:ln w="985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ru-RU" dirty="0"/>
              </a:p>
            </p:txBody>
          </p:sp>
          <p:sp>
            <p:nvSpPr>
              <p:cNvPr id="313" name="Полилиния 64">
                <a:extLst>
                  <a:ext uri="{FF2B5EF4-FFF2-40B4-BE49-F238E27FC236}">
                    <a16:creationId xmlns:a16="http://schemas.microsoft.com/office/drawing/2014/main" id="{5C74F260-2B86-489B-9926-97B2FE2E06BB}"/>
                  </a:ext>
                </a:extLst>
              </p:cNvPr>
              <p:cNvSpPr/>
              <p:nvPr/>
            </p:nvSpPr>
            <p:spPr>
              <a:xfrm>
                <a:off x="2325461" y="1110419"/>
                <a:ext cx="276269" cy="275827"/>
              </a:xfrm>
              <a:custGeom>
                <a:avLst/>
                <a:gdLst>
                  <a:gd name="connsiteX0" fmla="*/ 0 w 276269"/>
                  <a:gd name="connsiteY0" fmla="*/ 138061 h 275827"/>
                  <a:gd name="connsiteX1" fmla="*/ 36433 w 276269"/>
                  <a:gd name="connsiteY1" fmla="*/ 36433 h 275827"/>
                  <a:gd name="connsiteX2" fmla="*/ 137766 w 276269"/>
                  <a:gd name="connsiteY2" fmla="*/ 0 h 275827"/>
                  <a:gd name="connsiteX3" fmla="*/ 240279 w 276269"/>
                  <a:gd name="connsiteY3" fmla="*/ 35695 h 275827"/>
                  <a:gd name="connsiteX4" fmla="*/ 276270 w 276269"/>
                  <a:gd name="connsiteY4" fmla="*/ 135849 h 275827"/>
                  <a:gd name="connsiteX5" fmla="*/ 260487 w 276269"/>
                  <a:gd name="connsiteY5" fmla="*/ 212550 h 275827"/>
                  <a:gd name="connsiteX6" fmla="*/ 215057 w 276269"/>
                  <a:gd name="connsiteY6" fmla="*/ 259160 h 275827"/>
                  <a:gd name="connsiteX7" fmla="*/ 141011 w 276269"/>
                  <a:gd name="connsiteY7" fmla="*/ 275828 h 275827"/>
                  <a:gd name="connsiteX8" fmla="*/ 66376 w 276269"/>
                  <a:gd name="connsiteY8" fmla="*/ 261520 h 275827"/>
                  <a:gd name="connsiteX9" fmla="*/ 18438 w 276269"/>
                  <a:gd name="connsiteY9" fmla="*/ 216090 h 275827"/>
                  <a:gd name="connsiteX10" fmla="*/ 148 w 276269"/>
                  <a:gd name="connsiteY10" fmla="*/ 138209 h 275827"/>
                  <a:gd name="connsiteX11" fmla="*/ 82306 w 276269"/>
                  <a:gd name="connsiteY11" fmla="*/ 138356 h 275827"/>
                  <a:gd name="connsiteX12" fmla="*/ 97351 w 276269"/>
                  <a:gd name="connsiteY12" fmla="*/ 196324 h 275827"/>
                  <a:gd name="connsiteX13" fmla="*/ 138209 w 276269"/>
                  <a:gd name="connsiteY13" fmla="*/ 214025 h 275827"/>
                  <a:gd name="connsiteX14" fmla="*/ 179362 w 276269"/>
                  <a:gd name="connsiteY14" fmla="*/ 196767 h 275827"/>
                  <a:gd name="connsiteX15" fmla="*/ 193964 w 276269"/>
                  <a:gd name="connsiteY15" fmla="*/ 134816 h 275827"/>
                  <a:gd name="connsiteX16" fmla="*/ 178771 w 276269"/>
                  <a:gd name="connsiteY16" fmla="*/ 79798 h 275827"/>
                  <a:gd name="connsiteX17" fmla="*/ 137619 w 276269"/>
                  <a:gd name="connsiteY17" fmla="*/ 62393 h 275827"/>
                  <a:gd name="connsiteX18" fmla="*/ 97646 w 276269"/>
                  <a:gd name="connsiteY18" fmla="*/ 80093 h 275827"/>
                  <a:gd name="connsiteX19" fmla="*/ 82601 w 276269"/>
                  <a:gd name="connsiteY19" fmla="*/ 138504 h 2758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76269" h="275827">
                    <a:moveTo>
                      <a:pt x="0" y="138061"/>
                    </a:moveTo>
                    <a:cubicBezTo>
                      <a:pt x="0" y="94548"/>
                      <a:pt x="12095" y="60623"/>
                      <a:pt x="36433" y="36433"/>
                    </a:cubicBezTo>
                    <a:cubicBezTo>
                      <a:pt x="60623" y="12243"/>
                      <a:pt x="94401" y="0"/>
                      <a:pt x="137766" y="0"/>
                    </a:cubicBezTo>
                    <a:cubicBezTo>
                      <a:pt x="181132" y="0"/>
                      <a:pt x="216384" y="11948"/>
                      <a:pt x="240279" y="35695"/>
                    </a:cubicBezTo>
                    <a:cubicBezTo>
                      <a:pt x="264322" y="59443"/>
                      <a:pt x="276270" y="92926"/>
                      <a:pt x="276270" y="135849"/>
                    </a:cubicBezTo>
                    <a:cubicBezTo>
                      <a:pt x="276270" y="166972"/>
                      <a:pt x="270960" y="192489"/>
                      <a:pt x="260487" y="212550"/>
                    </a:cubicBezTo>
                    <a:cubicBezTo>
                      <a:pt x="250015" y="232462"/>
                      <a:pt x="234822" y="247950"/>
                      <a:pt x="215057" y="259160"/>
                    </a:cubicBezTo>
                    <a:cubicBezTo>
                      <a:pt x="195292" y="270370"/>
                      <a:pt x="170511" y="275828"/>
                      <a:pt x="141011" y="275828"/>
                    </a:cubicBezTo>
                    <a:cubicBezTo>
                      <a:pt x="111511" y="275828"/>
                      <a:pt x="86141" y="271108"/>
                      <a:pt x="66376" y="261520"/>
                    </a:cubicBezTo>
                    <a:cubicBezTo>
                      <a:pt x="46610" y="251932"/>
                      <a:pt x="30680" y="236740"/>
                      <a:pt x="18438" y="216090"/>
                    </a:cubicBezTo>
                    <a:cubicBezTo>
                      <a:pt x="6195" y="195292"/>
                      <a:pt x="148" y="169479"/>
                      <a:pt x="148" y="138209"/>
                    </a:cubicBezTo>
                    <a:close/>
                    <a:moveTo>
                      <a:pt x="82306" y="138356"/>
                    </a:moveTo>
                    <a:cubicBezTo>
                      <a:pt x="82306" y="165202"/>
                      <a:pt x="87321" y="184672"/>
                      <a:pt x="97351" y="196324"/>
                    </a:cubicBezTo>
                    <a:cubicBezTo>
                      <a:pt x="107381" y="208124"/>
                      <a:pt x="120951" y="214025"/>
                      <a:pt x="138209" y="214025"/>
                    </a:cubicBezTo>
                    <a:cubicBezTo>
                      <a:pt x="155466" y="214025"/>
                      <a:pt x="169626" y="208272"/>
                      <a:pt x="179362" y="196767"/>
                    </a:cubicBezTo>
                    <a:cubicBezTo>
                      <a:pt x="189096" y="185262"/>
                      <a:pt x="193964" y="164612"/>
                      <a:pt x="193964" y="134816"/>
                    </a:cubicBezTo>
                    <a:cubicBezTo>
                      <a:pt x="193964" y="109741"/>
                      <a:pt x="188949" y="91451"/>
                      <a:pt x="178771" y="79798"/>
                    </a:cubicBezTo>
                    <a:cubicBezTo>
                      <a:pt x="168594" y="68293"/>
                      <a:pt x="154876" y="62393"/>
                      <a:pt x="137619" y="62393"/>
                    </a:cubicBezTo>
                    <a:cubicBezTo>
                      <a:pt x="120361" y="62393"/>
                      <a:pt x="107676" y="68293"/>
                      <a:pt x="97646" y="80093"/>
                    </a:cubicBezTo>
                    <a:cubicBezTo>
                      <a:pt x="87616" y="91893"/>
                      <a:pt x="82601" y="111364"/>
                      <a:pt x="82601" y="138504"/>
                    </a:cubicBezTo>
                    <a:close/>
                  </a:path>
                </a:pathLst>
              </a:custGeom>
              <a:solidFill>
                <a:srgbClr val="A6A8AB"/>
              </a:solidFill>
              <a:ln w="985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ru-RU" dirty="0"/>
              </a:p>
            </p:txBody>
          </p:sp>
          <p:sp>
            <p:nvSpPr>
              <p:cNvPr id="314" name="Полилиния 65">
                <a:extLst>
                  <a:ext uri="{FF2B5EF4-FFF2-40B4-BE49-F238E27FC236}">
                    <a16:creationId xmlns:a16="http://schemas.microsoft.com/office/drawing/2014/main" id="{30D3706F-D3B8-42EE-BC65-AA71FB74F81E}"/>
                  </a:ext>
                </a:extLst>
              </p:cNvPr>
              <p:cNvSpPr/>
              <p:nvPr/>
            </p:nvSpPr>
            <p:spPr>
              <a:xfrm>
                <a:off x="2646423" y="1114991"/>
                <a:ext cx="203699" cy="266534"/>
              </a:xfrm>
              <a:custGeom>
                <a:avLst/>
                <a:gdLst>
                  <a:gd name="connsiteX0" fmla="*/ 0 w 203699"/>
                  <a:gd name="connsiteY0" fmla="*/ 0 h 266534"/>
                  <a:gd name="connsiteX1" fmla="*/ 203699 w 203699"/>
                  <a:gd name="connsiteY1" fmla="*/ 0 h 266534"/>
                  <a:gd name="connsiteX2" fmla="*/ 203699 w 203699"/>
                  <a:gd name="connsiteY2" fmla="*/ 57231 h 266534"/>
                  <a:gd name="connsiteX3" fmla="*/ 82748 w 203699"/>
                  <a:gd name="connsiteY3" fmla="*/ 57231 h 266534"/>
                  <a:gd name="connsiteX4" fmla="*/ 82748 w 203699"/>
                  <a:gd name="connsiteY4" fmla="*/ 103841 h 266534"/>
                  <a:gd name="connsiteX5" fmla="*/ 185999 w 203699"/>
                  <a:gd name="connsiteY5" fmla="*/ 103841 h 266534"/>
                  <a:gd name="connsiteX6" fmla="*/ 185999 w 203699"/>
                  <a:gd name="connsiteY6" fmla="*/ 157679 h 266534"/>
                  <a:gd name="connsiteX7" fmla="*/ 82748 w 203699"/>
                  <a:gd name="connsiteY7" fmla="*/ 157679 h 266534"/>
                  <a:gd name="connsiteX8" fmla="*/ 82748 w 203699"/>
                  <a:gd name="connsiteY8" fmla="*/ 266535 h 266534"/>
                  <a:gd name="connsiteX9" fmla="*/ 0 w 203699"/>
                  <a:gd name="connsiteY9" fmla="*/ 266535 h 266534"/>
                  <a:gd name="connsiteX10" fmla="*/ 0 w 203699"/>
                  <a:gd name="connsiteY10" fmla="*/ 0 h 2665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03699" h="266534">
                    <a:moveTo>
                      <a:pt x="0" y="0"/>
                    </a:moveTo>
                    <a:lnTo>
                      <a:pt x="203699" y="0"/>
                    </a:lnTo>
                    <a:lnTo>
                      <a:pt x="203699" y="57231"/>
                    </a:lnTo>
                    <a:lnTo>
                      <a:pt x="82748" y="57231"/>
                    </a:lnTo>
                    <a:lnTo>
                      <a:pt x="82748" y="103841"/>
                    </a:lnTo>
                    <a:lnTo>
                      <a:pt x="185999" y="103841"/>
                    </a:lnTo>
                    <a:lnTo>
                      <a:pt x="185999" y="157679"/>
                    </a:lnTo>
                    <a:lnTo>
                      <a:pt x="82748" y="157679"/>
                    </a:lnTo>
                    <a:lnTo>
                      <a:pt x="82748" y="266535"/>
                    </a:lnTo>
                    <a:lnTo>
                      <a:pt x="0" y="26653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6A8AB"/>
              </a:solidFill>
              <a:ln w="985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ru-RU" dirty="0"/>
              </a:p>
            </p:txBody>
          </p:sp>
          <p:sp>
            <p:nvSpPr>
              <p:cNvPr id="315" name="Полилиния 66">
                <a:extLst>
                  <a:ext uri="{FF2B5EF4-FFF2-40B4-BE49-F238E27FC236}">
                    <a16:creationId xmlns:a16="http://schemas.microsoft.com/office/drawing/2014/main" id="{153AA8E1-0FFA-44A1-B522-6FDE2ADA7C4F}"/>
                  </a:ext>
                </a:extLst>
              </p:cNvPr>
              <p:cNvSpPr/>
              <p:nvPr/>
            </p:nvSpPr>
            <p:spPr>
              <a:xfrm>
                <a:off x="2875493" y="1114991"/>
                <a:ext cx="250457" cy="266534"/>
              </a:xfrm>
              <a:custGeom>
                <a:avLst/>
                <a:gdLst>
                  <a:gd name="connsiteX0" fmla="*/ 148 w 250457"/>
                  <a:gd name="connsiteY0" fmla="*/ 0 h 266534"/>
                  <a:gd name="connsiteX1" fmla="*/ 250457 w 250457"/>
                  <a:gd name="connsiteY1" fmla="*/ 0 h 266534"/>
                  <a:gd name="connsiteX2" fmla="*/ 250457 w 250457"/>
                  <a:gd name="connsiteY2" fmla="*/ 65786 h 266534"/>
                  <a:gd name="connsiteX3" fmla="*/ 166381 w 250457"/>
                  <a:gd name="connsiteY3" fmla="*/ 65786 h 266534"/>
                  <a:gd name="connsiteX4" fmla="*/ 166381 w 250457"/>
                  <a:gd name="connsiteY4" fmla="*/ 266535 h 266534"/>
                  <a:gd name="connsiteX5" fmla="*/ 84076 w 250457"/>
                  <a:gd name="connsiteY5" fmla="*/ 266535 h 266534"/>
                  <a:gd name="connsiteX6" fmla="*/ 84076 w 250457"/>
                  <a:gd name="connsiteY6" fmla="*/ 65786 h 266534"/>
                  <a:gd name="connsiteX7" fmla="*/ 0 w 250457"/>
                  <a:gd name="connsiteY7" fmla="*/ 65786 h 266534"/>
                  <a:gd name="connsiteX8" fmla="*/ 0 w 250457"/>
                  <a:gd name="connsiteY8" fmla="*/ 0 h 2665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0457" h="266534">
                    <a:moveTo>
                      <a:pt x="148" y="0"/>
                    </a:moveTo>
                    <a:lnTo>
                      <a:pt x="250457" y="0"/>
                    </a:lnTo>
                    <a:lnTo>
                      <a:pt x="250457" y="65786"/>
                    </a:lnTo>
                    <a:lnTo>
                      <a:pt x="166381" y="65786"/>
                    </a:lnTo>
                    <a:lnTo>
                      <a:pt x="166381" y="266535"/>
                    </a:lnTo>
                    <a:lnTo>
                      <a:pt x="84076" y="266535"/>
                    </a:lnTo>
                    <a:lnTo>
                      <a:pt x="84076" y="65786"/>
                    </a:lnTo>
                    <a:lnTo>
                      <a:pt x="0" y="6578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6A8AB"/>
              </a:solidFill>
              <a:ln w="985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ru-RU" dirty="0"/>
              </a:p>
            </p:txBody>
          </p:sp>
        </p:grpSp>
        <p:sp>
          <p:nvSpPr>
            <p:cNvPr id="290" name="Полилиния 41">
              <a:extLst>
                <a:ext uri="{FF2B5EF4-FFF2-40B4-BE49-F238E27FC236}">
                  <a16:creationId xmlns:a16="http://schemas.microsoft.com/office/drawing/2014/main" id="{8864DB41-E743-4F85-9564-F5F0C3DFA987}"/>
                </a:ext>
              </a:extLst>
            </p:cNvPr>
            <p:cNvSpPr/>
            <p:nvPr/>
          </p:nvSpPr>
          <p:spPr>
            <a:xfrm>
              <a:off x="3469333" y="1181219"/>
              <a:ext cx="135701" cy="135701"/>
            </a:xfrm>
            <a:custGeom>
              <a:avLst/>
              <a:gdLst>
                <a:gd name="connsiteX0" fmla="*/ 0 w 135701"/>
                <a:gd name="connsiteY0" fmla="*/ 0 h 135701"/>
                <a:gd name="connsiteX1" fmla="*/ 135701 w 135701"/>
                <a:gd name="connsiteY1" fmla="*/ 135701 h 1357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35701" h="135701">
                  <a:moveTo>
                    <a:pt x="0" y="0"/>
                  </a:moveTo>
                  <a:lnTo>
                    <a:pt x="135701" y="135701"/>
                  </a:lnTo>
                </a:path>
              </a:pathLst>
            </a:custGeom>
            <a:ln w="9064" cap="rnd">
              <a:solidFill>
                <a:srgbClr val="A6A8AB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ru-RU" dirty="0"/>
            </a:p>
          </p:txBody>
        </p:sp>
        <p:sp>
          <p:nvSpPr>
            <p:cNvPr id="291" name="Полилиния 42">
              <a:extLst>
                <a:ext uri="{FF2B5EF4-FFF2-40B4-BE49-F238E27FC236}">
                  <a16:creationId xmlns:a16="http://schemas.microsoft.com/office/drawing/2014/main" id="{703F6EA9-30F9-43DC-9320-4CB92EE60301}"/>
                </a:ext>
              </a:extLst>
            </p:cNvPr>
            <p:cNvSpPr/>
            <p:nvPr/>
          </p:nvSpPr>
          <p:spPr>
            <a:xfrm>
              <a:off x="3469333" y="1181219"/>
              <a:ext cx="135701" cy="135701"/>
            </a:xfrm>
            <a:custGeom>
              <a:avLst/>
              <a:gdLst>
                <a:gd name="connsiteX0" fmla="*/ 135701 w 135701"/>
                <a:gd name="connsiteY0" fmla="*/ 0 h 135701"/>
                <a:gd name="connsiteX1" fmla="*/ 0 w 135701"/>
                <a:gd name="connsiteY1" fmla="*/ 135701 h 1357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35701" h="135701">
                  <a:moveTo>
                    <a:pt x="135701" y="0"/>
                  </a:moveTo>
                  <a:lnTo>
                    <a:pt x="0" y="135701"/>
                  </a:lnTo>
                </a:path>
              </a:pathLst>
            </a:custGeom>
            <a:ln w="9064" cap="rnd">
              <a:solidFill>
                <a:srgbClr val="A6A8AB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ru-RU" dirty="0"/>
            </a:p>
          </p:txBody>
        </p:sp>
        <p:grpSp>
          <p:nvGrpSpPr>
            <p:cNvPr id="292" name="Группа 291">
              <a:extLst>
                <a:ext uri="{FF2B5EF4-FFF2-40B4-BE49-F238E27FC236}">
                  <a16:creationId xmlns:a16="http://schemas.microsoft.com/office/drawing/2014/main" id="{B778D156-B9BD-4592-90A0-2DA4ACC0242A}"/>
                </a:ext>
              </a:extLst>
            </p:cNvPr>
            <p:cNvGrpSpPr/>
            <p:nvPr/>
          </p:nvGrpSpPr>
          <p:grpSpPr>
            <a:xfrm>
              <a:off x="3944108" y="958162"/>
              <a:ext cx="1874595" cy="572965"/>
              <a:chOff x="3944108" y="958162"/>
              <a:chExt cx="1874595" cy="572965"/>
            </a:xfrm>
          </p:grpSpPr>
          <p:sp>
            <p:nvSpPr>
              <p:cNvPr id="293" name="Полилиния: фигура 13">
                <a:extLst>
                  <a:ext uri="{FF2B5EF4-FFF2-40B4-BE49-F238E27FC236}">
                    <a16:creationId xmlns:a16="http://schemas.microsoft.com/office/drawing/2014/main" id="{019EE575-5EAC-48E3-9966-C22E20E3D5F5}"/>
                  </a:ext>
                </a:extLst>
              </p:cNvPr>
              <p:cNvSpPr/>
              <p:nvPr/>
            </p:nvSpPr>
            <p:spPr>
              <a:xfrm>
                <a:off x="4142252" y="1451182"/>
                <a:ext cx="52537" cy="78804"/>
              </a:xfrm>
              <a:custGeom>
                <a:avLst/>
                <a:gdLst>
                  <a:gd name="connsiteX0" fmla="*/ 11951 w 19751"/>
                  <a:gd name="connsiteY0" fmla="*/ 0 h 29626"/>
                  <a:gd name="connsiteX1" fmla="*/ 0 w 19751"/>
                  <a:gd name="connsiteY1" fmla="*/ 29627 h 29626"/>
                  <a:gd name="connsiteX2" fmla="*/ 7228 w 19751"/>
                  <a:gd name="connsiteY2" fmla="*/ 29627 h 29626"/>
                  <a:gd name="connsiteX3" fmla="*/ 19751 w 19751"/>
                  <a:gd name="connsiteY3" fmla="*/ 1789 h 29626"/>
                  <a:gd name="connsiteX4" fmla="*/ 11951 w 19751"/>
                  <a:gd name="connsiteY4" fmla="*/ 0 h 296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751" h="29626">
                    <a:moveTo>
                      <a:pt x="11951" y="0"/>
                    </a:moveTo>
                    <a:lnTo>
                      <a:pt x="0" y="29627"/>
                    </a:lnTo>
                    <a:lnTo>
                      <a:pt x="7228" y="29627"/>
                    </a:lnTo>
                    <a:lnTo>
                      <a:pt x="19751" y="1789"/>
                    </a:lnTo>
                    <a:lnTo>
                      <a:pt x="11951" y="0"/>
                    </a:lnTo>
                    <a:close/>
                  </a:path>
                </a:pathLst>
              </a:custGeom>
              <a:solidFill>
                <a:srgbClr val="E52A42"/>
              </a:solidFill>
              <a:ln w="71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ru-RU" dirty="0"/>
              </a:p>
            </p:txBody>
          </p:sp>
          <p:sp>
            <p:nvSpPr>
              <p:cNvPr id="294" name="Полилиния: фигура 14">
                <a:extLst>
                  <a:ext uri="{FF2B5EF4-FFF2-40B4-BE49-F238E27FC236}">
                    <a16:creationId xmlns:a16="http://schemas.microsoft.com/office/drawing/2014/main" id="{228EC4CC-6F29-4AAB-8D96-48841FF2E52D}"/>
                  </a:ext>
                </a:extLst>
              </p:cNvPr>
              <p:cNvSpPr/>
              <p:nvPr/>
            </p:nvSpPr>
            <p:spPr>
              <a:xfrm>
                <a:off x="4241998" y="1429671"/>
                <a:ext cx="50633" cy="101456"/>
              </a:xfrm>
              <a:custGeom>
                <a:avLst/>
                <a:gdLst>
                  <a:gd name="connsiteX0" fmla="*/ 6584 w 19035"/>
                  <a:gd name="connsiteY0" fmla="*/ 6584 h 38142"/>
                  <a:gd name="connsiteX1" fmla="*/ 19035 w 19035"/>
                  <a:gd name="connsiteY1" fmla="*/ 0 h 38142"/>
                  <a:gd name="connsiteX2" fmla="*/ 6584 w 19035"/>
                  <a:gd name="connsiteY2" fmla="*/ 38143 h 38142"/>
                  <a:gd name="connsiteX3" fmla="*/ 0 w 19035"/>
                  <a:gd name="connsiteY3" fmla="*/ 38143 h 38142"/>
                  <a:gd name="connsiteX4" fmla="*/ 6584 w 19035"/>
                  <a:gd name="connsiteY4" fmla="*/ 6584 h 381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035" h="38142">
                    <a:moveTo>
                      <a:pt x="6584" y="6584"/>
                    </a:moveTo>
                    <a:lnTo>
                      <a:pt x="19035" y="0"/>
                    </a:lnTo>
                    <a:cubicBezTo>
                      <a:pt x="16244" y="6369"/>
                      <a:pt x="12165" y="19107"/>
                      <a:pt x="6584" y="38143"/>
                    </a:cubicBezTo>
                    <a:lnTo>
                      <a:pt x="0" y="38143"/>
                    </a:lnTo>
                    <a:cubicBezTo>
                      <a:pt x="4437" y="18249"/>
                      <a:pt x="6727" y="7657"/>
                      <a:pt x="6584" y="6584"/>
                    </a:cubicBezTo>
                    <a:close/>
                  </a:path>
                </a:pathLst>
              </a:custGeom>
              <a:solidFill>
                <a:srgbClr val="E52A42"/>
              </a:solidFill>
              <a:ln w="71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ru-RU" dirty="0"/>
              </a:p>
            </p:txBody>
          </p:sp>
          <p:sp>
            <p:nvSpPr>
              <p:cNvPr id="295" name="Полилиния: фигура 15">
                <a:extLst>
                  <a:ext uri="{FF2B5EF4-FFF2-40B4-BE49-F238E27FC236}">
                    <a16:creationId xmlns:a16="http://schemas.microsoft.com/office/drawing/2014/main" id="{74F919AB-DD7D-461D-91BE-37DC2CC8DE55}"/>
                  </a:ext>
                </a:extLst>
              </p:cNvPr>
              <p:cNvSpPr/>
              <p:nvPr/>
            </p:nvSpPr>
            <p:spPr>
              <a:xfrm>
                <a:off x="3944108" y="1182208"/>
                <a:ext cx="216224" cy="323981"/>
              </a:xfrm>
              <a:custGeom>
                <a:avLst/>
                <a:gdLst>
                  <a:gd name="connsiteX0" fmla="*/ 36849 w 81288"/>
                  <a:gd name="connsiteY0" fmla="*/ 3363 h 121799"/>
                  <a:gd name="connsiteX1" fmla="*/ 1067 w 81288"/>
                  <a:gd name="connsiteY1" fmla="*/ 85160 h 121799"/>
                  <a:gd name="connsiteX2" fmla="*/ 22178 w 81288"/>
                  <a:gd name="connsiteY2" fmla="*/ 121800 h 121799"/>
                  <a:gd name="connsiteX3" fmla="*/ 34916 w 81288"/>
                  <a:gd name="connsiteY3" fmla="*/ 85875 h 121799"/>
                  <a:gd name="connsiteX4" fmla="*/ 81289 w 81288"/>
                  <a:gd name="connsiteY4" fmla="*/ 73638 h 121799"/>
                  <a:gd name="connsiteX5" fmla="*/ 40498 w 81288"/>
                  <a:gd name="connsiteY5" fmla="*/ 0 h 121799"/>
                  <a:gd name="connsiteX6" fmla="*/ 36920 w 81288"/>
                  <a:gd name="connsiteY6" fmla="*/ 3363 h 121799"/>
                  <a:gd name="connsiteX7" fmla="*/ 36920 w 81288"/>
                  <a:gd name="connsiteY7" fmla="*/ 3363 h 1217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1288" h="121799">
                    <a:moveTo>
                      <a:pt x="36849" y="3363"/>
                    </a:moveTo>
                    <a:cubicBezTo>
                      <a:pt x="15451" y="23902"/>
                      <a:pt x="-4944" y="48591"/>
                      <a:pt x="1067" y="85160"/>
                    </a:cubicBezTo>
                    <a:cubicBezTo>
                      <a:pt x="3572" y="100617"/>
                      <a:pt x="10656" y="112926"/>
                      <a:pt x="22178" y="121800"/>
                    </a:cubicBezTo>
                    <a:cubicBezTo>
                      <a:pt x="20890" y="106056"/>
                      <a:pt x="25041" y="94033"/>
                      <a:pt x="34916" y="85875"/>
                    </a:cubicBezTo>
                    <a:cubicBezTo>
                      <a:pt x="44649" y="77717"/>
                      <a:pt x="60107" y="73638"/>
                      <a:pt x="81289" y="73638"/>
                    </a:cubicBezTo>
                    <a:lnTo>
                      <a:pt x="40498" y="0"/>
                    </a:lnTo>
                    <a:cubicBezTo>
                      <a:pt x="38924" y="1431"/>
                      <a:pt x="37707" y="2648"/>
                      <a:pt x="36920" y="3363"/>
                    </a:cubicBezTo>
                    <a:lnTo>
                      <a:pt x="36920" y="3363"/>
                    </a:lnTo>
                    <a:close/>
                  </a:path>
                </a:pathLst>
              </a:custGeom>
              <a:solidFill>
                <a:srgbClr val="C72328"/>
              </a:solidFill>
              <a:ln w="71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ru-RU" dirty="0"/>
              </a:p>
            </p:txBody>
          </p:sp>
          <p:sp>
            <p:nvSpPr>
              <p:cNvPr id="296" name="Полилиния: фигура 17">
                <a:extLst>
                  <a:ext uri="{FF2B5EF4-FFF2-40B4-BE49-F238E27FC236}">
                    <a16:creationId xmlns:a16="http://schemas.microsoft.com/office/drawing/2014/main" id="{D3A05AE6-39D5-4876-8D2F-C6120C02626C}"/>
                  </a:ext>
                </a:extLst>
              </p:cNvPr>
              <p:cNvSpPr/>
              <p:nvPr/>
            </p:nvSpPr>
            <p:spPr>
              <a:xfrm>
                <a:off x="4010716" y="958162"/>
                <a:ext cx="502915" cy="506341"/>
              </a:xfrm>
              <a:custGeom>
                <a:avLst/>
                <a:gdLst>
                  <a:gd name="connsiteX0" fmla="*/ 141909 w 189068"/>
                  <a:gd name="connsiteY0" fmla="*/ 98971 h 190356"/>
                  <a:gd name="connsiteX1" fmla="*/ 189069 w 189068"/>
                  <a:gd name="connsiteY1" fmla="*/ 146131 h 190356"/>
                  <a:gd name="connsiteX2" fmla="*/ 169890 w 189068"/>
                  <a:gd name="connsiteY2" fmla="*/ 159370 h 190356"/>
                  <a:gd name="connsiteX3" fmla="*/ 146632 w 189068"/>
                  <a:gd name="connsiteY3" fmla="*/ 160658 h 190356"/>
                  <a:gd name="connsiteX4" fmla="*/ 84802 w 189068"/>
                  <a:gd name="connsiteY4" fmla="*/ 190214 h 190356"/>
                  <a:gd name="connsiteX5" fmla="*/ 80222 w 189068"/>
                  <a:gd name="connsiteY5" fmla="*/ 190357 h 190356"/>
                  <a:gd name="connsiteX6" fmla="*/ 75427 w 189068"/>
                  <a:gd name="connsiteY6" fmla="*/ 190214 h 190356"/>
                  <a:gd name="connsiteX7" fmla="*/ 70990 w 189068"/>
                  <a:gd name="connsiteY7" fmla="*/ 189856 h 190356"/>
                  <a:gd name="connsiteX8" fmla="*/ 31846 w 189068"/>
                  <a:gd name="connsiteY8" fmla="*/ 174971 h 190356"/>
                  <a:gd name="connsiteX9" fmla="*/ 0 w 189068"/>
                  <a:gd name="connsiteY9" fmla="*/ 117077 h 190356"/>
                  <a:gd name="connsiteX10" fmla="*/ 4580 w 189068"/>
                  <a:gd name="connsiteY10" fmla="*/ 86305 h 190356"/>
                  <a:gd name="connsiteX11" fmla="*/ 9375 w 189068"/>
                  <a:gd name="connsiteY11" fmla="*/ 61472 h 190356"/>
                  <a:gd name="connsiteX12" fmla="*/ 63047 w 189068"/>
                  <a:gd name="connsiteY12" fmla="*/ 0 h 190356"/>
                  <a:gd name="connsiteX13" fmla="*/ 90026 w 189068"/>
                  <a:gd name="connsiteY13" fmla="*/ 9446 h 190356"/>
                  <a:gd name="connsiteX14" fmla="*/ 100331 w 189068"/>
                  <a:gd name="connsiteY14" fmla="*/ 24689 h 190356"/>
                  <a:gd name="connsiteX15" fmla="*/ 101548 w 189068"/>
                  <a:gd name="connsiteY15" fmla="*/ 38358 h 190356"/>
                  <a:gd name="connsiteX16" fmla="*/ 98685 w 189068"/>
                  <a:gd name="connsiteY16" fmla="*/ 52670 h 190356"/>
                  <a:gd name="connsiteX17" fmla="*/ 141909 w 189068"/>
                  <a:gd name="connsiteY17" fmla="*/ 98900 h 190356"/>
                  <a:gd name="connsiteX18" fmla="*/ 141909 w 189068"/>
                  <a:gd name="connsiteY18" fmla="*/ 98900 h 1903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89068" h="190356">
                    <a:moveTo>
                      <a:pt x="141909" y="98971"/>
                    </a:moveTo>
                    <a:cubicBezTo>
                      <a:pt x="147348" y="114357"/>
                      <a:pt x="189069" y="143984"/>
                      <a:pt x="189069" y="146131"/>
                    </a:cubicBezTo>
                    <a:cubicBezTo>
                      <a:pt x="189069" y="149996"/>
                      <a:pt x="182485" y="159370"/>
                      <a:pt x="169890" y="159370"/>
                    </a:cubicBezTo>
                    <a:cubicBezTo>
                      <a:pt x="158726" y="159370"/>
                      <a:pt x="157438" y="163092"/>
                      <a:pt x="146632" y="160658"/>
                    </a:cubicBezTo>
                    <a:cubicBezTo>
                      <a:pt x="129600" y="179265"/>
                      <a:pt x="108918" y="189140"/>
                      <a:pt x="84802" y="190214"/>
                    </a:cubicBezTo>
                    <a:cubicBezTo>
                      <a:pt x="83228" y="190357"/>
                      <a:pt x="81796" y="190357"/>
                      <a:pt x="80222" y="190357"/>
                    </a:cubicBezTo>
                    <a:cubicBezTo>
                      <a:pt x="78647" y="190357"/>
                      <a:pt x="77002" y="190357"/>
                      <a:pt x="75427" y="190214"/>
                    </a:cubicBezTo>
                    <a:cubicBezTo>
                      <a:pt x="73996" y="190071"/>
                      <a:pt x="72421" y="189999"/>
                      <a:pt x="70990" y="189856"/>
                    </a:cubicBezTo>
                    <a:cubicBezTo>
                      <a:pt x="54316" y="188210"/>
                      <a:pt x="41435" y="182056"/>
                      <a:pt x="31846" y="174971"/>
                    </a:cubicBezTo>
                    <a:cubicBezTo>
                      <a:pt x="13239" y="162018"/>
                      <a:pt x="0" y="141694"/>
                      <a:pt x="0" y="117077"/>
                    </a:cubicBezTo>
                    <a:cubicBezTo>
                      <a:pt x="0" y="106056"/>
                      <a:pt x="1574" y="95608"/>
                      <a:pt x="4580" y="86305"/>
                    </a:cubicBezTo>
                    <a:cubicBezTo>
                      <a:pt x="6512" y="78504"/>
                      <a:pt x="8516" y="70346"/>
                      <a:pt x="9375" y="61472"/>
                    </a:cubicBezTo>
                    <a:cubicBezTo>
                      <a:pt x="13812" y="13669"/>
                      <a:pt x="34565" y="0"/>
                      <a:pt x="63047" y="0"/>
                    </a:cubicBezTo>
                    <a:cubicBezTo>
                      <a:pt x="75284" y="0"/>
                      <a:pt x="84516" y="4079"/>
                      <a:pt x="90026" y="9446"/>
                    </a:cubicBezTo>
                    <a:cubicBezTo>
                      <a:pt x="95536" y="14957"/>
                      <a:pt x="98041" y="18606"/>
                      <a:pt x="100331" y="24689"/>
                    </a:cubicBezTo>
                    <a:cubicBezTo>
                      <a:pt x="101190" y="30844"/>
                      <a:pt x="101548" y="35352"/>
                      <a:pt x="101548" y="38358"/>
                    </a:cubicBezTo>
                    <a:cubicBezTo>
                      <a:pt x="101548" y="43367"/>
                      <a:pt x="100617" y="48233"/>
                      <a:pt x="98685" y="52670"/>
                    </a:cubicBezTo>
                    <a:cubicBezTo>
                      <a:pt x="124734" y="65122"/>
                      <a:pt x="134109" y="76930"/>
                      <a:pt x="141909" y="98900"/>
                    </a:cubicBezTo>
                    <a:lnTo>
                      <a:pt x="141909" y="98900"/>
                    </a:lnTo>
                    <a:close/>
                  </a:path>
                </a:pathLst>
              </a:custGeom>
              <a:solidFill>
                <a:srgbClr val="E73A49"/>
              </a:solidFill>
              <a:ln w="71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ru-RU" dirty="0"/>
              </a:p>
            </p:txBody>
          </p:sp>
          <p:sp>
            <p:nvSpPr>
              <p:cNvPr id="297" name="Полилиния: фигура 18">
                <a:extLst>
                  <a:ext uri="{FF2B5EF4-FFF2-40B4-BE49-F238E27FC236}">
                    <a16:creationId xmlns:a16="http://schemas.microsoft.com/office/drawing/2014/main" id="{4B50CD87-E840-4BC2-B774-946949F7EAB7}"/>
                  </a:ext>
                </a:extLst>
              </p:cNvPr>
              <p:cNvSpPr/>
              <p:nvPr/>
            </p:nvSpPr>
            <p:spPr>
              <a:xfrm>
                <a:off x="4083432" y="1251118"/>
                <a:ext cx="437525" cy="279980"/>
              </a:xfrm>
              <a:custGeom>
                <a:avLst/>
                <a:gdLst>
                  <a:gd name="connsiteX0" fmla="*/ 149638 w 164485"/>
                  <a:gd name="connsiteY0" fmla="*/ 73853 h 105257"/>
                  <a:gd name="connsiteX1" fmla="*/ 162590 w 164485"/>
                  <a:gd name="connsiteY1" fmla="*/ 97755 h 105257"/>
                  <a:gd name="connsiteX2" fmla="*/ 140048 w 164485"/>
                  <a:gd name="connsiteY2" fmla="*/ 95823 h 105257"/>
                  <a:gd name="connsiteX3" fmla="*/ 135110 w 164485"/>
                  <a:gd name="connsiteY3" fmla="*/ 104983 h 105257"/>
                  <a:gd name="connsiteX4" fmla="*/ 125235 w 164485"/>
                  <a:gd name="connsiteY4" fmla="*/ 99830 h 105257"/>
                  <a:gd name="connsiteX5" fmla="*/ 107487 w 164485"/>
                  <a:gd name="connsiteY5" fmla="*/ 61687 h 105257"/>
                  <a:gd name="connsiteX6" fmla="*/ 57393 w 164485"/>
                  <a:gd name="connsiteY6" fmla="*/ 80150 h 105257"/>
                  <a:gd name="connsiteX7" fmla="*/ 52813 w 164485"/>
                  <a:gd name="connsiteY7" fmla="*/ 80293 h 105257"/>
                  <a:gd name="connsiteX8" fmla="*/ 48019 w 164485"/>
                  <a:gd name="connsiteY8" fmla="*/ 80150 h 105257"/>
                  <a:gd name="connsiteX9" fmla="*/ 43581 w 164485"/>
                  <a:gd name="connsiteY9" fmla="*/ 79793 h 105257"/>
                  <a:gd name="connsiteX10" fmla="*/ 4437 w 164485"/>
                  <a:gd name="connsiteY10" fmla="*/ 64907 h 105257"/>
                  <a:gd name="connsiteX11" fmla="*/ 0 w 164485"/>
                  <a:gd name="connsiteY11" fmla="*/ 61687 h 105257"/>
                  <a:gd name="connsiteX12" fmla="*/ 61687 w 164485"/>
                  <a:gd name="connsiteY12" fmla="*/ 53672 h 105257"/>
                  <a:gd name="connsiteX13" fmla="*/ 78218 w 164485"/>
                  <a:gd name="connsiteY13" fmla="*/ 0 h 105257"/>
                  <a:gd name="connsiteX14" fmla="*/ 120583 w 164485"/>
                  <a:gd name="connsiteY14" fmla="*/ 24045 h 105257"/>
                  <a:gd name="connsiteX15" fmla="*/ 144986 w 164485"/>
                  <a:gd name="connsiteY15" fmla="*/ 21898 h 105257"/>
                  <a:gd name="connsiteX16" fmla="*/ 161517 w 164485"/>
                  <a:gd name="connsiteY16" fmla="*/ 36282 h 105257"/>
                  <a:gd name="connsiteX17" fmla="*/ 142338 w 164485"/>
                  <a:gd name="connsiteY17" fmla="*/ 49521 h 105257"/>
                  <a:gd name="connsiteX18" fmla="*/ 128885 w 164485"/>
                  <a:gd name="connsiteY18" fmla="*/ 51310 h 105257"/>
                  <a:gd name="connsiteX19" fmla="*/ 149566 w 164485"/>
                  <a:gd name="connsiteY19" fmla="*/ 73996 h 105257"/>
                  <a:gd name="connsiteX20" fmla="*/ 149566 w 164485"/>
                  <a:gd name="connsiteY20" fmla="*/ 73996 h 1052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64485" h="105257">
                    <a:moveTo>
                      <a:pt x="149638" y="73853"/>
                    </a:moveTo>
                    <a:cubicBezTo>
                      <a:pt x="159227" y="85017"/>
                      <a:pt x="168602" y="95823"/>
                      <a:pt x="162590" y="97755"/>
                    </a:cubicBezTo>
                    <a:cubicBezTo>
                      <a:pt x="156579" y="99687"/>
                      <a:pt x="140048" y="91958"/>
                      <a:pt x="140048" y="95823"/>
                    </a:cubicBezTo>
                    <a:cubicBezTo>
                      <a:pt x="140048" y="99687"/>
                      <a:pt x="138617" y="103838"/>
                      <a:pt x="135110" y="104983"/>
                    </a:cubicBezTo>
                    <a:cubicBezTo>
                      <a:pt x="131604" y="106056"/>
                      <a:pt x="129099" y="103909"/>
                      <a:pt x="125235" y="99830"/>
                    </a:cubicBezTo>
                    <a:cubicBezTo>
                      <a:pt x="121371" y="95751"/>
                      <a:pt x="115359" y="80866"/>
                      <a:pt x="107487" y="61687"/>
                    </a:cubicBezTo>
                    <a:cubicBezTo>
                      <a:pt x="92960" y="73209"/>
                      <a:pt x="76286" y="79363"/>
                      <a:pt x="57393" y="80150"/>
                    </a:cubicBezTo>
                    <a:cubicBezTo>
                      <a:pt x="55819" y="80293"/>
                      <a:pt x="54388" y="80293"/>
                      <a:pt x="52813" y="80293"/>
                    </a:cubicBezTo>
                    <a:cubicBezTo>
                      <a:pt x="51239" y="80293"/>
                      <a:pt x="49593" y="80293"/>
                      <a:pt x="48019" y="80150"/>
                    </a:cubicBezTo>
                    <a:cubicBezTo>
                      <a:pt x="46587" y="80007"/>
                      <a:pt x="45013" y="79936"/>
                      <a:pt x="43581" y="79793"/>
                    </a:cubicBezTo>
                    <a:cubicBezTo>
                      <a:pt x="26908" y="78146"/>
                      <a:pt x="14026" y="71992"/>
                      <a:pt x="4437" y="64907"/>
                    </a:cubicBezTo>
                    <a:cubicBezTo>
                      <a:pt x="3507" y="64192"/>
                      <a:pt x="1932" y="63118"/>
                      <a:pt x="0" y="61687"/>
                    </a:cubicBezTo>
                    <a:cubicBezTo>
                      <a:pt x="26621" y="68557"/>
                      <a:pt x="47303" y="65766"/>
                      <a:pt x="61687" y="53672"/>
                    </a:cubicBezTo>
                    <a:cubicBezTo>
                      <a:pt x="76214" y="41435"/>
                      <a:pt x="81725" y="23544"/>
                      <a:pt x="78218" y="0"/>
                    </a:cubicBezTo>
                    <a:cubicBezTo>
                      <a:pt x="89597" y="9733"/>
                      <a:pt x="102836" y="20324"/>
                      <a:pt x="120583" y="24045"/>
                    </a:cubicBezTo>
                    <a:cubicBezTo>
                      <a:pt x="130816" y="26192"/>
                      <a:pt x="140263" y="25262"/>
                      <a:pt x="144986" y="21898"/>
                    </a:cubicBezTo>
                    <a:cubicBezTo>
                      <a:pt x="156007" y="30915"/>
                      <a:pt x="161517" y="35710"/>
                      <a:pt x="161517" y="36282"/>
                    </a:cubicBezTo>
                    <a:cubicBezTo>
                      <a:pt x="161517" y="40147"/>
                      <a:pt x="154933" y="49521"/>
                      <a:pt x="142338" y="49521"/>
                    </a:cubicBezTo>
                    <a:cubicBezTo>
                      <a:pt x="135754" y="49521"/>
                      <a:pt x="132606" y="50810"/>
                      <a:pt x="128885" y="51310"/>
                    </a:cubicBezTo>
                    <a:cubicBezTo>
                      <a:pt x="137042" y="59970"/>
                      <a:pt x="144700" y="68486"/>
                      <a:pt x="149566" y="73996"/>
                    </a:cubicBezTo>
                    <a:lnTo>
                      <a:pt x="149566" y="73996"/>
                    </a:lnTo>
                    <a:close/>
                  </a:path>
                </a:pathLst>
              </a:custGeom>
              <a:solidFill>
                <a:srgbClr val="C72328"/>
              </a:solidFill>
              <a:ln w="71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ru-RU" dirty="0"/>
              </a:p>
            </p:txBody>
          </p:sp>
          <p:sp>
            <p:nvSpPr>
              <p:cNvPr id="298" name="Полилиния: фигура 19">
                <a:extLst>
                  <a:ext uri="{FF2B5EF4-FFF2-40B4-BE49-F238E27FC236}">
                    <a16:creationId xmlns:a16="http://schemas.microsoft.com/office/drawing/2014/main" id="{B41D6356-32F7-4917-9F7E-FE3FD386688A}"/>
                  </a:ext>
                </a:extLst>
              </p:cNvPr>
              <p:cNvSpPr/>
              <p:nvPr/>
            </p:nvSpPr>
            <p:spPr>
              <a:xfrm>
                <a:off x="4180891" y="1028345"/>
                <a:ext cx="36500" cy="37718"/>
              </a:xfrm>
              <a:custGeom>
                <a:avLst/>
                <a:gdLst>
                  <a:gd name="connsiteX0" fmla="*/ 1575 w 13722"/>
                  <a:gd name="connsiteY0" fmla="*/ 11113 h 14180"/>
                  <a:gd name="connsiteX1" fmla="*/ 6370 w 13722"/>
                  <a:gd name="connsiteY1" fmla="*/ 14119 h 14180"/>
                  <a:gd name="connsiteX2" fmla="*/ 11165 w 13722"/>
                  <a:gd name="connsiteY2" fmla="*/ 13189 h 14180"/>
                  <a:gd name="connsiteX3" fmla="*/ 13669 w 13722"/>
                  <a:gd name="connsiteY3" fmla="*/ 9110 h 14180"/>
                  <a:gd name="connsiteX4" fmla="*/ 12239 w 13722"/>
                  <a:gd name="connsiteY4" fmla="*/ 3599 h 14180"/>
                  <a:gd name="connsiteX5" fmla="*/ 2649 w 13722"/>
                  <a:gd name="connsiteY5" fmla="*/ 952 h 14180"/>
                  <a:gd name="connsiteX6" fmla="*/ 1575 w 13722"/>
                  <a:gd name="connsiteY6" fmla="*/ 11185 h 14180"/>
                  <a:gd name="connsiteX7" fmla="*/ 1575 w 13722"/>
                  <a:gd name="connsiteY7" fmla="*/ 11185 h 141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3722" h="14180">
                    <a:moveTo>
                      <a:pt x="1575" y="11113"/>
                    </a:moveTo>
                    <a:cubicBezTo>
                      <a:pt x="2649" y="12688"/>
                      <a:pt x="4438" y="13761"/>
                      <a:pt x="6370" y="14119"/>
                    </a:cubicBezTo>
                    <a:cubicBezTo>
                      <a:pt x="8159" y="14334"/>
                      <a:pt x="9877" y="13976"/>
                      <a:pt x="11165" y="13189"/>
                    </a:cubicBezTo>
                    <a:cubicBezTo>
                      <a:pt x="12381" y="12330"/>
                      <a:pt x="13455" y="10899"/>
                      <a:pt x="13669" y="9110"/>
                    </a:cubicBezTo>
                    <a:cubicBezTo>
                      <a:pt x="13884" y="7177"/>
                      <a:pt x="13455" y="5245"/>
                      <a:pt x="12239" y="3599"/>
                    </a:cubicBezTo>
                    <a:cubicBezTo>
                      <a:pt x="9877" y="93"/>
                      <a:pt x="5654" y="-981"/>
                      <a:pt x="2649" y="952"/>
                    </a:cubicBezTo>
                    <a:cubicBezTo>
                      <a:pt x="-357" y="2884"/>
                      <a:pt x="-929" y="7678"/>
                      <a:pt x="1575" y="11185"/>
                    </a:cubicBezTo>
                    <a:lnTo>
                      <a:pt x="1575" y="11185"/>
                    </a:lnTo>
                    <a:close/>
                  </a:path>
                </a:pathLst>
              </a:custGeom>
              <a:solidFill>
                <a:srgbClr val="FFFFFF"/>
              </a:solidFill>
              <a:ln w="71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ru-RU" dirty="0"/>
              </a:p>
            </p:txBody>
          </p:sp>
          <p:sp>
            <p:nvSpPr>
              <p:cNvPr id="299" name="Полилиния: фигура 20">
                <a:extLst>
                  <a:ext uri="{FF2B5EF4-FFF2-40B4-BE49-F238E27FC236}">
                    <a16:creationId xmlns:a16="http://schemas.microsoft.com/office/drawing/2014/main" id="{1407FD16-6270-4C6E-AB88-045F83DF4069}"/>
                  </a:ext>
                </a:extLst>
              </p:cNvPr>
              <p:cNvSpPr/>
              <p:nvPr/>
            </p:nvSpPr>
            <p:spPr>
              <a:xfrm>
                <a:off x="4146502" y="992124"/>
                <a:ext cx="162689" cy="108277"/>
              </a:xfrm>
              <a:custGeom>
                <a:avLst/>
                <a:gdLst>
                  <a:gd name="connsiteX0" fmla="*/ 37690 w 61162"/>
                  <a:gd name="connsiteY0" fmla="*/ 6625 h 40706"/>
                  <a:gd name="connsiteX1" fmla="*/ 40481 w 61162"/>
                  <a:gd name="connsiteY1" fmla="*/ 3834 h 40706"/>
                  <a:gd name="connsiteX2" fmla="*/ 43988 w 61162"/>
                  <a:gd name="connsiteY2" fmla="*/ 2761 h 40706"/>
                  <a:gd name="connsiteX3" fmla="*/ 48281 w 61162"/>
                  <a:gd name="connsiteY3" fmla="*/ 2546 h 40706"/>
                  <a:gd name="connsiteX4" fmla="*/ 49140 w 61162"/>
                  <a:gd name="connsiteY4" fmla="*/ 2546 h 40706"/>
                  <a:gd name="connsiteX5" fmla="*/ 56797 w 61162"/>
                  <a:gd name="connsiteY5" fmla="*/ 3262 h 40706"/>
                  <a:gd name="connsiteX6" fmla="*/ 58086 w 61162"/>
                  <a:gd name="connsiteY6" fmla="*/ 3405 h 40706"/>
                  <a:gd name="connsiteX7" fmla="*/ 59875 w 61162"/>
                  <a:gd name="connsiteY7" fmla="*/ 3620 h 40706"/>
                  <a:gd name="connsiteX8" fmla="*/ 60948 w 61162"/>
                  <a:gd name="connsiteY8" fmla="*/ 4335 h 40706"/>
                  <a:gd name="connsiteX9" fmla="*/ 61163 w 61162"/>
                  <a:gd name="connsiteY9" fmla="*/ 5194 h 40706"/>
                  <a:gd name="connsiteX10" fmla="*/ 60948 w 61162"/>
                  <a:gd name="connsiteY10" fmla="*/ 6268 h 40706"/>
                  <a:gd name="connsiteX11" fmla="*/ 59875 w 61162"/>
                  <a:gd name="connsiteY11" fmla="*/ 8558 h 40706"/>
                  <a:gd name="connsiteX12" fmla="*/ 56153 w 61162"/>
                  <a:gd name="connsiteY12" fmla="*/ 15070 h 40706"/>
                  <a:gd name="connsiteX13" fmla="*/ 55939 w 61162"/>
                  <a:gd name="connsiteY13" fmla="*/ 15571 h 40706"/>
                  <a:gd name="connsiteX14" fmla="*/ 53863 w 61162"/>
                  <a:gd name="connsiteY14" fmla="*/ 18934 h 40706"/>
                  <a:gd name="connsiteX15" fmla="*/ 51001 w 61162"/>
                  <a:gd name="connsiteY15" fmla="*/ 23156 h 40706"/>
                  <a:gd name="connsiteX16" fmla="*/ 50428 w 61162"/>
                  <a:gd name="connsiteY16" fmla="*/ 23729 h 40706"/>
                  <a:gd name="connsiteX17" fmla="*/ 50428 w 61162"/>
                  <a:gd name="connsiteY17" fmla="*/ 28738 h 40706"/>
                  <a:gd name="connsiteX18" fmla="*/ 49140 w 61162"/>
                  <a:gd name="connsiteY18" fmla="*/ 35823 h 40706"/>
                  <a:gd name="connsiteX19" fmla="*/ 18297 w 61162"/>
                  <a:gd name="connsiteY19" fmla="*/ 40045 h 40706"/>
                  <a:gd name="connsiteX20" fmla="*/ 2338 w 61162"/>
                  <a:gd name="connsiteY20" fmla="*/ 6554 h 40706"/>
                  <a:gd name="connsiteX21" fmla="*/ 36545 w 61162"/>
                  <a:gd name="connsiteY21" fmla="*/ 9202 h 40706"/>
                  <a:gd name="connsiteX22" fmla="*/ 36688 w 61162"/>
                  <a:gd name="connsiteY22" fmla="*/ 9345 h 40706"/>
                  <a:gd name="connsiteX23" fmla="*/ 37762 w 61162"/>
                  <a:gd name="connsiteY23" fmla="*/ 6697 h 40706"/>
                  <a:gd name="connsiteX24" fmla="*/ 37762 w 61162"/>
                  <a:gd name="connsiteY24" fmla="*/ 6697 h 40706"/>
                  <a:gd name="connsiteX25" fmla="*/ 14504 w 61162"/>
                  <a:gd name="connsiteY25" fmla="*/ 24731 h 40706"/>
                  <a:gd name="connsiteX26" fmla="*/ 14504 w 61162"/>
                  <a:gd name="connsiteY26" fmla="*/ 24731 h 40706"/>
                  <a:gd name="connsiteX27" fmla="*/ 19299 w 61162"/>
                  <a:gd name="connsiteY27" fmla="*/ 27736 h 40706"/>
                  <a:gd name="connsiteX28" fmla="*/ 24093 w 61162"/>
                  <a:gd name="connsiteY28" fmla="*/ 26806 h 40706"/>
                  <a:gd name="connsiteX29" fmla="*/ 26598 w 61162"/>
                  <a:gd name="connsiteY29" fmla="*/ 22727 h 40706"/>
                  <a:gd name="connsiteX30" fmla="*/ 25167 w 61162"/>
                  <a:gd name="connsiteY30" fmla="*/ 17217 h 40706"/>
                  <a:gd name="connsiteX31" fmla="*/ 15577 w 61162"/>
                  <a:gd name="connsiteY31" fmla="*/ 14569 h 40706"/>
                  <a:gd name="connsiteX32" fmla="*/ 14504 w 61162"/>
                  <a:gd name="connsiteY32" fmla="*/ 24802 h 40706"/>
                  <a:gd name="connsiteX33" fmla="*/ 14504 w 61162"/>
                  <a:gd name="connsiteY33" fmla="*/ 24802 h 40706"/>
                  <a:gd name="connsiteX34" fmla="*/ 16436 w 61162"/>
                  <a:gd name="connsiteY34" fmla="*/ 23085 h 40706"/>
                  <a:gd name="connsiteX35" fmla="*/ 16794 w 61162"/>
                  <a:gd name="connsiteY35" fmla="*/ 23586 h 40706"/>
                  <a:gd name="connsiteX36" fmla="*/ 23378 w 61162"/>
                  <a:gd name="connsiteY36" fmla="*/ 24087 h 40706"/>
                  <a:gd name="connsiteX37" fmla="*/ 23378 w 61162"/>
                  <a:gd name="connsiteY37" fmla="*/ 18290 h 40706"/>
                  <a:gd name="connsiteX38" fmla="*/ 17867 w 61162"/>
                  <a:gd name="connsiteY38" fmla="*/ 17360 h 40706"/>
                  <a:gd name="connsiteX39" fmla="*/ 17009 w 61162"/>
                  <a:gd name="connsiteY39" fmla="*/ 18290 h 40706"/>
                  <a:gd name="connsiteX40" fmla="*/ 20372 w 61162"/>
                  <a:gd name="connsiteY40" fmla="*/ 19220 h 40706"/>
                  <a:gd name="connsiteX41" fmla="*/ 19800 w 61162"/>
                  <a:gd name="connsiteY41" fmla="*/ 23085 h 40706"/>
                  <a:gd name="connsiteX42" fmla="*/ 16436 w 61162"/>
                  <a:gd name="connsiteY42" fmla="*/ 23085 h 40706"/>
                  <a:gd name="connsiteX43" fmla="*/ 16436 w 61162"/>
                  <a:gd name="connsiteY43" fmla="*/ 23085 h 407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61162" h="40706">
                    <a:moveTo>
                      <a:pt x="37690" y="6625"/>
                    </a:moveTo>
                    <a:cubicBezTo>
                      <a:pt x="38263" y="5409"/>
                      <a:pt x="39265" y="4478"/>
                      <a:pt x="40481" y="3834"/>
                    </a:cubicBezTo>
                    <a:cubicBezTo>
                      <a:pt x="41411" y="3262"/>
                      <a:pt x="42628" y="2976"/>
                      <a:pt x="43988" y="2761"/>
                    </a:cubicBezTo>
                    <a:cubicBezTo>
                      <a:pt x="45276" y="2546"/>
                      <a:pt x="46492" y="2546"/>
                      <a:pt x="48281" y="2546"/>
                    </a:cubicBezTo>
                    <a:lnTo>
                      <a:pt x="49140" y="2546"/>
                    </a:lnTo>
                    <a:cubicBezTo>
                      <a:pt x="50714" y="2546"/>
                      <a:pt x="53076" y="2761"/>
                      <a:pt x="56797" y="3262"/>
                    </a:cubicBezTo>
                    <a:cubicBezTo>
                      <a:pt x="57155" y="3262"/>
                      <a:pt x="57656" y="3405"/>
                      <a:pt x="58086" y="3405"/>
                    </a:cubicBezTo>
                    <a:cubicBezTo>
                      <a:pt x="58587" y="3548"/>
                      <a:pt x="58658" y="3548"/>
                      <a:pt x="59875" y="3620"/>
                    </a:cubicBezTo>
                    <a:cubicBezTo>
                      <a:pt x="60376" y="3620"/>
                      <a:pt x="60733" y="3834"/>
                      <a:pt x="60948" y="4335"/>
                    </a:cubicBezTo>
                    <a:cubicBezTo>
                      <a:pt x="61163" y="4550"/>
                      <a:pt x="61163" y="4908"/>
                      <a:pt x="61163" y="5194"/>
                    </a:cubicBezTo>
                    <a:cubicBezTo>
                      <a:pt x="61163" y="5552"/>
                      <a:pt x="61019" y="5767"/>
                      <a:pt x="60948" y="6268"/>
                    </a:cubicBezTo>
                    <a:cubicBezTo>
                      <a:pt x="60733" y="6840"/>
                      <a:pt x="60376" y="7556"/>
                      <a:pt x="59875" y="8558"/>
                    </a:cubicBezTo>
                    <a:cubicBezTo>
                      <a:pt x="59016" y="10132"/>
                      <a:pt x="57799" y="12136"/>
                      <a:pt x="56153" y="15070"/>
                    </a:cubicBezTo>
                    <a:cubicBezTo>
                      <a:pt x="56010" y="15213"/>
                      <a:pt x="56010" y="15284"/>
                      <a:pt x="55939" y="15571"/>
                    </a:cubicBezTo>
                    <a:cubicBezTo>
                      <a:pt x="55581" y="16286"/>
                      <a:pt x="54150" y="18576"/>
                      <a:pt x="53863" y="18934"/>
                    </a:cubicBezTo>
                    <a:cubicBezTo>
                      <a:pt x="52647" y="21009"/>
                      <a:pt x="51788" y="22155"/>
                      <a:pt x="51001" y="23156"/>
                    </a:cubicBezTo>
                    <a:cubicBezTo>
                      <a:pt x="50786" y="23371"/>
                      <a:pt x="50643" y="23657"/>
                      <a:pt x="50428" y="23729"/>
                    </a:cubicBezTo>
                    <a:cubicBezTo>
                      <a:pt x="50572" y="25303"/>
                      <a:pt x="50572" y="26878"/>
                      <a:pt x="50428" y="28738"/>
                    </a:cubicBezTo>
                    <a:cubicBezTo>
                      <a:pt x="50214" y="31887"/>
                      <a:pt x="49713" y="34177"/>
                      <a:pt x="49140" y="35823"/>
                    </a:cubicBezTo>
                    <a:cubicBezTo>
                      <a:pt x="39193" y="40260"/>
                      <a:pt x="28959" y="41691"/>
                      <a:pt x="18297" y="40045"/>
                    </a:cubicBezTo>
                    <a:cubicBezTo>
                      <a:pt x="2410" y="37612"/>
                      <a:pt x="-3816" y="17861"/>
                      <a:pt x="2338" y="6554"/>
                    </a:cubicBezTo>
                    <a:cubicBezTo>
                      <a:pt x="8349" y="-4753"/>
                      <a:pt x="26598" y="185"/>
                      <a:pt x="36545" y="9202"/>
                    </a:cubicBezTo>
                    <a:lnTo>
                      <a:pt x="36688" y="9345"/>
                    </a:lnTo>
                    <a:cubicBezTo>
                      <a:pt x="37046" y="8486"/>
                      <a:pt x="37404" y="7556"/>
                      <a:pt x="37762" y="6697"/>
                    </a:cubicBezTo>
                    <a:lnTo>
                      <a:pt x="37762" y="6697"/>
                    </a:lnTo>
                    <a:close/>
                    <a:moveTo>
                      <a:pt x="14504" y="24731"/>
                    </a:moveTo>
                    <a:lnTo>
                      <a:pt x="14504" y="24731"/>
                    </a:lnTo>
                    <a:cubicBezTo>
                      <a:pt x="15577" y="26305"/>
                      <a:pt x="17366" y="27379"/>
                      <a:pt x="19299" y="27736"/>
                    </a:cubicBezTo>
                    <a:cubicBezTo>
                      <a:pt x="21088" y="27951"/>
                      <a:pt x="22805" y="27593"/>
                      <a:pt x="24093" y="26806"/>
                    </a:cubicBezTo>
                    <a:cubicBezTo>
                      <a:pt x="25310" y="25947"/>
                      <a:pt x="26383" y="24516"/>
                      <a:pt x="26598" y="22727"/>
                    </a:cubicBezTo>
                    <a:cubicBezTo>
                      <a:pt x="26813" y="20795"/>
                      <a:pt x="26383" y="18863"/>
                      <a:pt x="25167" y="17217"/>
                    </a:cubicBezTo>
                    <a:cubicBezTo>
                      <a:pt x="22805" y="13710"/>
                      <a:pt x="18583" y="12637"/>
                      <a:pt x="15577" y="14569"/>
                    </a:cubicBezTo>
                    <a:cubicBezTo>
                      <a:pt x="12572" y="16501"/>
                      <a:pt x="11999" y="21296"/>
                      <a:pt x="14504" y="24802"/>
                    </a:cubicBezTo>
                    <a:lnTo>
                      <a:pt x="14504" y="24802"/>
                    </a:lnTo>
                    <a:close/>
                    <a:moveTo>
                      <a:pt x="16436" y="23085"/>
                    </a:moveTo>
                    <a:cubicBezTo>
                      <a:pt x="16436" y="23085"/>
                      <a:pt x="16651" y="23443"/>
                      <a:pt x="16794" y="23586"/>
                    </a:cubicBezTo>
                    <a:cubicBezTo>
                      <a:pt x="18082" y="25518"/>
                      <a:pt x="21732" y="25876"/>
                      <a:pt x="23378" y="24087"/>
                    </a:cubicBezTo>
                    <a:cubicBezTo>
                      <a:pt x="24952" y="22298"/>
                      <a:pt x="24594" y="19864"/>
                      <a:pt x="23378" y="18290"/>
                    </a:cubicBezTo>
                    <a:cubicBezTo>
                      <a:pt x="22161" y="16644"/>
                      <a:pt x="19513" y="16000"/>
                      <a:pt x="17867" y="17360"/>
                    </a:cubicBezTo>
                    <a:cubicBezTo>
                      <a:pt x="17510" y="17574"/>
                      <a:pt x="17295" y="17932"/>
                      <a:pt x="17009" y="18290"/>
                    </a:cubicBezTo>
                    <a:cubicBezTo>
                      <a:pt x="18082" y="17789"/>
                      <a:pt x="19656" y="18147"/>
                      <a:pt x="20372" y="19220"/>
                    </a:cubicBezTo>
                    <a:cubicBezTo>
                      <a:pt x="21231" y="20437"/>
                      <a:pt x="20873" y="22369"/>
                      <a:pt x="19800" y="23085"/>
                    </a:cubicBezTo>
                    <a:cubicBezTo>
                      <a:pt x="18726" y="23657"/>
                      <a:pt x="17366" y="23657"/>
                      <a:pt x="16436" y="23085"/>
                    </a:cubicBezTo>
                    <a:lnTo>
                      <a:pt x="16436" y="23085"/>
                    </a:lnTo>
                    <a:close/>
                  </a:path>
                </a:pathLst>
              </a:custGeom>
              <a:solidFill>
                <a:srgbClr val="C72328"/>
              </a:solidFill>
              <a:ln w="71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ru-RU" dirty="0"/>
              </a:p>
            </p:txBody>
          </p:sp>
          <p:sp>
            <p:nvSpPr>
              <p:cNvPr id="300" name="Полилиния: фигура 21">
                <a:extLst>
                  <a:ext uri="{FF2B5EF4-FFF2-40B4-BE49-F238E27FC236}">
                    <a16:creationId xmlns:a16="http://schemas.microsoft.com/office/drawing/2014/main" id="{FDC45520-59E8-415C-9876-25ADC1235A4D}"/>
                  </a:ext>
                </a:extLst>
              </p:cNvPr>
              <p:cNvSpPr/>
              <p:nvPr/>
            </p:nvSpPr>
            <p:spPr>
              <a:xfrm>
                <a:off x="4250404" y="1005751"/>
                <a:ext cx="51175" cy="46887"/>
              </a:xfrm>
              <a:custGeom>
                <a:avLst/>
                <a:gdLst>
                  <a:gd name="connsiteX0" fmla="*/ 18810 w 19239"/>
                  <a:gd name="connsiteY0" fmla="*/ 859 h 17627"/>
                  <a:gd name="connsiteX1" fmla="*/ 17522 w 19239"/>
                  <a:gd name="connsiteY1" fmla="*/ 716 h 17627"/>
                  <a:gd name="connsiteX2" fmla="*/ 10223 w 19239"/>
                  <a:gd name="connsiteY2" fmla="*/ 0 h 17627"/>
                  <a:gd name="connsiteX3" fmla="*/ 9292 w 19239"/>
                  <a:gd name="connsiteY3" fmla="*/ 0 h 17627"/>
                  <a:gd name="connsiteX4" fmla="*/ 5427 w 19239"/>
                  <a:gd name="connsiteY4" fmla="*/ 143 h 17627"/>
                  <a:gd name="connsiteX5" fmla="*/ 1134 w 19239"/>
                  <a:gd name="connsiteY5" fmla="*/ 2648 h 17627"/>
                  <a:gd name="connsiteX6" fmla="*/ 60 w 19239"/>
                  <a:gd name="connsiteY6" fmla="*/ 6584 h 17627"/>
                  <a:gd name="connsiteX7" fmla="*/ 1134 w 19239"/>
                  <a:gd name="connsiteY7" fmla="*/ 13168 h 17627"/>
                  <a:gd name="connsiteX8" fmla="*/ 4640 w 19239"/>
                  <a:gd name="connsiteY8" fmla="*/ 17103 h 17627"/>
                  <a:gd name="connsiteX9" fmla="*/ 7861 w 19239"/>
                  <a:gd name="connsiteY9" fmla="*/ 17604 h 17627"/>
                  <a:gd name="connsiteX10" fmla="*/ 10151 w 19239"/>
                  <a:gd name="connsiteY10" fmla="*/ 16173 h 17627"/>
                  <a:gd name="connsiteX11" fmla="*/ 12799 w 19239"/>
                  <a:gd name="connsiteY11" fmla="*/ 12309 h 17627"/>
                  <a:gd name="connsiteX12" fmla="*/ 14874 w 19239"/>
                  <a:gd name="connsiteY12" fmla="*/ 8945 h 17627"/>
                  <a:gd name="connsiteX13" fmla="*/ 15089 w 19239"/>
                  <a:gd name="connsiteY13" fmla="*/ 8444 h 17627"/>
                  <a:gd name="connsiteX14" fmla="*/ 18667 w 19239"/>
                  <a:gd name="connsiteY14" fmla="*/ 2075 h 17627"/>
                  <a:gd name="connsiteX15" fmla="*/ 19239 w 19239"/>
                  <a:gd name="connsiteY15" fmla="*/ 859 h 17627"/>
                  <a:gd name="connsiteX16" fmla="*/ 18881 w 19239"/>
                  <a:gd name="connsiteY16" fmla="*/ 716 h 176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9239" h="17627">
                    <a:moveTo>
                      <a:pt x="18810" y="859"/>
                    </a:moveTo>
                    <a:cubicBezTo>
                      <a:pt x="18309" y="859"/>
                      <a:pt x="17951" y="716"/>
                      <a:pt x="17522" y="716"/>
                    </a:cubicBezTo>
                    <a:cubicBezTo>
                      <a:pt x="13943" y="215"/>
                      <a:pt x="11653" y="0"/>
                      <a:pt x="10223" y="0"/>
                    </a:cubicBezTo>
                    <a:lnTo>
                      <a:pt x="9292" y="0"/>
                    </a:lnTo>
                    <a:cubicBezTo>
                      <a:pt x="7646" y="0"/>
                      <a:pt x="6501" y="0"/>
                      <a:pt x="5427" y="143"/>
                    </a:cubicBezTo>
                    <a:cubicBezTo>
                      <a:pt x="3281" y="501"/>
                      <a:pt x="1849" y="1217"/>
                      <a:pt x="1134" y="2648"/>
                    </a:cubicBezTo>
                    <a:cubicBezTo>
                      <a:pt x="633" y="3578"/>
                      <a:pt x="204" y="5081"/>
                      <a:pt x="60" y="6584"/>
                    </a:cubicBezTo>
                    <a:cubicBezTo>
                      <a:pt x="-154" y="8731"/>
                      <a:pt x="204" y="10878"/>
                      <a:pt x="1134" y="13168"/>
                    </a:cubicBezTo>
                    <a:cubicBezTo>
                      <a:pt x="2064" y="15243"/>
                      <a:pt x="3209" y="16531"/>
                      <a:pt x="4640" y="17103"/>
                    </a:cubicBezTo>
                    <a:cubicBezTo>
                      <a:pt x="5714" y="17604"/>
                      <a:pt x="6787" y="17676"/>
                      <a:pt x="7861" y="17604"/>
                    </a:cubicBezTo>
                    <a:cubicBezTo>
                      <a:pt x="8576" y="17461"/>
                      <a:pt x="9292" y="17032"/>
                      <a:pt x="10151" y="16173"/>
                    </a:cubicBezTo>
                    <a:cubicBezTo>
                      <a:pt x="10866" y="15314"/>
                      <a:pt x="11725" y="14241"/>
                      <a:pt x="12799" y="12309"/>
                    </a:cubicBezTo>
                    <a:cubicBezTo>
                      <a:pt x="13013" y="11951"/>
                      <a:pt x="14444" y="9661"/>
                      <a:pt x="14874" y="8945"/>
                    </a:cubicBezTo>
                    <a:cubicBezTo>
                      <a:pt x="15017" y="8802"/>
                      <a:pt x="15089" y="8588"/>
                      <a:pt x="15089" y="8444"/>
                    </a:cubicBezTo>
                    <a:cubicBezTo>
                      <a:pt x="16806" y="5582"/>
                      <a:pt x="17951" y="3507"/>
                      <a:pt x="18667" y="2075"/>
                    </a:cubicBezTo>
                    <a:cubicBezTo>
                      <a:pt x="18881" y="1574"/>
                      <a:pt x="19168" y="1217"/>
                      <a:pt x="19239" y="859"/>
                    </a:cubicBezTo>
                    <a:cubicBezTo>
                      <a:pt x="19096" y="859"/>
                      <a:pt x="19025" y="859"/>
                      <a:pt x="18881" y="716"/>
                    </a:cubicBezTo>
                    <a:close/>
                  </a:path>
                </a:pathLst>
              </a:custGeom>
              <a:solidFill>
                <a:srgbClr val="FFFFFF"/>
              </a:solidFill>
              <a:ln w="71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ru-RU" dirty="0"/>
              </a:p>
            </p:txBody>
          </p:sp>
          <p:sp>
            <p:nvSpPr>
              <p:cNvPr id="301" name="Полилиния: фигура 22">
                <a:extLst>
                  <a:ext uri="{FF2B5EF4-FFF2-40B4-BE49-F238E27FC236}">
                    <a16:creationId xmlns:a16="http://schemas.microsoft.com/office/drawing/2014/main" id="{DB3478DD-E2BD-4E70-A98D-5B4E209585F1}"/>
                  </a:ext>
                </a:extLst>
              </p:cNvPr>
              <p:cNvSpPr/>
              <p:nvPr/>
            </p:nvSpPr>
            <p:spPr>
              <a:xfrm>
                <a:off x="4049549" y="1194391"/>
                <a:ext cx="177601" cy="177601"/>
              </a:xfrm>
              <a:custGeom>
                <a:avLst/>
                <a:gdLst>
                  <a:gd name="connsiteX0" fmla="*/ 33420 w 66768"/>
                  <a:gd name="connsiteY0" fmla="*/ 66768 h 66768"/>
                  <a:gd name="connsiteX1" fmla="*/ 66768 w 66768"/>
                  <a:gd name="connsiteY1" fmla="*/ 33348 h 66768"/>
                  <a:gd name="connsiteX2" fmla="*/ 33420 w 66768"/>
                  <a:gd name="connsiteY2" fmla="*/ 0 h 66768"/>
                  <a:gd name="connsiteX3" fmla="*/ 0 w 66768"/>
                  <a:gd name="connsiteY3" fmla="*/ 33348 h 66768"/>
                  <a:gd name="connsiteX4" fmla="*/ 33420 w 66768"/>
                  <a:gd name="connsiteY4" fmla="*/ 66768 h 667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6768" h="66768">
                    <a:moveTo>
                      <a:pt x="33420" y="66768"/>
                    </a:moveTo>
                    <a:cubicBezTo>
                      <a:pt x="51883" y="66768"/>
                      <a:pt x="66768" y="51740"/>
                      <a:pt x="66768" y="33348"/>
                    </a:cubicBezTo>
                    <a:cubicBezTo>
                      <a:pt x="66768" y="14957"/>
                      <a:pt x="51740" y="0"/>
                      <a:pt x="33420" y="0"/>
                    </a:cubicBezTo>
                    <a:cubicBezTo>
                      <a:pt x="15100" y="0"/>
                      <a:pt x="0" y="15028"/>
                      <a:pt x="0" y="33348"/>
                    </a:cubicBezTo>
                    <a:cubicBezTo>
                      <a:pt x="0" y="51668"/>
                      <a:pt x="15028" y="66768"/>
                      <a:pt x="33420" y="66768"/>
                    </a:cubicBezTo>
                    <a:close/>
                  </a:path>
                </a:pathLst>
              </a:custGeom>
              <a:solidFill>
                <a:srgbClr val="C72328"/>
              </a:solidFill>
              <a:ln w="71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ru-RU" dirty="0"/>
              </a:p>
            </p:txBody>
          </p:sp>
          <p:sp>
            <p:nvSpPr>
              <p:cNvPr id="302" name="Полилиния: фигура 23">
                <a:extLst>
                  <a:ext uri="{FF2B5EF4-FFF2-40B4-BE49-F238E27FC236}">
                    <a16:creationId xmlns:a16="http://schemas.microsoft.com/office/drawing/2014/main" id="{CE3E6813-F021-4396-9D9B-7CF56729DAC2}"/>
                  </a:ext>
                </a:extLst>
              </p:cNvPr>
              <p:cNvSpPr/>
              <p:nvPr/>
            </p:nvSpPr>
            <p:spPr>
              <a:xfrm>
                <a:off x="4062873" y="1207337"/>
                <a:ext cx="150759" cy="151139"/>
              </a:xfrm>
              <a:custGeom>
                <a:avLst/>
                <a:gdLst>
                  <a:gd name="connsiteX0" fmla="*/ 0 w 56677"/>
                  <a:gd name="connsiteY0" fmla="*/ 31702 h 56820"/>
                  <a:gd name="connsiteX1" fmla="*/ 143 w 56677"/>
                  <a:gd name="connsiteY1" fmla="*/ 28911 h 56820"/>
                  <a:gd name="connsiteX2" fmla="*/ 143 w 56677"/>
                  <a:gd name="connsiteY2" fmla="*/ 26049 h 56820"/>
                  <a:gd name="connsiteX3" fmla="*/ 287 w 56677"/>
                  <a:gd name="connsiteY3" fmla="*/ 25906 h 56820"/>
                  <a:gd name="connsiteX4" fmla="*/ 7156 w 56677"/>
                  <a:gd name="connsiteY4" fmla="*/ 24832 h 56820"/>
                  <a:gd name="connsiteX5" fmla="*/ 7514 w 56677"/>
                  <a:gd name="connsiteY5" fmla="*/ 23544 h 56820"/>
                  <a:gd name="connsiteX6" fmla="*/ 9804 w 56677"/>
                  <a:gd name="connsiteY6" fmla="*/ 17891 h 56820"/>
                  <a:gd name="connsiteX7" fmla="*/ 10520 w 56677"/>
                  <a:gd name="connsiteY7" fmla="*/ 16817 h 56820"/>
                  <a:gd name="connsiteX8" fmla="*/ 6298 w 56677"/>
                  <a:gd name="connsiteY8" fmla="*/ 11021 h 56820"/>
                  <a:gd name="connsiteX9" fmla="*/ 6298 w 56677"/>
                  <a:gd name="connsiteY9" fmla="*/ 10663 h 56820"/>
                  <a:gd name="connsiteX10" fmla="*/ 8373 w 56677"/>
                  <a:gd name="connsiteY10" fmla="*/ 8301 h 56820"/>
                  <a:gd name="connsiteX11" fmla="*/ 10305 w 56677"/>
                  <a:gd name="connsiteY11" fmla="*/ 6369 h 56820"/>
                  <a:gd name="connsiteX12" fmla="*/ 10520 w 56677"/>
                  <a:gd name="connsiteY12" fmla="*/ 6369 h 56820"/>
                  <a:gd name="connsiteX13" fmla="*/ 16173 w 56677"/>
                  <a:gd name="connsiteY13" fmla="*/ 10448 h 56820"/>
                  <a:gd name="connsiteX14" fmla="*/ 17247 w 56677"/>
                  <a:gd name="connsiteY14" fmla="*/ 9732 h 56820"/>
                  <a:gd name="connsiteX15" fmla="*/ 22900 w 56677"/>
                  <a:gd name="connsiteY15" fmla="*/ 7371 h 56820"/>
                  <a:gd name="connsiteX16" fmla="*/ 24117 w 56677"/>
                  <a:gd name="connsiteY16" fmla="*/ 7013 h 56820"/>
                  <a:gd name="connsiteX17" fmla="*/ 25333 w 56677"/>
                  <a:gd name="connsiteY17" fmla="*/ 143 h 56820"/>
                  <a:gd name="connsiteX18" fmla="*/ 25476 w 56677"/>
                  <a:gd name="connsiteY18" fmla="*/ 0 h 56820"/>
                  <a:gd name="connsiteX19" fmla="*/ 31130 w 56677"/>
                  <a:gd name="connsiteY19" fmla="*/ 0 h 56820"/>
                  <a:gd name="connsiteX20" fmla="*/ 31273 w 56677"/>
                  <a:gd name="connsiteY20" fmla="*/ 143 h 56820"/>
                  <a:gd name="connsiteX21" fmla="*/ 32490 w 56677"/>
                  <a:gd name="connsiteY21" fmla="*/ 7013 h 56820"/>
                  <a:gd name="connsiteX22" fmla="*/ 33706 w 56677"/>
                  <a:gd name="connsiteY22" fmla="*/ 7371 h 56820"/>
                  <a:gd name="connsiteX23" fmla="*/ 39360 w 56677"/>
                  <a:gd name="connsiteY23" fmla="*/ 9661 h 56820"/>
                  <a:gd name="connsiteX24" fmla="*/ 40433 w 56677"/>
                  <a:gd name="connsiteY24" fmla="*/ 10377 h 56820"/>
                  <a:gd name="connsiteX25" fmla="*/ 46230 w 56677"/>
                  <a:gd name="connsiteY25" fmla="*/ 6297 h 56820"/>
                  <a:gd name="connsiteX26" fmla="*/ 46444 w 56677"/>
                  <a:gd name="connsiteY26" fmla="*/ 6297 h 56820"/>
                  <a:gd name="connsiteX27" fmla="*/ 50380 w 56677"/>
                  <a:gd name="connsiteY27" fmla="*/ 10233 h 56820"/>
                  <a:gd name="connsiteX28" fmla="*/ 50380 w 56677"/>
                  <a:gd name="connsiteY28" fmla="*/ 10448 h 56820"/>
                  <a:gd name="connsiteX29" fmla="*/ 46301 w 56677"/>
                  <a:gd name="connsiteY29" fmla="*/ 16245 h 56820"/>
                  <a:gd name="connsiteX30" fmla="*/ 47017 w 56677"/>
                  <a:gd name="connsiteY30" fmla="*/ 17318 h 56820"/>
                  <a:gd name="connsiteX31" fmla="*/ 49307 w 56677"/>
                  <a:gd name="connsiteY31" fmla="*/ 22972 h 56820"/>
                  <a:gd name="connsiteX32" fmla="*/ 49665 w 56677"/>
                  <a:gd name="connsiteY32" fmla="*/ 24188 h 56820"/>
                  <a:gd name="connsiteX33" fmla="*/ 56535 w 56677"/>
                  <a:gd name="connsiteY33" fmla="*/ 25405 h 56820"/>
                  <a:gd name="connsiteX34" fmla="*/ 56678 w 56677"/>
                  <a:gd name="connsiteY34" fmla="*/ 25548 h 56820"/>
                  <a:gd name="connsiteX35" fmla="*/ 56678 w 56677"/>
                  <a:gd name="connsiteY35" fmla="*/ 31201 h 56820"/>
                  <a:gd name="connsiteX36" fmla="*/ 56535 w 56677"/>
                  <a:gd name="connsiteY36" fmla="*/ 31344 h 56820"/>
                  <a:gd name="connsiteX37" fmla="*/ 49665 w 56677"/>
                  <a:gd name="connsiteY37" fmla="*/ 32561 h 56820"/>
                  <a:gd name="connsiteX38" fmla="*/ 49307 w 56677"/>
                  <a:gd name="connsiteY38" fmla="*/ 33778 h 56820"/>
                  <a:gd name="connsiteX39" fmla="*/ 47017 w 56677"/>
                  <a:gd name="connsiteY39" fmla="*/ 39431 h 56820"/>
                  <a:gd name="connsiteX40" fmla="*/ 46301 w 56677"/>
                  <a:gd name="connsiteY40" fmla="*/ 40504 h 56820"/>
                  <a:gd name="connsiteX41" fmla="*/ 50380 w 56677"/>
                  <a:gd name="connsiteY41" fmla="*/ 46301 h 56820"/>
                  <a:gd name="connsiteX42" fmla="*/ 50380 w 56677"/>
                  <a:gd name="connsiteY42" fmla="*/ 46516 h 56820"/>
                  <a:gd name="connsiteX43" fmla="*/ 46444 w 56677"/>
                  <a:gd name="connsiteY43" fmla="*/ 50452 h 56820"/>
                  <a:gd name="connsiteX44" fmla="*/ 46230 w 56677"/>
                  <a:gd name="connsiteY44" fmla="*/ 50452 h 56820"/>
                  <a:gd name="connsiteX45" fmla="*/ 40433 w 56677"/>
                  <a:gd name="connsiteY45" fmla="*/ 46373 h 56820"/>
                  <a:gd name="connsiteX46" fmla="*/ 39360 w 56677"/>
                  <a:gd name="connsiteY46" fmla="*/ 47088 h 56820"/>
                  <a:gd name="connsiteX47" fmla="*/ 33921 w 56677"/>
                  <a:gd name="connsiteY47" fmla="*/ 49378 h 56820"/>
                  <a:gd name="connsiteX48" fmla="*/ 32704 w 56677"/>
                  <a:gd name="connsiteY48" fmla="*/ 49736 h 56820"/>
                  <a:gd name="connsiteX49" fmla="*/ 31488 w 56677"/>
                  <a:gd name="connsiteY49" fmla="*/ 56678 h 56820"/>
                  <a:gd name="connsiteX50" fmla="*/ 31345 w 56677"/>
                  <a:gd name="connsiteY50" fmla="*/ 56821 h 56820"/>
                  <a:gd name="connsiteX51" fmla="*/ 25691 w 56677"/>
                  <a:gd name="connsiteY51" fmla="*/ 56821 h 56820"/>
                  <a:gd name="connsiteX52" fmla="*/ 25548 w 56677"/>
                  <a:gd name="connsiteY52" fmla="*/ 56678 h 56820"/>
                  <a:gd name="connsiteX53" fmla="*/ 24332 w 56677"/>
                  <a:gd name="connsiteY53" fmla="*/ 49808 h 56820"/>
                  <a:gd name="connsiteX54" fmla="*/ 23115 w 56677"/>
                  <a:gd name="connsiteY54" fmla="*/ 49450 h 56820"/>
                  <a:gd name="connsiteX55" fmla="*/ 17461 w 56677"/>
                  <a:gd name="connsiteY55" fmla="*/ 47160 h 56820"/>
                  <a:gd name="connsiteX56" fmla="*/ 16388 w 56677"/>
                  <a:gd name="connsiteY56" fmla="*/ 46444 h 56820"/>
                  <a:gd name="connsiteX57" fmla="*/ 10591 w 56677"/>
                  <a:gd name="connsiteY57" fmla="*/ 50666 h 56820"/>
                  <a:gd name="connsiteX58" fmla="*/ 10377 w 56677"/>
                  <a:gd name="connsiteY58" fmla="*/ 50666 h 56820"/>
                  <a:gd name="connsiteX59" fmla="*/ 6441 w 56677"/>
                  <a:gd name="connsiteY59" fmla="*/ 46730 h 56820"/>
                  <a:gd name="connsiteX60" fmla="*/ 6441 w 56677"/>
                  <a:gd name="connsiteY60" fmla="*/ 46516 h 56820"/>
                  <a:gd name="connsiteX61" fmla="*/ 10520 w 56677"/>
                  <a:gd name="connsiteY61" fmla="*/ 40862 h 56820"/>
                  <a:gd name="connsiteX62" fmla="*/ 9947 w 56677"/>
                  <a:gd name="connsiteY62" fmla="*/ 39789 h 56820"/>
                  <a:gd name="connsiteX63" fmla="*/ 7514 w 56677"/>
                  <a:gd name="connsiteY63" fmla="*/ 34135 h 56820"/>
                  <a:gd name="connsiteX64" fmla="*/ 7156 w 56677"/>
                  <a:gd name="connsiteY64" fmla="*/ 32919 h 56820"/>
                  <a:gd name="connsiteX65" fmla="*/ 215 w 56677"/>
                  <a:gd name="connsiteY65" fmla="*/ 31702 h 56820"/>
                  <a:gd name="connsiteX66" fmla="*/ 72 w 56677"/>
                  <a:gd name="connsiteY66" fmla="*/ 31845 h 56820"/>
                  <a:gd name="connsiteX67" fmla="*/ 72 w 56677"/>
                  <a:gd name="connsiteY67" fmla="*/ 31845 h 56820"/>
                  <a:gd name="connsiteX68" fmla="*/ 17891 w 56677"/>
                  <a:gd name="connsiteY68" fmla="*/ 17748 h 56820"/>
                  <a:gd name="connsiteX69" fmla="*/ 17891 w 56677"/>
                  <a:gd name="connsiteY69" fmla="*/ 17748 h 56820"/>
                  <a:gd name="connsiteX70" fmla="*/ 17891 w 56677"/>
                  <a:gd name="connsiteY70" fmla="*/ 39216 h 56820"/>
                  <a:gd name="connsiteX71" fmla="*/ 39360 w 56677"/>
                  <a:gd name="connsiteY71" fmla="*/ 39216 h 56820"/>
                  <a:gd name="connsiteX72" fmla="*/ 39360 w 56677"/>
                  <a:gd name="connsiteY72" fmla="*/ 17748 h 56820"/>
                  <a:gd name="connsiteX73" fmla="*/ 17891 w 56677"/>
                  <a:gd name="connsiteY73" fmla="*/ 17748 h 56820"/>
                  <a:gd name="connsiteX74" fmla="*/ 17891 w 56677"/>
                  <a:gd name="connsiteY74" fmla="*/ 17748 h 56820"/>
                  <a:gd name="connsiteX75" fmla="*/ 32776 w 56677"/>
                  <a:gd name="connsiteY75" fmla="*/ 24474 h 56820"/>
                  <a:gd name="connsiteX76" fmla="*/ 24618 w 56677"/>
                  <a:gd name="connsiteY76" fmla="*/ 24474 h 56820"/>
                  <a:gd name="connsiteX77" fmla="*/ 24618 w 56677"/>
                  <a:gd name="connsiteY77" fmla="*/ 32633 h 56820"/>
                  <a:gd name="connsiteX78" fmla="*/ 32776 w 56677"/>
                  <a:gd name="connsiteY78" fmla="*/ 32633 h 56820"/>
                  <a:gd name="connsiteX79" fmla="*/ 32776 w 56677"/>
                  <a:gd name="connsiteY79" fmla="*/ 24474 h 56820"/>
                  <a:gd name="connsiteX80" fmla="*/ 32776 w 56677"/>
                  <a:gd name="connsiteY80" fmla="*/ 24474 h 568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</a:cxnLst>
                <a:rect l="l" t="t" r="r" b="b"/>
                <a:pathLst>
                  <a:path w="56677" h="56820">
                    <a:moveTo>
                      <a:pt x="0" y="31702"/>
                    </a:moveTo>
                    <a:lnTo>
                      <a:pt x="143" y="28911"/>
                    </a:lnTo>
                    <a:lnTo>
                      <a:pt x="143" y="26049"/>
                    </a:lnTo>
                    <a:cubicBezTo>
                      <a:pt x="143" y="26049"/>
                      <a:pt x="287" y="25906"/>
                      <a:pt x="287" y="25906"/>
                    </a:cubicBezTo>
                    <a:lnTo>
                      <a:pt x="7156" y="24832"/>
                    </a:lnTo>
                    <a:lnTo>
                      <a:pt x="7514" y="23544"/>
                    </a:lnTo>
                    <a:cubicBezTo>
                      <a:pt x="8087" y="21397"/>
                      <a:pt x="8802" y="19608"/>
                      <a:pt x="9804" y="17891"/>
                    </a:cubicBezTo>
                    <a:lnTo>
                      <a:pt x="10520" y="16817"/>
                    </a:lnTo>
                    <a:lnTo>
                      <a:pt x="6298" y="11021"/>
                    </a:lnTo>
                    <a:cubicBezTo>
                      <a:pt x="6298" y="11021"/>
                      <a:pt x="6154" y="10806"/>
                      <a:pt x="6298" y="10663"/>
                    </a:cubicBezTo>
                    <a:lnTo>
                      <a:pt x="8373" y="8301"/>
                    </a:lnTo>
                    <a:lnTo>
                      <a:pt x="10305" y="6369"/>
                    </a:lnTo>
                    <a:cubicBezTo>
                      <a:pt x="10305" y="6369"/>
                      <a:pt x="10448" y="6226"/>
                      <a:pt x="10520" y="6369"/>
                    </a:cubicBezTo>
                    <a:lnTo>
                      <a:pt x="16173" y="10448"/>
                    </a:lnTo>
                    <a:lnTo>
                      <a:pt x="17247" y="9732"/>
                    </a:lnTo>
                    <a:cubicBezTo>
                      <a:pt x="19036" y="8659"/>
                      <a:pt x="20968" y="7800"/>
                      <a:pt x="22900" y="7371"/>
                    </a:cubicBezTo>
                    <a:lnTo>
                      <a:pt x="24117" y="7013"/>
                    </a:lnTo>
                    <a:lnTo>
                      <a:pt x="25333" y="143"/>
                    </a:lnTo>
                    <a:cubicBezTo>
                      <a:pt x="25333" y="143"/>
                      <a:pt x="25476" y="0"/>
                      <a:pt x="25476" y="0"/>
                    </a:cubicBezTo>
                    <a:lnTo>
                      <a:pt x="31130" y="0"/>
                    </a:lnTo>
                    <a:cubicBezTo>
                      <a:pt x="31130" y="0"/>
                      <a:pt x="31273" y="143"/>
                      <a:pt x="31273" y="143"/>
                    </a:cubicBezTo>
                    <a:lnTo>
                      <a:pt x="32490" y="7013"/>
                    </a:lnTo>
                    <a:lnTo>
                      <a:pt x="33706" y="7371"/>
                    </a:lnTo>
                    <a:cubicBezTo>
                      <a:pt x="35781" y="7872"/>
                      <a:pt x="37642" y="8659"/>
                      <a:pt x="39360" y="9661"/>
                    </a:cubicBezTo>
                    <a:lnTo>
                      <a:pt x="40433" y="10377"/>
                    </a:lnTo>
                    <a:lnTo>
                      <a:pt x="46230" y="6297"/>
                    </a:lnTo>
                    <a:lnTo>
                      <a:pt x="46444" y="6297"/>
                    </a:lnTo>
                    <a:lnTo>
                      <a:pt x="50380" y="10233"/>
                    </a:lnTo>
                    <a:cubicBezTo>
                      <a:pt x="50380" y="10233"/>
                      <a:pt x="50523" y="10377"/>
                      <a:pt x="50380" y="10448"/>
                    </a:cubicBezTo>
                    <a:lnTo>
                      <a:pt x="46301" y="16245"/>
                    </a:lnTo>
                    <a:lnTo>
                      <a:pt x="47017" y="17318"/>
                    </a:lnTo>
                    <a:cubicBezTo>
                      <a:pt x="48090" y="19036"/>
                      <a:pt x="48806" y="20896"/>
                      <a:pt x="49307" y="22972"/>
                    </a:cubicBezTo>
                    <a:lnTo>
                      <a:pt x="49665" y="24188"/>
                    </a:lnTo>
                    <a:lnTo>
                      <a:pt x="56535" y="25405"/>
                    </a:lnTo>
                    <a:cubicBezTo>
                      <a:pt x="56535" y="25405"/>
                      <a:pt x="56678" y="25548"/>
                      <a:pt x="56678" y="25548"/>
                    </a:cubicBezTo>
                    <a:lnTo>
                      <a:pt x="56678" y="31201"/>
                    </a:lnTo>
                    <a:cubicBezTo>
                      <a:pt x="56678" y="31201"/>
                      <a:pt x="56535" y="31344"/>
                      <a:pt x="56535" y="31344"/>
                    </a:cubicBezTo>
                    <a:lnTo>
                      <a:pt x="49665" y="32561"/>
                    </a:lnTo>
                    <a:lnTo>
                      <a:pt x="49307" y="33778"/>
                    </a:lnTo>
                    <a:cubicBezTo>
                      <a:pt x="48806" y="35853"/>
                      <a:pt x="48019" y="37713"/>
                      <a:pt x="47017" y="39431"/>
                    </a:cubicBezTo>
                    <a:lnTo>
                      <a:pt x="46301" y="40504"/>
                    </a:lnTo>
                    <a:lnTo>
                      <a:pt x="50380" y="46301"/>
                    </a:lnTo>
                    <a:cubicBezTo>
                      <a:pt x="50380" y="46301"/>
                      <a:pt x="50523" y="46516"/>
                      <a:pt x="50380" y="46516"/>
                    </a:cubicBezTo>
                    <a:lnTo>
                      <a:pt x="46444" y="50452"/>
                    </a:lnTo>
                    <a:cubicBezTo>
                      <a:pt x="46444" y="50452"/>
                      <a:pt x="46301" y="50595"/>
                      <a:pt x="46230" y="50452"/>
                    </a:cubicBezTo>
                    <a:lnTo>
                      <a:pt x="40433" y="46373"/>
                    </a:lnTo>
                    <a:lnTo>
                      <a:pt x="39360" y="47088"/>
                    </a:lnTo>
                    <a:cubicBezTo>
                      <a:pt x="37714" y="48019"/>
                      <a:pt x="35853" y="48877"/>
                      <a:pt x="33921" y="49378"/>
                    </a:cubicBezTo>
                    <a:lnTo>
                      <a:pt x="32704" y="49736"/>
                    </a:lnTo>
                    <a:lnTo>
                      <a:pt x="31488" y="56678"/>
                    </a:lnTo>
                    <a:cubicBezTo>
                      <a:pt x="31488" y="56678"/>
                      <a:pt x="31345" y="56821"/>
                      <a:pt x="31345" y="56821"/>
                    </a:cubicBezTo>
                    <a:lnTo>
                      <a:pt x="25691" y="56821"/>
                    </a:lnTo>
                    <a:cubicBezTo>
                      <a:pt x="25691" y="56821"/>
                      <a:pt x="25548" y="56678"/>
                      <a:pt x="25548" y="56678"/>
                    </a:cubicBezTo>
                    <a:lnTo>
                      <a:pt x="24332" y="49808"/>
                    </a:lnTo>
                    <a:lnTo>
                      <a:pt x="23115" y="49450"/>
                    </a:lnTo>
                    <a:cubicBezTo>
                      <a:pt x="20968" y="48877"/>
                      <a:pt x="19179" y="48162"/>
                      <a:pt x="17461" y="47160"/>
                    </a:cubicBezTo>
                    <a:lnTo>
                      <a:pt x="16388" y="46444"/>
                    </a:lnTo>
                    <a:lnTo>
                      <a:pt x="10591" y="50666"/>
                    </a:lnTo>
                    <a:cubicBezTo>
                      <a:pt x="10591" y="50666"/>
                      <a:pt x="10377" y="50809"/>
                      <a:pt x="10377" y="50666"/>
                    </a:cubicBezTo>
                    <a:lnTo>
                      <a:pt x="6441" y="46730"/>
                    </a:lnTo>
                    <a:cubicBezTo>
                      <a:pt x="6441" y="46730"/>
                      <a:pt x="6298" y="46587"/>
                      <a:pt x="6441" y="46516"/>
                    </a:cubicBezTo>
                    <a:lnTo>
                      <a:pt x="10520" y="40862"/>
                    </a:lnTo>
                    <a:lnTo>
                      <a:pt x="9947" y="39789"/>
                    </a:lnTo>
                    <a:cubicBezTo>
                      <a:pt x="8874" y="37857"/>
                      <a:pt x="8015" y="36068"/>
                      <a:pt x="7514" y="34135"/>
                    </a:cubicBezTo>
                    <a:lnTo>
                      <a:pt x="7156" y="32919"/>
                    </a:lnTo>
                    <a:lnTo>
                      <a:pt x="215" y="31702"/>
                    </a:lnTo>
                    <a:cubicBezTo>
                      <a:pt x="215" y="31702"/>
                      <a:pt x="72" y="31845"/>
                      <a:pt x="72" y="31845"/>
                    </a:cubicBezTo>
                    <a:lnTo>
                      <a:pt x="72" y="31845"/>
                    </a:lnTo>
                    <a:close/>
                    <a:moveTo>
                      <a:pt x="17891" y="17748"/>
                    </a:moveTo>
                    <a:lnTo>
                      <a:pt x="17891" y="17748"/>
                    </a:lnTo>
                    <a:cubicBezTo>
                      <a:pt x="12022" y="23616"/>
                      <a:pt x="12022" y="33348"/>
                      <a:pt x="17891" y="39216"/>
                    </a:cubicBezTo>
                    <a:cubicBezTo>
                      <a:pt x="23902" y="45228"/>
                      <a:pt x="33491" y="45228"/>
                      <a:pt x="39360" y="39216"/>
                    </a:cubicBezTo>
                    <a:cubicBezTo>
                      <a:pt x="45371" y="33205"/>
                      <a:pt x="45371" y="23616"/>
                      <a:pt x="39360" y="17748"/>
                    </a:cubicBezTo>
                    <a:cubicBezTo>
                      <a:pt x="33491" y="11879"/>
                      <a:pt x="23831" y="11879"/>
                      <a:pt x="17891" y="17748"/>
                    </a:cubicBezTo>
                    <a:lnTo>
                      <a:pt x="17891" y="17748"/>
                    </a:lnTo>
                    <a:close/>
                    <a:moveTo>
                      <a:pt x="32776" y="24474"/>
                    </a:moveTo>
                    <a:cubicBezTo>
                      <a:pt x="30486" y="22184"/>
                      <a:pt x="26764" y="22184"/>
                      <a:pt x="24618" y="24474"/>
                    </a:cubicBezTo>
                    <a:cubicBezTo>
                      <a:pt x="22328" y="26764"/>
                      <a:pt x="22328" y="30486"/>
                      <a:pt x="24618" y="32633"/>
                    </a:cubicBezTo>
                    <a:cubicBezTo>
                      <a:pt x="26908" y="34923"/>
                      <a:pt x="30486" y="34923"/>
                      <a:pt x="32776" y="32633"/>
                    </a:cubicBezTo>
                    <a:cubicBezTo>
                      <a:pt x="35066" y="30343"/>
                      <a:pt x="35066" y="26621"/>
                      <a:pt x="32776" y="24474"/>
                    </a:cubicBezTo>
                    <a:lnTo>
                      <a:pt x="32776" y="24474"/>
                    </a:lnTo>
                    <a:close/>
                  </a:path>
                </a:pathLst>
              </a:custGeom>
              <a:solidFill>
                <a:srgbClr val="FFFFFF"/>
              </a:solidFill>
              <a:ln w="71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ru-RU" dirty="0"/>
              </a:p>
            </p:txBody>
          </p:sp>
          <p:sp>
            <p:nvSpPr>
              <p:cNvPr id="303" name="Полилиния: фигура 9">
                <a:extLst>
                  <a:ext uri="{FF2B5EF4-FFF2-40B4-BE49-F238E27FC236}">
                    <a16:creationId xmlns:a16="http://schemas.microsoft.com/office/drawing/2014/main" id="{4B1FE54E-6617-48E9-803F-FB84216234CD}"/>
                  </a:ext>
                </a:extLst>
              </p:cNvPr>
              <p:cNvSpPr/>
              <p:nvPr/>
            </p:nvSpPr>
            <p:spPr>
              <a:xfrm>
                <a:off x="4656970" y="1102452"/>
                <a:ext cx="1161733" cy="232991"/>
              </a:xfrm>
              <a:custGeom>
                <a:avLst/>
                <a:gdLst>
                  <a:gd name="connsiteX0" fmla="*/ 14885 w 436747"/>
                  <a:gd name="connsiteY0" fmla="*/ 86305 h 87592"/>
                  <a:gd name="connsiteX1" fmla="*/ 0 w 436747"/>
                  <a:gd name="connsiteY1" fmla="*/ 86305 h 87592"/>
                  <a:gd name="connsiteX2" fmla="*/ 0 w 436747"/>
                  <a:gd name="connsiteY2" fmla="*/ 1288 h 87592"/>
                  <a:gd name="connsiteX3" fmla="*/ 25834 w 436747"/>
                  <a:gd name="connsiteY3" fmla="*/ 1074 h 87592"/>
                  <a:gd name="connsiteX4" fmla="*/ 56678 w 436747"/>
                  <a:gd name="connsiteY4" fmla="*/ 27265 h 87592"/>
                  <a:gd name="connsiteX5" fmla="*/ 40361 w 436747"/>
                  <a:gd name="connsiteY5" fmla="*/ 51525 h 87592"/>
                  <a:gd name="connsiteX6" fmla="*/ 66911 w 436747"/>
                  <a:gd name="connsiteY6" fmla="*/ 86233 h 87592"/>
                  <a:gd name="connsiteX7" fmla="*/ 48806 w 436747"/>
                  <a:gd name="connsiteY7" fmla="*/ 86233 h 87592"/>
                  <a:gd name="connsiteX8" fmla="*/ 25405 w 436747"/>
                  <a:gd name="connsiteY8" fmla="*/ 54388 h 87592"/>
                  <a:gd name="connsiteX9" fmla="*/ 14956 w 436747"/>
                  <a:gd name="connsiteY9" fmla="*/ 54388 h 87592"/>
                  <a:gd name="connsiteX10" fmla="*/ 14956 w 436747"/>
                  <a:gd name="connsiteY10" fmla="*/ 86305 h 87592"/>
                  <a:gd name="connsiteX11" fmla="*/ 14956 w 436747"/>
                  <a:gd name="connsiteY11" fmla="*/ 86305 h 87592"/>
                  <a:gd name="connsiteX12" fmla="*/ 25119 w 436747"/>
                  <a:gd name="connsiteY12" fmla="*/ 14957 h 87592"/>
                  <a:gd name="connsiteX13" fmla="*/ 25119 w 436747"/>
                  <a:gd name="connsiteY13" fmla="*/ 14957 h 87592"/>
                  <a:gd name="connsiteX14" fmla="*/ 14885 w 436747"/>
                  <a:gd name="connsiteY14" fmla="*/ 15171 h 87592"/>
                  <a:gd name="connsiteX15" fmla="*/ 14885 w 436747"/>
                  <a:gd name="connsiteY15" fmla="*/ 40361 h 87592"/>
                  <a:gd name="connsiteX16" fmla="*/ 24618 w 436747"/>
                  <a:gd name="connsiteY16" fmla="*/ 40361 h 87592"/>
                  <a:gd name="connsiteX17" fmla="*/ 40862 w 436747"/>
                  <a:gd name="connsiteY17" fmla="*/ 27265 h 87592"/>
                  <a:gd name="connsiteX18" fmla="*/ 25119 w 436747"/>
                  <a:gd name="connsiteY18" fmla="*/ 14885 h 87592"/>
                  <a:gd name="connsiteX19" fmla="*/ 25119 w 436747"/>
                  <a:gd name="connsiteY19" fmla="*/ 14885 h 87592"/>
                  <a:gd name="connsiteX20" fmla="*/ 87950 w 436747"/>
                  <a:gd name="connsiteY20" fmla="*/ 43796 h 87592"/>
                  <a:gd name="connsiteX21" fmla="*/ 87950 w 436747"/>
                  <a:gd name="connsiteY21" fmla="*/ 43796 h 87592"/>
                  <a:gd name="connsiteX22" fmla="*/ 132105 w 436747"/>
                  <a:gd name="connsiteY22" fmla="*/ 0 h 87592"/>
                  <a:gd name="connsiteX23" fmla="*/ 176402 w 436747"/>
                  <a:gd name="connsiteY23" fmla="*/ 43796 h 87592"/>
                  <a:gd name="connsiteX24" fmla="*/ 132105 w 436747"/>
                  <a:gd name="connsiteY24" fmla="*/ 87593 h 87592"/>
                  <a:gd name="connsiteX25" fmla="*/ 87950 w 436747"/>
                  <a:gd name="connsiteY25" fmla="*/ 43796 h 87592"/>
                  <a:gd name="connsiteX26" fmla="*/ 87950 w 436747"/>
                  <a:gd name="connsiteY26" fmla="*/ 43796 h 87592"/>
                  <a:gd name="connsiteX27" fmla="*/ 103694 w 436747"/>
                  <a:gd name="connsiteY27" fmla="*/ 43796 h 87592"/>
                  <a:gd name="connsiteX28" fmla="*/ 103694 w 436747"/>
                  <a:gd name="connsiteY28" fmla="*/ 43796 h 87592"/>
                  <a:gd name="connsiteX29" fmla="*/ 132176 w 436747"/>
                  <a:gd name="connsiteY29" fmla="*/ 73710 h 87592"/>
                  <a:gd name="connsiteX30" fmla="*/ 160730 w 436747"/>
                  <a:gd name="connsiteY30" fmla="*/ 43796 h 87592"/>
                  <a:gd name="connsiteX31" fmla="*/ 132176 w 436747"/>
                  <a:gd name="connsiteY31" fmla="*/ 13883 h 87592"/>
                  <a:gd name="connsiteX32" fmla="*/ 103694 w 436747"/>
                  <a:gd name="connsiteY32" fmla="*/ 43796 h 87592"/>
                  <a:gd name="connsiteX33" fmla="*/ 103694 w 436747"/>
                  <a:gd name="connsiteY33" fmla="*/ 43796 h 87592"/>
                  <a:gd name="connsiteX34" fmla="*/ 211253 w 436747"/>
                  <a:gd name="connsiteY34" fmla="*/ 86162 h 87592"/>
                  <a:gd name="connsiteX35" fmla="*/ 211253 w 436747"/>
                  <a:gd name="connsiteY35" fmla="*/ 86162 h 87592"/>
                  <a:gd name="connsiteX36" fmla="*/ 211253 w 436747"/>
                  <a:gd name="connsiteY36" fmla="*/ 1503 h 87592"/>
                  <a:gd name="connsiteX37" fmla="*/ 235728 w 436747"/>
                  <a:gd name="connsiteY37" fmla="*/ 930 h 87592"/>
                  <a:gd name="connsiteX38" fmla="*/ 263709 w 436747"/>
                  <a:gd name="connsiteY38" fmla="*/ 21970 h 87592"/>
                  <a:gd name="connsiteX39" fmla="*/ 251614 w 436747"/>
                  <a:gd name="connsiteY39" fmla="*/ 41292 h 87592"/>
                  <a:gd name="connsiteX40" fmla="*/ 251614 w 436747"/>
                  <a:gd name="connsiteY40" fmla="*/ 41506 h 87592"/>
                  <a:gd name="connsiteX41" fmla="*/ 266500 w 436747"/>
                  <a:gd name="connsiteY41" fmla="*/ 61329 h 87592"/>
                  <a:gd name="connsiteX42" fmla="*/ 234941 w 436747"/>
                  <a:gd name="connsiteY42" fmla="*/ 86806 h 87592"/>
                  <a:gd name="connsiteX43" fmla="*/ 211253 w 436747"/>
                  <a:gd name="connsiteY43" fmla="*/ 86233 h 87592"/>
                  <a:gd name="connsiteX44" fmla="*/ 211253 w 436747"/>
                  <a:gd name="connsiteY44" fmla="*/ 86233 h 87592"/>
                  <a:gd name="connsiteX45" fmla="*/ 236801 w 436747"/>
                  <a:gd name="connsiteY45" fmla="*/ 49808 h 87592"/>
                  <a:gd name="connsiteX46" fmla="*/ 226210 w 436747"/>
                  <a:gd name="connsiteY46" fmla="*/ 49808 h 87592"/>
                  <a:gd name="connsiteX47" fmla="*/ 226210 w 436747"/>
                  <a:gd name="connsiteY47" fmla="*/ 72278 h 87592"/>
                  <a:gd name="connsiteX48" fmla="*/ 236085 w 436747"/>
                  <a:gd name="connsiteY48" fmla="*/ 72851 h 87592"/>
                  <a:gd name="connsiteX49" fmla="*/ 251543 w 436747"/>
                  <a:gd name="connsiteY49" fmla="*/ 60614 h 87592"/>
                  <a:gd name="connsiteX50" fmla="*/ 236801 w 436747"/>
                  <a:gd name="connsiteY50" fmla="*/ 49808 h 87592"/>
                  <a:gd name="connsiteX51" fmla="*/ 236801 w 436747"/>
                  <a:gd name="connsiteY51" fmla="*/ 49808 h 87592"/>
                  <a:gd name="connsiteX52" fmla="*/ 235513 w 436747"/>
                  <a:gd name="connsiteY52" fmla="*/ 14885 h 87592"/>
                  <a:gd name="connsiteX53" fmla="*/ 235513 w 436747"/>
                  <a:gd name="connsiteY53" fmla="*/ 14885 h 87592"/>
                  <a:gd name="connsiteX54" fmla="*/ 226138 w 436747"/>
                  <a:gd name="connsiteY54" fmla="*/ 15243 h 87592"/>
                  <a:gd name="connsiteX55" fmla="*/ 226138 w 436747"/>
                  <a:gd name="connsiteY55" fmla="*/ 36712 h 87592"/>
                  <a:gd name="connsiteX56" fmla="*/ 236229 w 436747"/>
                  <a:gd name="connsiteY56" fmla="*/ 36712 h 87592"/>
                  <a:gd name="connsiteX57" fmla="*/ 248823 w 436747"/>
                  <a:gd name="connsiteY57" fmla="*/ 25405 h 87592"/>
                  <a:gd name="connsiteX58" fmla="*/ 235513 w 436747"/>
                  <a:gd name="connsiteY58" fmla="*/ 14814 h 87592"/>
                  <a:gd name="connsiteX59" fmla="*/ 235513 w 436747"/>
                  <a:gd name="connsiteY59" fmla="*/ 14814 h 87592"/>
                  <a:gd name="connsiteX60" fmla="*/ 306002 w 436747"/>
                  <a:gd name="connsiteY60" fmla="*/ 86305 h 87592"/>
                  <a:gd name="connsiteX61" fmla="*/ 306002 w 436747"/>
                  <a:gd name="connsiteY61" fmla="*/ 86305 h 87592"/>
                  <a:gd name="connsiteX62" fmla="*/ 306002 w 436747"/>
                  <a:gd name="connsiteY62" fmla="*/ 1288 h 87592"/>
                  <a:gd name="connsiteX63" fmla="*/ 320887 w 436747"/>
                  <a:gd name="connsiteY63" fmla="*/ 1288 h 87592"/>
                  <a:gd name="connsiteX64" fmla="*/ 320887 w 436747"/>
                  <a:gd name="connsiteY64" fmla="*/ 86305 h 87592"/>
                  <a:gd name="connsiteX65" fmla="*/ 306002 w 436747"/>
                  <a:gd name="connsiteY65" fmla="*/ 86305 h 87592"/>
                  <a:gd name="connsiteX66" fmla="*/ 436747 w 436747"/>
                  <a:gd name="connsiteY66" fmla="*/ 86305 h 87592"/>
                  <a:gd name="connsiteX67" fmla="*/ 424868 w 436747"/>
                  <a:gd name="connsiteY67" fmla="*/ 86305 h 87592"/>
                  <a:gd name="connsiteX68" fmla="*/ 378137 w 436747"/>
                  <a:gd name="connsiteY68" fmla="*/ 27480 h 87592"/>
                  <a:gd name="connsiteX69" fmla="*/ 378137 w 436747"/>
                  <a:gd name="connsiteY69" fmla="*/ 86305 h 87592"/>
                  <a:gd name="connsiteX70" fmla="*/ 364183 w 436747"/>
                  <a:gd name="connsiteY70" fmla="*/ 86305 h 87592"/>
                  <a:gd name="connsiteX71" fmla="*/ 364183 w 436747"/>
                  <a:gd name="connsiteY71" fmla="*/ 1288 h 87592"/>
                  <a:gd name="connsiteX72" fmla="*/ 376062 w 436747"/>
                  <a:gd name="connsiteY72" fmla="*/ 1288 h 87592"/>
                  <a:gd name="connsiteX73" fmla="*/ 422793 w 436747"/>
                  <a:gd name="connsiteY73" fmla="*/ 60399 h 87592"/>
                  <a:gd name="connsiteX74" fmla="*/ 422793 w 436747"/>
                  <a:gd name="connsiteY74" fmla="*/ 1288 h 87592"/>
                  <a:gd name="connsiteX75" fmla="*/ 436747 w 436747"/>
                  <a:gd name="connsiteY75" fmla="*/ 1288 h 87592"/>
                  <a:gd name="connsiteX76" fmla="*/ 436747 w 436747"/>
                  <a:gd name="connsiteY76" fmla="*/ 86305 h 87592"/>
                  <a:gd name="connsiteX77" fmla="*/ 436747 w 436747"/>
                  <a:gd name="connsiteY77" fmla="*/ 86305 h 875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</a:cxnLst>
                <a:rect l="l" t="t" r="r" b="b"/>
                <a:pathLst>
                  <a:path w="436747" h="87592">
                    <a:moveTo>
                      <a:pt x="14885" y="86305"/>
                    </a:moveTo>
                    <a:lnTo>
                      <a:pt x="0" y="86305"/>
                    </a:lnTo>
                    <a:lnTo>
                      <a:pt x="0" y="1288"/>
                    </a:lnTo>
                    <a:cubicBezTo>
                      <a:pt x="4651" y="1288"/>
                      <a:pt x="23401" y="1074"/>
                      <a:pt x="25834" y="1074"/>
                    </a:cubicBezTo>
                    <a:cubicBezTo>
                      <a:pt x="49020" y="1074"/>
                      <a:pt x="56678" y="12595"/>
                      <a:pt x="56678" y="27265"/>
                    </a:cubicBezTo>
                    <a:cubicBezTo>
                      <a:pt x="56678" y="41936"/>
                      <a:pt x="47303" y="49092"/>
                      <a:pt x="40361" y="51525"/>
                    </a:cubicBezTo>
                    <a:lnTo>
                      <a:pt x="66911" y="86233"/>
                    </a:lnTo>
                    <a:lnTo>
                      <a:pt x="48806" y="86233"/>
                    </a:lnTo>
                    <a:lnTo>
                      <a:pt x="25405" y="54388"/>
                    </a:lnTo>
                    <a:lnTo>
                      <a:pt x="14956" y="54388"/>
                    </a:lnTo>
                    <a:lnTo>
                      <a:pt x="14956" y="86305"/>
                    </a:lnTo>
                    <a:lnTo>
                      <a:pt x="14956" y="86305"/>
                    </a:lnTo>
                    <a:close/>
                    <a:moveTo>
                      <a:pt x="25119" y="14957"/>
                    </a:moveTo>
                    <a:lnTo>
                      <a:pt x="25119" y="14957"/>
                    </a:lnTo>
                    <a:cubicBezTo>
                      <a:pt x="22328" y="14957"/>
                      <a:pt x="18893" y="15100"/>
                      <a:pt x="14885" y="15171"/>
                    </a:cubicBezTo>
                    <a:lnTo>
                      <a:pt x="14885" y="40361"/>
                    </a:lnTo>
                    <a:lnTo>
                      <a:pt x="24618" y="40361"/>
                    </a:lnTo>
                    <a:cubicBezTo>
                      <a:pt x="33276" y="40361"/>
                      <a:pt x="40862" y="36068"/>
                      <a:pt x="40862" y="27265"/>
                    </a:cubicBezTo>
                    <a:cubicBezTo>
                      <a:pt x="40862" y="20682"/>
                      <a:pt x="37284" y="14885"/>
                      <a:pt x="25119" y="14885"/>
                    </a:cubicBezTo>
                    <a:lnTo>
                      <a:pt x="25119" y="14885"/>
                    </a:lnTo>
                    <a:close/>
                    <a:moveTo>
                      <a:pt x="87950" y="43796"/>
                    </a:moveTo>
                    <a:lnTo>
                      <a:pt x="87950" y="43796"/>
                    </a:lnTo>
                    <a:cubicBezTo>
                      <a:pt x="87950" y="19179"/>
                      <a:pt x="106056" y="0"/>
                      <a:pt x="132105" y="0"/>
                    </a:cubicBezTo>
                    <a:cubicBezTo>
                      <a:pt x="158153" y="0"/>
                      <a:pt x="176402" y="17390"/>
                      <a:pt x="176402" y="43796"/>
                    </a:cubicBezTo>
                    <a:cubicBezTo>
                      <a:pt x="176402" y="70203"/>
                      <a:pt x="157295" y="87593"/>
                      <a:pt x="132105" y="87593"/>
                    </a:cubicBezTo>
                    <a:cubicBezTo>
                      <a:pt x="106915" y="87593"/>
                      <a:pt x="87950" y="70203"/>
                      <a:pt x="87950" y="43796"/>
                    </a:cubicBezTo>
                    <a:lnTo>
                      <a:pt x="87950" y="43796"/>
                    </a:lnTo>
                    <a:close/>
                    <a:moveTo>
                      <a:pt x="103694" y="43796"/>
                    </a:moveTo>
                    <a:lnTo>
                      <a:pt x="103694" y="43796"/>
                    </a:lnTo>
                    <a:cubicBezTo>
                      <a:pt x="103694" y="60828"/>
                      <a:pt x="116146" y="73710"/>
                      <a:pt x="132176" y="73710"/>
                    </a:cubicBezTo>
                    <a:cubicBezTo>
                      <a:pt x="150067" y="73710"/>
                      <a:pt x="160730" y="60614"/>
                      <a:pt x="160730" y="43796"/>
                    </a:cubicBezTo>
                    <a:cubicBezTo>
                      <a:pt x="160730" y="26120"/>
                      <a:pt x="148278" y="13883"/>
                      <a:pt x="132176" y="13883"/>
                    </a:cubicBezTo>
                    <a:cubicBezTo>
                      <a:pt x="115860" y="13883"/>
                      <a:pt x="103694" y="26120"/>
                      <a:pt x="103694" y="43796"/>
                    </a:cubicBezTo>
                    <a:lnTo>
                      <a:pt x="103694" y="43796"/>
                    </a:lnTo>
                    <a:close/>
                    <a:moveTo>
                      <a:pt x="211253" y="86162"/>
                    </a:moveTo>
                    <a:lnTo>
                      <a:pt x="211253" y="86162"/>
                    </a:lnTo>
                    <a:lnTo>
                      <a:pt x="211253" y="1503"/>
                    </a:lnTo>
                    <a:cubicBezTo>
                      <a:pt x="215905" y="1288"/>
                      <a:pt x="227212" y="930"/>
                      <a:pt x="235728" y="930"/>
                    </a:cubicBezTo>
                    <a:cubicBezTo>
                      <a:pt x="256051" y="930"/>
                      <a:pt x="263709" y="10162"/>
                      <a:pt x="263709" y="21970"/>
                    </a:cubicBezTo>
                    <a:cubicBezTo>
                      <a:pt x="263709" y="31702"/>
                      <a:pt x="258914" y="37785"/>
                      <a:pt x="251614" y="41292"/>
                    </a:cubicBezTo>
                    <a:lnTo>
                      <a:pt x="251614" y="41506"/>
                    </a:lnTo>
                    <a:cubicBezTo>
                      <a:pt x="260059" y="43582"/>
                      <a:pt x="266500" y="50022"/>
                      <a:pt x="266500" y="61329"/>
                    </a:cubicBezTo>
                    <a:cubicBezTo>
                      <a:pt x="266500" y="78862"/>
                      <a:pt x="252902" y="86806"/>
                      <a:pt x="234941" y="86806"/>
                    </a:cubicBezTo>
                    <a:cubicBezTo>
                      <a:pt x="227283" y="86806"/>
                      <a:pt x="216334" y="86591"/>
                      <a:pt x="211253" y="86233"/>
                    </a:cubicBezTo>
                    <a:lnTo>
                      <a:pt x="211253" y="86233"/>
                    </a:lnTo>
                    <a:close/>
                    <a:moveTo>
                      <a:pt x="236801" y="49808"/>
                    </a:moveTo>
                    <a:lnTo>
                      <a:pt x="226210" y="49808"/>
                    </a:lnTo>
                    <a:lnTo>
                      <a:pt x="226210" y="72278"/>
                    </a:lnTo>
                    <a:cubicBezTo>
                      <a:pt x="228214" y="72493"/>
                      <a:pt x="231863" y="72851"/>
                      <a:pt x="236085" y="72851"/>
                    </a:cubicBezTo>
                    <a:cubicBezTo>
                      <a:pt x="246176" y="72851"/>
                      <a:pt x="251543" y="68629"/>
                      <a:pt x="251543" y="60614"/>
                    </a:cubicBezTo>
                    <a:cubicBezTo>
                      <a:pt x="251543" y="53386"/>
                      <a:pt x="246033" y="49808"/>
                      <a:pt x="236801" y="49808"/>
                    </a:cubicBezTo>
                    <a:lnTo>
                      <a:pt x="236801" y="49808"/>
                    </a:lnTo>
                    <a:close/>
                    <a:moveTo>
                      <a:pt x="235513" y="14885"/>
                    </a:moveTo>
                    <a:lnTo>
                      <a:pt x="235513" y="14885"/>
                    </a:lnTo>
                    <a:cubicBezTo>
                      <a:pt x="232150" y="14885"/>
                      <a:pt x="228786" y="15028"/>
                      <a:pt x="226138" y="15243"/>
                    </a:cubicBezTo>
                    <a:lnTo>
                      <a:pt x="226138" y="36712"/>
                    </a:lnTo>
                    <a:lnTo>
                      <a:pt x="236229" y="36712"/>
                    </a:lnTo>
                    <a:cubicBezTo>
                      <a:pt x="243170" y="36712"/>
                      <a:pt x="248823" y="33205"/>
                      <a:pt x="248823" y="25405"/>
                    </a:cubicBezTo>
                    <a:cubicBezTo>
                      <a:pt x="248967" y="18535"/>
                      <a:pt x="243528" y="14814"/>
                      <a:pt x="235513" y="14814"/>
                    </a:cubicBezTo>
                    <a:lnTo>
                      <a:pt x="235513" y="14814"/>
                    </a:lnTo>
                    <a:close/>
                    <a:moveTo>
                      <a:pt x="306002" y="86305"/>
                    </a:moveTo>
                    <a:lnTo>
                      <a:pt x="306002" y="86305"/>
                    </a:lnTo>
                    <a:lnTo>
                      <a:pt x="306002" y="1288"/>
                    </a:lnTo>
                    <a:lnTo>
                      <a:pt x="320887" y="1288"/>
                    </a:lnTo>
                    <a:lnTo>
                      <a:pt x="320887" y="86305"/>
                    </a:lnTo>
                    <a:lnTo>
                      <a:pt x="306002" y="86305"/>
                    </a:lnTo>
                    <a:close/>
                    <a:moveTo>
                      <a:pt x="436747" y="86305"/>
                    </a:moveTo>
                    <a:lnTo>
                      <a:pt x="424868" y="86305"/>
                    </a:lnTo>
                    <a:lnTo>
                      <a:pt x="378137" y="27480"/>
                    </a:lnTo>
                    <a:lnTo>
                      <a:pt x="378137" y="86305"/>
                    </a:lnTo>
                    <a:lnTo>
                      <a:pt x="364183" y="86305"/>
                    </a:lnTo>
                    <a:lnTo>
                      <a:pt x="364183" y="1288"/>
                    </a:lnTo>
                    <a:lnTo>
                      <a:pt x="376062" y="1288"/>
                    </a:lnTo>
                    <a:lnTo>
                      <a:pt x="422793" y="60399"/>
                    </a:lnTo>
                    <a:lnTo>
                      <a:pt x="422793" y="1288"/>
                    </a:lnTo>
                    <a:lnTo>
                      <a:pt x="436747" y="1288"/>
                    </a:lnTo>
                    <a:lnTo>
                      <a:pt x="436747" y="86305"/>
                    </a:lnTo>
                    <a:lnTo>
                      <a:pt x="436747" y="86305"/>
                    </a:lnTo>
                    <a:close/>
                  </a:path>
                </a:pathLst>
              </a:custGeom>
              <a:solidFill>
                <a:srgbClr val="00ACC9"/>
              </a:solidFill>
              <a:ln w="71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ru-RU" dirty="0"/>
              </a:p>
            </p:txBody>
          </p:sp>
          <p:sp>
            <p:nvSpPr>
              <p:cNvPr id="304" name="Полилиния: фигура 10">
                <a:extLst>
                  <a:ext uri="{FF2B5EF4-FFF2-40B4-BE49-F238E27FC236}">
                    <a16:creationId xmlns:a16="http://schemas.microsoft.com/office/drawing/2014/main" id="{83978951-B32C-4AF4-8E4E-F8FF9379EA50}"/>
                  </a:ext>
                </a:extLst>
              </p:cNvPr>
              <p:cNvSpPr/>
              <p:nvPr/>
            </p:nvSpPr>
            <p:spPr>
              <a:xfrm>
                <a:off x="4656970" y="1102452"/>
                <a:ext cx="1161733" cy="232991"/>
              </a:xfrm>
              <a:custGeom>
                <a:avLst/>
                <a:gdLst>
                  <a:gd name="connsiteX0" fmla="*/ 14885 w 436747"/>
                  <a:gd name="connsiteY0" fmla="*/ 86305 h 87592"/>
                  <a:gd name="connsiteX1" fmla="*/ 0 w 436747"/>
                  <a:gd name="connsiteY1" fmla="*/ 86305 h 87592"/>
                  <a:gd name="connsiteX2" fmla="*/ 0 w 436747"/>
                  <a:gd name="connsiteY2" fmla="*/ 1288 h 87592"/>
                  <a:gd name="connsiteX3" fmla="*/ 25834 w 436747"/>
                  <a:gd name="connsiteY3" fmla="*/ 1074 h 87592"/>
                  <a:gd name="connsiteX4" fmla="*/ 56678 w 436747"/>
                  <a:gd name="connsiteY4" fmla="*/ 27265 h 87592"/>
                  <a:gd name="connsiteX5" fmla="*/ 40361 w 436747"/>
                  <a:gd name="connsiteY5" fmla="*/ 51525 h 87592"/>
                  <a:gd name="connsiteX6" fmla="*/ 66911 w 436747"/>
                  <a:gd name="connsiteY6" fmla="*/ 86233 h 87592"/>
                  <a:gd name="connsiteX7" fmla="*/ 48806 w 436747"/>
                  <a:gd name="connsiteY7" fmla="*/ 86233 h 87592"/>
                  <a:gd name="connsiteX8" fmla="*/ 25405 w 436747"/>
                  <a:gd name="connsiteY8" fmla="*/ 54388 h 87592"/>
                  <a:gd name="connsiteX9" fmla="*/ 14956 w 436747"/>
                  <a:gd name="connsiteY9" fmla="*/ 54388 h 87592"/>
                  <a:gd name="connsiteX10" fmla="*/ 14956 w 436747"/>
                  <a:gd name="connsiteY10" fmla="*/ 86305 h 87592"/>
                  <a:gd name="connsiteX11" fmla="*/ 14956 w 436747"/>
                  <a:gd name="connsiteY11" fmla="*/ 86305 h 87592"/>
                  <a:gd name="connsiteX12" fmla="*/ 25119 w 436747"/>
                  <a:gd name="connsiteY12" fmla="*/ 14957 h 87592"/>
                  <a:gd name="connsiteX13" fmla="*/ 25119 w 436747"/>
                  <a:gd name="connsiteY13" fmla="*/ 14957 h 87592"/>
                  <a:gd name="connsiteX14" fmla="*/ 14885 w 436747"/>
                  <a:gd name="connsiteY14" fmla="*/ 15171 h 87592"/>
                  <a:gd name="connsiteX15" fmla="*/ 14885 w 436747"/>
                  <a:gd name="connsiteY15" fmla="*/ 40361 h 87592"/>
                  <a:gd name="connsiteX16" fmla="*/ 24618 w 436747"/>
                  <a:gd name="connsiteY16" fmla="*/ 40361 h 87592"/>
                  <a:gd name="connsiteX17" fmla="*/ 40862 w 436747"/>
                  <a:gd name="connsiteY17" fmla="*/ 27265 h 87592"/>
                  <a:gd name="connsiteX18" fmla="*/ 25119 w 436747"/>
                  <a:gd name="connsiteY18" fmla="*/ 14885 h 87592"/>
                  <a:gd name="connsiteX19" fmla="*/ 25119 w 436747"/>
                  <a:gd name="connsiteY19" fmla="*/ 14885 h 87592"/>
                  <a:gd name="connsiteX20" fmla="*/ 87950 w 436747"/>
                  <a:gd name="connsiteY20" fmla="*/ 43796 h 87592"/>
                  <a:gd name="connsiteX21" fmla="*/ 87950 w 436747"/>
                  <a:gd name="connsiteY21" fmla="*/ 43796 h 87592"/>
                  <a:gd name="connsiteX22" fmla="*/ 132105 w 436747"/>
                  <a:gd name="connsiteY22" fmla="*/ 0 h 87592"/>
                  <a:gd name="connsiteX23" fmla="*/ 176402 w 436747"/>
                  <a:gd name="connsiteY23" fmla="*/ 43796 h 87592"/>
                  <a:gd name="connsiteX24" fmla="*/ 132105 w 436747"/>
                  <a:gd name="connsiteY24" fmla="*/ 87593 h 87592"/>
                  <a:gd name="connsiteX25" fmla="*/ 87950 w 436747"/>
                  <a:gd name="connsiteY25" fmla="*/ 43796 h 87592"/>
                  <a:gd name="connsiteX26" fmla="*/ 87950 w 436747"/>
                  <a:gd name="connsiteY26" fmla="*/ 43796 h 87592"/>
                  <a:gd name="connsiteX27" fmla="*/ 103694 w 436747"/>
                  <a:gd name="connsiteY27" fmla="*/ 43796 h 87592"/>
                  <a:gd name="connsiteX28" fmla="*/ 103694 w 436747"/>
                  <a:gd name="connsiteY28" fmla="*/ 43796 h 87592"/>
                  <a:gd name="connsiteX29" fmla="*/ 132176 w 436747"/>
                  <a:gd name="connsiteY29" fmla="*/ 73710 h 87592"/>
                  <a:gd name="connsiteX30" fmla="*/ 160730 w 436747"/>
                  <a:gd name="connsiteY30" fmla="*/ 43796 h 87592"/>
                  <a:gd name="connsiteX31" fmla="*/ 132176 w 436747"/>
                  <a:gd name="connsiteY31" fmla="*/ 13883 h 87592"/>
                  <a:gd name="connsiteX32" fmla="*/ 103694 w 436747"/>
                  <a:gd name="connsiteY32" fmla="*/ 43796 h 87592"/>
                  <a:gd name="connsiteX33" fmla="*/ 103694 w 436747"/>
                  <a:gd name="connsiteY33" fmla="*/ 43796 h 87592"/>
                  <a:gd name="connsiteX34" fmla="*/ 211253 w 436747"/>
                  <a:gd name="connsiteY34" fmla="*/ 86162 h 87592"/>
                  <a:gd name="connsiteX35" fmla="*/ 211253 w 436747"/>
                  <a:gd name="connsiteY35" fmla="*/ 86162 h 87592"/>
                  <a:gd name="connsiteX36" fmla="*/ 211253 w 436747"/>
                  <a:gd name="connsiteY36" fmla="*/ 1503 h 87592"/>
                  <a:gd name="connsiteX37" fmla="*/ 235728 w 436747"/>
                  <a:gd name="connsiteY37" fmla="*/ 930 h 87592"/>
                  <a:gd name="connsiteX38" fmla="*/ 263709 w 436747"/>
                  <a:gd name="connsiteY38" fmla="*/ 21970 h 87592"/>
                  <a:gd name="connsiteX39" fmla="*/ 251614 w 436747"/>
                  <a:gd name="connsiteY39" fmla="*/ 41292 h 87592"/>
                  <a:gd name="connsiteX40" fmla="*/ 251614 w 436747"/>
                  <a:gd name="connsiteY40" fmla="*/ 41506 h 87592"/>
                  <a:gd name="connsiteX41" fmla="*/ 266500 w 436747"/>
                  <a:gd name="connsiteY41" fmla="*/ 61329 h 87592"/>
                  <a:gd name="connsiteX42" fmla="*/ 234941 w 436747"/>
                  <a:gd name="connsiteY42" fmla="*/ 86806 h 87592"/>
                  <a:gd name="connsiteX43" fmla="*/ 211253 w 436747"/>
                  <a:gd name="connsiteY43" fmla="*/ 86233 h 87592"/>
                  <a:gd name="connsiteX44" fmla="*/ 211253 w 436747"/>
                  <a:gd name="connsiteY44" fmla="*/ 86233 h 87592"/>
                  <a:gd name="connsiteX45" fmla="*/ 236801 w 436747"/>
                  <a:gd name="connsiteY45" fmla="*/ 49808 h 87592"/>
                  <a:gd name="connsiteX46" fmla="*/ 226210 w 436747"/>
                  <a:gd name="connsiteY46" fmla="*/ 49808 h 87592"/>
                  <a:gd name="connsiteX47" fmla="*/ 226210 w 436747"/>
                  <a:gd name="connsiteY47" fmla="*/ 72278 h 87592"/>
                  <a:gd name="connsiteX48" fmla="*/ 236085 w 436747"/>
                  <a:gd name="connsiteY48" fmla="*/ 72851 h 87592"/>
                  <a:gd name="connsiteX49" fmla="*/ 251543 w 436747"/>
                  <a:gd name="connsiteY49" fmla="*/ 60614 h 87592"/>
                  <a:gd name="connsiteX50" fmla="*/ 236801 w 436747"/>
                  <a:gd name="connsiteY50" fmla="*/ 49808 h 87592"/>
                  <a:gd name="connsiteX51" fmla="*/ 236801 w 436747"/>
                  <a:gd name="connsiteY51" fmla="*/ 49808 h 87592"/>
                  <a:gd name="connsiteX52" fmla="*/ 235513 w 436747"/>
                  <a:gd name="connsiteY52" fmla="*/ 14885 h 87592"/>
                  <a:gd name="connsiteX53" fmla="*/ 235513 w 436747"/>
                  <a:gd name="connsiteY53" fmla="*/ 14885 h 87592"/>
                  <a:gd name="connsiteX54" fmla="*/ 226138 w 436747"/>
                  <a:gd name="connsiteY54" fmla="*/ 15243 h 87592"/>
                  <a:gd name="connsiteX55" fmla="*/ 226138 w 436747"/>
                  <a:gd name="connsiteY55" fmla="*/ 36712 h 87592"/>
                  <a:gd name="connsiteX56" fmla="*/ 236229 w 436747"/>
                  <a:gd name="connsiteY56" fmla="*/ 36712 h 87592"/>
                  <a:gd name="connsiteX57" fmla="*/ 248823 w 436747"/>
                  <a:gd name="connsiteY57" fmla="*/ 25405 h 87592"/>
                  <a:gd name="connsiteX58" fmla="*/ 235513 w 436747"/>
                  <a:gd name="connsiteY58" fmla="*/ 14814 h 87592"/>
                  <a:gd name="connsiteX59" fmla="*/ 235513 w 436747"/>
                  <a:gd name="connsiteY59" fmla="*/ 14814 h 87592"/>
                  <a:gd name="connsiteX60" fmla="*/ 306002 w 436747"/>
                  <a:gd name="connsiteY60" fmla="*/ 86305 h 87592"/>
                  <a:gd name="connsiteX61" fmla="*/ 306002 w 436747"/>
                  <a:gd name="connsiteY61" fmla="*/ 86305 h 87592"/>
                  <a:gd name="connsiteX62" fmla="*/ 306002 w 436747"/>
                  <a:gd name="connsiteY62" fmla="*/ 1288 h 87592"/>
                  <a:gd name="connsiteX63" fmla="*/ 320887 w 436747"/>
                  <a:gd name="connsiteY63" fmla="*/ 1288 h 87592"/>
                  <a:gd name="connsiteX64" fmla="*/ 320887 w 436747"/>
                  <a:gd name="connsiteY64" fmla="*/ 86305 h 87592"/>
                  <a:gd name="connsiteX65" fmla="*/ 306002 w 436747"/>
                  <a:gd name="connsiteY65" fmla="*/ 86305 h 87592"/>
                  <a:gd name="connsiteX66" fmla="*/ 436747 w 436747"/>
                  <a:gd name="connsiteY66" fmla="*/ 86305 h 87592"/>
                  <a:gd name="connsiteX67" fmla="*/ 424868 w 436747"/>
                  <a:gd name="connsiteY67" fmla="*/ 86305 h 87592"/>
                  <a:gd name="connsiteX68" fmla="*/ 378137 w 436747"/>
                  <a:gd name="connsiteY68" fmla="*/ 27480 h 87592"/>
                  <a:gd name="connsiteX69" fmla="*/ 378137 w 436747"/>
                  <a:gd name="connsiteY69" fmla="*/ 86305 h 87592"/>
                  <a:gd name="connsiteX70" fmla="*/ 364183 w 436747"/>
                  <a:gd name="connsiteY70" fmla="*/ 86305 h 87592"/>
                  <a:gd name="connsiteX71" fmla="*/ 364183 w 436747"/>
                  <a:gd name="connsiteY71" fmla="*/ 1288 h 87592"/>
                  <a:gd name="connsiteX72" fmla="*/ 376062 w 436747"/>
                  <a:gd name="connsiteY72" fmla="*/ 1288 h 87592"/>
                  <a:gd name="connsiteX73" fmla="*/ 422793 w 436747"/>
                  <a:gd name="connsiteY73" fmla="*/ 60399 h 87592"/>
                  <a:gd name="connsiteX74" fmla="*/ 422793 w 436747"/>
                  <a:gd name="connsiteY74" fmla="*/ 1288 h 87592"/>
                  <a:gd name="connsiteX75" fmla="*/ 436747 w 436747"/>
                  <a:gd name="connsiteY75" fmla="*/ 1288 h 87592"/>
                  <a:gd name="connsiteX76" fmla="*/ 436747 w 436747"/>
                  <a:gd name="connsiteY76" fmla="*/ 86305 h 87592"/>
                  <a:gd name="connsiteX77" fmla="*/ 436747 w 436747"/>
                  <a:gd name="connsiteY77" fmla="*/ 86305 h 875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</a:cxnLst>
                <a:rect l="l" t="t" r="r" b="b"/>
                <a:pathLst>
                  <a:path w="436747" h="87592">
                    <a:moveTo>
                      <a:pt x="14885" y="86305"/>
                    </a:moveTo>
                    <a:lnTo>
                      <a:pt x="0" y="86305"/>
                    </a:lnTo>
                    <a:lnTo>
                      <a:pt x="0" y="1288"/>
                    </a:lnTo>
                    <a:cubicBezTo>
                      <a:pt x="4651" y="1288"/>
                      <a:pt x="23401" y="1074"/>
                      <a:pt x="25834" y="1074"/>
                    </a:cubicBezTo>
                    <a:cubicBezTo>
                      <a:pt x="49020" y="1074"/>
                      <a:pt x="56678" y="12595"/>
                      <a:pt x="56678" y="27265"/>
                    </a:cubicBezTo>
                    <a:cubicBezTo>
                      <a:pt x="56678" y="41936"/>
                      <a:pt x="47303" y="49092"/>
                      <a:pt x="40361" y="51525"/>
                    </a:cubicBezTo>
                    <a:lnTo>
                      <a:pt x="66911" y="86233"/>
                    </a:lnTo>
                    <a:lnTo>
                      <a:pt x="48806" y="86233"/>
                    </a:lnTo>
                    <a:lnTo>
                      <a:pt x="25405" y="54388"/>
                    </a:lnTo>
                    <a:lnTo>
                      <a:pt x="14956" y="54388"/>
                    </a:lnTo>
                    <a:lnTo>
                      <a:pt x="14956" y="86305"/>
                    </a:lnTo>
                    <a:lnTo>
                      <a:pt x="14956" y="86305"/>
                    </a:lnTo>
                    <a:close/>
                    <a:moveTo>
                      <a:pt x="25119" y="14957"/>
                    </a:moveTo>
                    <a:lnTo>
                      <a:pt x="25119" y="14957"/>
                    </a:lnTo>
                    <a:cubicBezTo>
                      <a:pt x="22328" y="14957"/>
                      <a:pt x="18893" y="15100"/>
                      <a:pt x="14885" y="15171"/>
                    </a:cubicBezTo>
                    <a:lnTo>
                      <a:pt x="14885" y="40361"/>
                    </a:lnTo>
                    <a:lnTo>
                      <a:pt x="24618" y="40361"/>
                    </a:lnTo>
                    <a:cubicBezTo>
                      <a:pt x="33276" y="40361"/>
                      <a:pt x="40862" y="36068"/>
                      <a:pt x="40862" y="27265"/>
                    </a:cubicBezTo>
                    <a:cubicBezTo>
                      <a:pt x="40862" y="20682"/>
                      <a:pt x="37284" y="14885"/>
                      <a:pt x="25119" y="14885"/>
                    </a:cubicBezTo>
                    <a:lnTo>
                      <a:pt x="25119" y="14885"/>
                    </a:lnTo>
                    <a:close/>
                    <a:moveTo>
                      <a:pt x="87950" y="43796"/>
                    </a:moveTo>
                    <a:lnTo>
                      <a:pt x="87950" y="43796"/>
                    </a:lnTo>
                    <a:cubicBezTo>
                      <a:pt x="87950" y="19179"/>
                      <a:pt x="106056" y="0"/>
                      <a:pt x="132105" y="0"/>
                    </a:cubicBezTo>
                    <a:cubicBezTo>
                      <a:pt x="158153" y="0"/>
                      <a:pt x="176402" y="17390"/>
                      <a:pt x="176402" y="43796"/>
                    </a:cubicBezTo>
                    <a:cubicBezTo>
                      <a:pt x="176402" y="70203"/>
                      <a:pt x="157295" y="87593"/>
                      <a:pt x="132105" y="87593"/>
                    </a:cubicBezTo>
                    <a:cubicBezTo>
                      <a:pt x="106915" y="87593"/>
                      <a:pt x="87950" y="70203"/>
                      <a:pt x="87950" y="43796"/>
                    </a:cubicBezTo>
                    <a:lnTo>
                      <a:pt x="87950" y="43796"/>
                    </a:lnTo>
                    <a:close/>
                    <a:moveTo>
                      <a:pt x="103694" y="43796"/>
                    </a:moveTo>
                    <a:lnTo>
                      <a:pt x="103694" y="43796"/>
                    </a:lnTo>
                    <a:cubicBezTo>
                      <a:pt x="103694" y="60828"/>
                      <a:pt x="116146" y="73710"/>
                      <a:pt x="132176" y="73710"/>
                    </a:cubicBezTo>
                    <a:cubicBezTo>
                      <a:pt x="150067" y="73710"/>
                      <a:pt x="160730" y="60614"/>
                      <a:pt x="160730" y="43796"/>
                    </a:cubicBezTo>
                    <a:cubicBezTo>
                      <a:pt x="160730" y="26120"/>
                      <a:pt x="148278" y="13883"/>
                      <a:pt x="132176" y="13883"/>
                    </a:cubicBezTo>
                    <a:cubicBezTo>
                      <a:pt x="115860" y="13883"/>
                      <a:pt x="103694" y="26120"/>
                      <a:pt x="103694" y="43796"/>
                    </a:cubicBezTo>
                    <a:lnTo>
                      <a:pt x="103694" y="43796"/>
                    </a:lnTo>
                    <a:close/>
                    <a:moveTo>
                      <a:pt x="211253" y="86162"/>
                    </a:moveTo>
                    <a:lnTo>
                      <a:pt x="211253" y="86162"/>
                    </a:lnTo>
                    <a:lnTo>
                      <a:pt x="211253" y="1503"/>
                    </a:lnTo>
                    <a:cubicBezTo>
                      <a:pt x="215905" y="1288"/>
                      <a:pt x="227212" y="930"/>
                      <a:pt x="235728" y="930"/>
                    </a:cubicBezTo>
                    <a:cubicBezTo>
                      <a:pt x="256051" y="930"/>
                      <a:pt x="263709" y="10162"/>
                      <a:pt x="263709" y="21970"/>
                    </a:cubicBezTo>
                    <a:cubicBezTo>
                      <a:pt x="263709" y="31702"/>
                      <a:pt x="258914" y="37785"/>
                      <a:pt x="251614" y="41292"/>
                    </a:cubicBezTo>
                    <a:lnTo>
                      <a:pt x="251614" y="41506"/>
                    </a:lnTo>
                    <a:cubicBezTo>
                      <a:pt x="260059" y="43582"/>
                      <a:pt x="266500" y="50022"/>
                      <a:pt x="266500" y="61329"/>
                    </a:cubicBezTo>
                    <a:cubicBezTo>
                      <a:pt x="266500" y="78862"/>
                      <a:pt x="252902" y="86806"/>
                      <a:pt x="234941" y="86806"/>
                    </a:cubicBezTo>
                    <a:cubicBezTo>
                      <a:pt x="227283" y="86806"/>
                      <a:pt x="216334" y="86591"/>
                      <a:pt x="211253" y="86233"/>
                    </a:cubicBezTo>
                    <a:lnTo>
                      <a:pt x="211253" y="86233"/>
                    </a:lnTo>
                    <a:close/>
                    <a:moveTo>
                      <a:pt x="236801" y="49808"/>
                    </a:moveTo>
                    <a:lnTo>
                      <a:pt x="226210" y="49808"/>
                    </a:lnTo>
                    <a:lnTo>
                      <a:pt x="226210" y="72278"/>
                    </a:lnTo>
                    <a:cubicBezTo>
                      <a:pt x="228214" y="72493"/>
                      <a:pt x="231863" y="72851"/>
                      <a:pt x="236085" y="72851"/>
                    </a:cubicBezTo>
                    <a:cubicBezTo>
                      <a:pt x="246176" y="72851"/>
                      <a:pt x="251543" y="68629"/>
                      <a:pt x="251543" y="60614"/>
                    </a:cubicBezTo>
                    <a:cubicBezTo>
                      <a:pt x="251543" y="53386"/>
                      <a:pt x="246033" y="49808"/>
                      <a:pt x="236801" y="49808"/>
                    </a:cubicBezTo>
                    <a:lnTo>
                      <a:pt x="236801" y="49808"/>
                    </a:lnTo>
                    <a:close/>
                    <a:moveTo>
                      <a:pt x="235513" y="14885"/>
                    </a:moveTo>
                    <a:lnTo>
                      <a:pt x="235513" y="14885"/>
                    </a:lnTo>
                    <a:cubicBezTo>
                      <a:pt x="232150" y="14885"/>
                      <a:pt x="228786" y="15028"/>
                      <a:pt x="226138" y="15243"/>
                    </a:cubicBezTo>
                    <a:lnTo>
                      <a:pt x="226138" y="36712"/>
                    </a:lnTo>
                    <a:lnTo>
                      <a:pt x="236229" y="36712"/>
                    </a:lnTo>
                    <a:cubicBezTo>
                      <a:pt x="243170" y="36712"/>
                      <a:pt x="248823" y="33205"/>
                      <a:pt x="248823" y="25405"/>
                    </a:cubicBezTo>
                    <a:cubicBezTo>
                      <a:pt x="248967" y="18535"/>
                      <a:pt x="243528" y="14814"/>
                      <a:pt x="235513" y="14814"/>
                    </a:cubicBezTo>
                    <a:lnTo>
                      <a:pt x="235513" y="14814"/>
                    </a:lnTo>
                    <a:close/>
                    <a:moveTo>
                      <a:pt x="306002" y="86305"/>
                    </a:moveTo>
                    <a:lnTo>
                      <a:pt x="306002" y="86305"/>
                    </a:lnTo>
                    <a:lnTo>
                      <a:pt x="306002" y="1288"/>
                    </a:lnTo>
                    <a:lnTo>
                      <a:pt x="320887" y="1288"/>
                    </a:lnTo>
                    <a:lnTo>
                      <a:pt x="320887" y="86305"/>
                    </a:lnTo>
                    <a:lnTo>
                      <a:pt x="306002" y="86305"/>
                    </a:lnTo>
                    <a:close/>
                    <a:moveTo>
                      <a:pt x="436747" y="86305"/>
                    </a:moveTo>
                    <a:lnTo>
                      <a:pt x="424868" y="86305"/>
                    </a:lnTo>
                    <a:lnTo>
                      <a:pt x="378137" y="27480"/>
                    </a:lnTo>
                    <a:lnTo>
                      <a:pt x="378137" y="86305"/>
                    </a:lnTo>
                    <a:lnTo>
                      <a:pt x="364183" y="86305"/>
                    </a:lnTo>
                    <a:lnTo>
                      <a:pt x="364183" y="1288"/>
                    </a:lnTo>
                    <a:lnTo>
                      <a:pt x="376062" y="1288"/>
                    </a:lnTo>
                    <a:lnTo>
                      <a:pt x="422793" y="60399"/>
                    </a:lnTo>
                    <a:lnTo>
                      <a:pt x="422793" y="1288"/>
                    </a:lnTo>
                    <a:lnTo>
                      <a:pt x="436747" y="1288"/>
                    </a:lnTo>
                    <a:lnTo>
                      <a:pt x="436747" y="86305"/>
                    </a:lnTo>
                    <a:lnTo>
                      <a:pt x="436747" y="86305"/>
                    </a:lnTo>
                    <a:close/>
                  </a:path>
                </a:pathLst>
              </a:custGeom>
              <a:solidFill>
                <a:srgbClr val="C72328"/>
              </a:solidFill>
              <a:ln w="71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ru-RU" dirty="0"/>
              </a:p>
            </p:txBody>
          </p:sp>
          <p:sp>
            <p:nvSpPr>
              <p:cNvPr id="305" name="Полилиния: фигура 12">
                <a:extLst>
                  <a:ext uri="{FF2B5EF4-FFF2-40B4-BE49-F238E27FC236}">
                    <a16:creationId xmlns:a16="http://schemas.microsoft.com/office/drawing/2014/main" id="{65348C6E-379D-4AE5-8DA9-179E143EBA86}"/>
                  </a:ext>
                </a:extLst>
              </p:cNvPr>
              <p:cNvSpPr/>
              <p:nvPr/>
            </p:nvSpPr>
            <p:spPr>
              <a:xfrm>
                <a:off x="4657732" y="1436333"/>
                <a:ext cx="1160971" cy="59010"/>
              </a:xfrm>
              <a:custGeom>
                <a:avLst/>
                <a:gdLst>
                  <a:gd name="connsiteX0" fmla="*/ 2648 w 436461"/>
                  <a:gd name="connsiteY0" fmla="*/ 21898 h 22184"/>
                  <a:gd name="connsiteX1" fmla="*/ 0 w 436461"/>
                  <a:gd name="connsiteY1" fmla="*/ 21898 h 22184"/>
                  <a:gd name="connsiteX2" fmla="*/ 0 w 436461"/>
                  <a:gd name="connsiteY2" fmla="*/ 501 h 22184"/>
                  <a:gd name="connsiteX3" fmla="*/ 5797 w 436461"/>
                  <a:gd name="connsiteY3" fmla="*/ 358 h 22184"/>
                  <a:gd name="connsiteX4" fmla="*/ 13382 w 436461"/>
                  <a:gd name="connsiteY4" fmla="*/ 6727 h 22184"/>
                  <a:gd name="connsiteX5" fmla="*/ 8731 w 436461"/>
                  <a:gd name="connsiteY5" fmla="*/ 12738 h 22184"/>
                  <a:gd name="connsiteX6" fmla="*/ 15816 w 436461"/>
                  <a:gd name="connsiteY6" fmla="*/ 21755 h 22184"/>
                  <a:gd name="connsiteX7" fmla="*/ 12667 w 436461"/>
                  <a:gd name="connsiteY7" fmla="*/ 21755 h 22184"/>
                  <a:gd name="connsiteX8" fmla="*/ 6083 w 436461"/>
                  <a:gd name="connsiteY8" fmla="*/ 13239 h 22184"/>
                  <a:gd name="connsiteX9" fmla="*/ 2576 w 436461"/>
                  <a:gd name="connsiteY9" fmla="*/ 13239 h 22184"/>
                  <a:gd name="connsiteX10" fmla="*/ 2576 w 436461"/>
                  <a:gd name="connsiteY10" fmla="*/ 21898 h 22184"/>
                  <a:gd name="connsiteX11" fmla="*/ 2719 w 436461"/>
                  <a:gd name="connsiteY11" fmla="*/ 21898 h 22184"/>
                  <a:gd name="connsiteX12" fmla="*/ 5654 w 436461"/>
                  <a:gd name="connsiteY12" fmla="*/ 2791 h 22184"/>
                  <a:gd name="connsiteX13" fmla="*/ 5654 w 436461"/>
                  <a:gd name="connsiteY13" fmla="*/ 2791 h 22184"/>
                  <a:gd name="connsiteX14" fmla="*/ 2648 w 436461"/>
                  <a:gd name="connsiteY14" fmla="*/ 2934 h 22184"/>
                  <a:gd name="connsiteX15" fmla="*/ 2648 w 436461"/>
                  <a:gd name="connsiteY15" fmla="*/ 10877 h 22184"/>
                  <a:gd name="connsiteX16" fmla="*/ 5797 w 436461"/>
                  <a:gd name="connsiteY16" fmla="*/ 10877 h 22184"/>
                  <a:gd name="connsiteX17" fmla="*/ 10591 w 436461"/>
                  <a:gd name="connsiteY17" fmla="*/ 6798 h 22184"/>
                  <a:gd name="connsiteX18" fmla="*/ 5654 w 436461"/>
                  <a:gd name="connsiteY18" fmla="*/ 2862 h 22184"/>
                  <a:gd name="connsiteX19" fmla="*/ 5654 w 436461"/>
                  <a:gd name="connsiteY19" fmla="*/ 2862 h 22184"/>
                  <a:gd name="connsiteX20" fmla="*/ 21612 w 436461"/>
                  <a:gd name="connsiteY20" fmla="*/ 11164 h 22184"/>
                  <a:gd name="connsiteX21" fmla="*/ 21612 w 436461"/>
                  <a:gd name="connsiteY21" fmla="*/ 11164 h 22184"/>
                  <a:gd name="connsiteX22" fmla="*/ 32561 w 436461"/>
                  <a:gd name="connsiteY22" fmla="*/ 143 h 22184"/>
                  <a:gd name="connsiteX23" fmla="*/ 43510 w 436461"/>
                  <a:gd name="connsiteY23" fmla="*/ 11164 h 22184"/>
                  <a:gd name="connsiteX24" fmla="*/ 32561 w 436461"/>
                  <a:gd name="connsiteY24" fmla="*/ 22184 h 22184"/>
                  <a:gd name="connsiteX25" fmla="*/ 21612 w 436461"/>
                  <a:gd name="connsiteY25" fmla="*/ 11164 h 22184"/>
                  <a:gd name="connsiteX26" fmla="*/ 21612 w 436461"/>
                  <a:gd name="connsiteY26" fmla="*/ 11164 h 22184"/>
                  <a:gd name="connsiteX27" fmla="*/ 24403 w 436461"/>
                  <a:gd name="connsiteY27" fmla="*/ 11164 h 22184"/>
                  <a:gd name="connsiteX28" fmla="*/ 24403 w 436461"/>
                  <a:gd name="connsiteY28" fmla="*/ 11164 h 22184"/>
                  <a:gd name="connsiteX29" fmla="*/ 32561 w 436461"/>
                  <a:gd name="connsiteY29" fmla="*/ 19680 h 22184"/>
                  <a:gd name="connsiteX30" fmla="*/ 40719 w 436461"/>
                  <a:gd name="connsiteY30" fmla="*/ 11164 h 22184"/>
                  <a:gd name="connsiteX31" fmla="*/ 32561 w 436461"/>
                  <a:gd name="connsiteY31" fmla="*/ 2648 h 22184"/>
                  <a:gd name="connsiteX32" fmla="*/ 24403 w 436461"/>
                  <a:gd name="connsiteY32" fmla="*/ 11164 h 22184"/>
                  <a:gd name="connsiteX33" fmla="*/ 24403 w 436461"/>
                  <a:gd name="connsiteY33" fmla="*/ 11164 h 22184"/>
                  <a:gd name="connsiteX34" fmla="*/ 52599 w 436461"/>
                  <a:gd name="connsiteY34" fmla="*/ 21755 h 22184"/>
                  <a:gd name="connsiteX35" fmla="*/ 52599 w 436461"/>
                  <a:gd name="connsiteY35" fmla="*/ 21755 h 22184"/>
                  <a:gd name="connsiteX36" fmla="*/ 52599 w 436461"/>
                  <a:gd name="connsiteY36" fmla="*/ 358 h 22184"/>
                  <a:gd name="connsiteX37" fmla="*/ 58467 w 436461"/>
                  <a:gd name="connsiteY37" fmla="*/ 215 h 22184"/>
                  <a:gd name="connsiteX38" fmla="*/ 65337 w 436461"/>
                  <a:gd name="connsiteY38" fmla="*/ 5510 h 22184"/>
                  <a:gd name="connsiteX39" fmla="*/ 61615 w 436461"/>
                  <a:gd name="connsiteY39" fmla="*/ 10448 h 22184"/>
                  <a:gd name="connsiteX40" fmla="*/ 61615 w 436461"/>
                  <a:gd name="connsiteY40" fmla="*/ 10591 h 22184"/>
                  <a:gd name="connsiteX41" fmla="*/ 66052 w 436461"/>
                  <a:gd name="connsiteY41" fmla="*/ 15601 h 22184"/>
                  <a:gd name="connsiteX42" fmla="*/ 58252 w 436461"/>
                  <a:gd name="connsiteY42" fmla="*/ 21827 h 22184"/>
                  <a:gd name="connsiteX43" fmla="*/ 52599 w 436461"/>
                  <a:gd name="connsiteY43" fmla="*/ 21684 h 22184"/>
                  <a:gd name="connsiteX44" fmla="*/ 52599 w 436461"/>
                  <a:gd name="connsiteY44" fmla="*/ 21684 h 22184"/>
                  <a:gd name="connsiteX45" fmla="*/ 58610 w 436461"/>
                  <a:gd name="connsiteY45" fmla="*/ 12166 h 22184"/>
                  <a:gd name="connsiteX46" fmla="*/ 55247 w 436461"/>
                  <a:gd name="connsiteY46" fmla="*/ 12166 h 22184"/>
                  <a:gd name="connsiteX47" fmla="*/ 55247 w 436461"/>
                  <a:gd name="connsiteY47" fmla="*/ 19465 h 22184"/>
                  <a:gd name="connsiteX48" fmla="*/ 58610 w 436461"/>
                  <a:gd name="connsiteY48" fmla="*/ 19608 h 22184"/>
                  <a:gd name="connsiteX49" fmla="*/ 63619 w 436461"/>
                  <a:gd name="connsiteY49" fmla="*/ 15672 h 22184"/>
                  <a:gd name="connsiteX50" fmla="*/ 58610 w 436461"/>
                  <a:gd name="connsiteY50" fmla="*/ 12166 h 22184"/>
                  <a:gd name="connsiteX51" fmla="*/ 58610 w 436461"/>
                  <a:gd name="connsiteY51" fmla="*/ 12166 h 22184"/>
                  <a:gd name="connsiteX52" fmla="*/ 58395 w 436461"/>
                  <a:gd name="connsiteY52" fmla="*/ 2791 h 22184"/>
                  <a:gd name="connsiteX53" fmla="*/ 58395 w 436461"/>
                  <a:gd name="connsiteY53" fmla="*/ 2791 h 22184"/>
                  <a:gd name="connsiteX54" fmla="*/ 55175 w 436461"/>
                  <a:gd name="connsiteY54" fmla="*/ 2934 h 22184"/>
                  <a:gd name="connsiteX55" fmla="*/ 55175 w 436461"/>
                  <a:gd name="connsiteY55" fmla="*/ 9876 h 22184"/>
                  <a:gd name="connsiteX56" fmla="*/ 58682 w 436461"/>
                  <a:gd name="connsiteY56" fmla="*/ 9876 h 22184"/>
                  <a:gd name="connsiteX57" fmla="*/ 62761 w 436461"/>
                  <a:gd name="connsiteY57" fmla="*/ 6297 h 22184"/>
                  <a:gd name="connsiteX58" fmla="*/ 58467 w 436461"/>
                  <a:gd name="connsiteY58" fmla="*/ 2791 h 22184"/>
                  <a:gd name="connsiteX59" fmla="*/ 58467 w 436461"/>
                  <a:gd name="connsiteY59" fmla="*/ 2791 h 22184"/>
                  <a:gd name="connsiteX60" fmla="*/ 74211 w 436461"/>
                  <a:gd name="connsiteY60" fmla="*/ 11164 h 22184"/>
                  <a:gd name="connsiteX61" fmla="*/ 74211 w 436461"/>
                  <a:gd name="connsiteY61" fmla="*/ 11164 h 22184"/>
                  <a:gd name="connsiteX62" fmla="*/ 85160 w 436461"/>
                  <a:gd name="connsiteY62" fmla="*/ 143 h 22184"/>
                  <a:gd name="connsiteX63" fmla="*/ 96109 w 436461"/>
                  <a:gd name="connsiteY63" fmla="*/ 11164 h 22184"/>
                  <a:gd name="connsiteX64" fmla="*/ 85160 w 436461"/>
                  <a:gd name="connsiteY64" fmla="*/ 22184 h 22184"/>
                  <a:gd name="connsiteX65" fmla="*/ 74211 w 436461"/>
                  <a:gd name="connsiteY65" fmla="*/ 11164 h 22184"/>
                  <a:gd name="connsiteX66" fmla="*/ 74211 w 436461"/>
                  <a:gd name="connsiteY66" fmla="*/ 11164 h 22184"/>
                  <a:gd name="connsiteX67" fmla="*/ 77002 w 436461"/>
                  <a:gd name="connsiteY67" fmla="*/ 11164 h 22184"/>
                  <a:gd name="connsiteX68" fmla="*/ 77002 w 436461"/>
                  <a:gd name="connsiteY68" fmla="*/ 11164 h 22184"/>
                  <a:gd name="connsiteX69" fmla="*/ 85160 w 436461"/>
                  <a:gd name="connsiteY69" fmla="*/ 19680 h 22184"/>
                  <a:gd name="connsiteX70" fmla="*/ 93318 w 436461"/>
                  <a:gd name="connsiteY70" fmla="*/ 11164 h 22184"/>
                  <a:gd name="connsiteX71" fmla="*/ 85160 w 436461"/>
                  <a:gd name="connsiteY71" fmla="*/ 2648 h 22184"/>
                  <a:gd name="connsiteX72" fmla="*/ 77002 w 436461"/>
                  <a:gd name="connsiteY72" fmla="*/ 11164 h 22184"/>
                  <a:gd name="connsiteX73" fmla="*/ 77002 w 436461"/>
                  <a:gd name="connsiteY73" fmla="*/ 11164 h 22184"/>
                  <a:gd name="connsiteX74" fmla="*/ 101261 w 436461"/>
                  <a:gd name="connsiteY74" fmla="*/ 2862 h 22184"/>
                  <a:gd name="connsiteX75" fmla="*/ 101261 w 436461"/>
                  <a:gd name="connsiteY75" fmla="*/ 2862 h 22184"/>
                  <a:gd name="connsiteX76" fmla="*/ 101261 w 436461"/>
                  <a:gd name="connsiteY76" fmla="*/ 501 h 22184"/>
                  <a:gd name="connsiteX77" fmla="*/ 118937 w 436461"/>
                  <a:gd name="connsiteY77" fmla="*/ 501 h 22184"/>
                  <a:gd name="connsiteX78" fmla="*/ 118937 w 436461"/>
                  <a:gd name="connsiteY78" fmla="*/ 2934 h 22184"/>
                  <a:gd name="connsiteX79" fmla="*/ 111495 w 436461"/>
                  <a:gd name="connsiteY79" fmla="*/ 2934 h 22184"/>
                  <a:gd name="connsiteX80" fmla="*/ 111495 w 436461"/>
                  <a:gd name="connsiteY80" fmla="*/ 21898 h 22184"/>
                  <a:gd name="connsiteX81" fmla="*/ 108847 w 436461"/>
                  <a:gd name="connsiteY81" fmla="*/ 21898 h 22184"/>
                  <a:gd name="connsiteX82" fmla="*/ 108847 w 436461"/>
                  <a:gd name="connsiteY82" fmla="*/ 2934 h 22184"/>
                  <a:gd name="connsiteX83" fmla="*/ 101261 w 436461"/>
                  <a:gd name="connsiteY83" fmla="*/ 2934 h 22184"/>
                  <a:gd name="connsiteX84" fmla="*/ 127453 w 436461"/>
                  <a:gd name="connsiteY84" fmla="*/ 21827 h 22184"/>
                  <a:gd name="connsiteX85" fmla="*/ 127453 w 436461"/>
                  <a:gd name="connsiteY85" fmla="*/ 21827 h 22184"/>
                  <a:gd name="connsiteX86" fmla="*/ 127453 w 436461"/>
                  <a:gd name="connsiteY86" fmla="*/ 429 h 22184"/>
                  <a:gd name="connsiteX87" fmla="*/ 130101 w 436461"/>
                  <a:gd name="connsiteY87" fmla="*/ 429 h 22184"/>
                  <a:gd name="connsiteX88" fmla="*/ 130101 w 436461"/>
                  <a:gd name="connsiteY88" fmla="*/ 21827 h 22184"/>
                  <a:gd name="connsiteX89" fmla="*/ 127453 w 436461"/>
                  <a:gd name="connsiteY89" fmla="*/ 21827 h 22184"/>
                  <a:gd name="connsiteX90" fmla="*/ 156365 w 436461"/>
                  <a:gd name="connsiteY90" fmla="*/ 17748 h 22184"/>
                  <a:gd name="connsiteX91" fmla="*/ 156365 w 436461"/>
                  <a:gd name="connsiteY91" fmla="*/ 17748 h 22184"/>
                  <a:gd name="connsiteX92" fmla="*/ 157438 w 436461"/>
                  <a:gd name="connsiteY92" fmla="*/ 19680 h 22184"/>
                  <a:gd name="connsiteX93" fmla="*/ 150711 w 436461"/>
                  <a:gd name="connsiteY93" fmla="*/ 22041 h 22184"/>
                  <a:gd name="connsiteX94" fmla="*/ 139905 w 436461"/>
                  <a:gd name="connsiteY94" fmla="*/ 11021 h 22184"/>
                  <a:gd name="connsiteX95" fmla="*/ 150568 w 436461"/>
                  <a:gd name="connsiteY95" fmla="*/ 0 h 22184"/>
                  <a:gd name="connsiteX96" fmla="*/ 157080 w 436461"/>
                  <a:gd name="connsiteY96" fmla="*/ 2075 h 22184"/>
                  <a:gd name="connsiteX97" fmla="*/ 155864 w 436461"/>
                  <a:gd name="connsiteY97" fmla="*/ 4007 h 22184"/>
                  <a:gd name="connsiteX98" fmla="*/ 150568 w 436461"/>
                  <a:gd name="connsiteY98" fmla="*/ 2433 h 22184"/>
                  <a:gd name="connsiteX99" fmla="*/ 142624 w 436461"/>
                  <a:gd name="connsiteY99" fmla="*/ 10949 h 22184"/>
                  <a:gd name="connsiteX100" fmla="*/ 150998 w 436461"/>
                  <a:gd name="connsiteY100" fmla="*/ 19465 h 22184"/>
                  <a:gd name="connsiteX101" fmla="*/ 156293 w 436461"/>
                  <a:gd name="connsiteY101" fmla="*/ 17819 h 22184"/>
                  <a:gd name="connsiteX102" fmla="*/ 156293 w 436461"/>
                  <a:gd name="connsiteY102" fmla="*/ 17819 h 22184"/>
                  <a:gd name="connsiteX103" fmla="*/ 177834 w 436461"/>
                  <a:gd name="connsiteY103" fmla="*/ 21827 h 22184"/>
                  <a:gd name="connsiteX104" fmla="*/ 177834 w 436461"/>
                  <a:gd name="connsiteY104" fmla="*/ 21827 h 22184"/>
                  <a:gd name="connsiteX105" fmla="*/ 177834 w 436461"/>
                  <a:gd name="connsiteY105" fmla="*/ 429 h 22184"/>
                  <a:gd name="connsiteX106" fmla="*/ 180481 w 436461"/>
                  <a:gd name="connsiteY106" fmla="*/ 429 h 22184"/>
                  <a:gd name="connsiteX107" fmla="*/ 180481 w 436461"/>
                  <a:gd name="connsiteY107" fmla="*/ 21827 h 22184"/>
                  <a:gd name="connsiteX108" fmla="*/ 177834 w 436461"/>
                  <a:gd name="connsiteY108" fmla="*/ 21827 h 22184"/>
                  <a:gd name="connsiteX109" fmla="*/ 209750 w 436461"/>
                  <a:gd name="connsiteY109" fmla="*/ 21827 h 22184"/>
                  <a:gd name="connsiteX110" fmla="*/ 207675 w 436461"/>
                  <a:gd name="connsiteY110" fmla="*/ 21827 h 22184"/>
                  <a:gd name="connsiteX111" fmla="*/ 194365 w 436461"/>
                  <a:gd name="connsiteY111" fmla="*/ 5009 h 22184"/>
                  <a:gd name="connsiteX112" fmla="*/ 194365 w 436461"/>
                  <a:gd name="connsiteY112" fmla="*/ 21827 h 22184"/>
                  <a:gd name="connsiteX113" fmla="*/ 192003 w 436461"/>
                  <a:gd name="connsiteY113" fmla="*/ 21827 h 22184"/>
                  <a:gd name="connsiteX114" fmla="*/ 192003 w 436461"/>
                  <a:gd name="connsiteY114" fmla="*/ 429 h 22184"/>
                  <a:gd name="connsiteX115" fmla="*/ 194078 w 436461"/>
                  <a:gd name="connsiteY115" fmla="*/ 429 h 22184"/>
                  <a:gd name="connsiteX116" fmla="*/ 207389 w 436461"/>
                  <a:gd name="connsiteY116" fmla="*/ 17390 h 22184"/>
                  <a:gd name="connsiteX117" fmla="*/ 207389 w 436461"/>
                  <a:gd name="connsiteY117" fmla="*/ 429 h 22184"/>
                  <a:gd name="connsiteX118" fmla="*/ 209822 w 436461"/>
                  <a:gd name="connsiteY118" fmla="*/ 429 h 22184"/>
                  <a:gd name="connsiteX119" fmla="*/ 209822 w 436461"/>
                  <a:gd name="connsiteY119" fmla="*/ 21827 h 22184"/>
                  <a:gd name="connsiteX120" fmla="*/ 209822 w 436461"/>
                  <a:gd name="connsiteY120" fmla="*/ 21827 h 22184"/>
                  <a:gd name="connsiteX121" fmla="*/ 217694 w 436461"/>
                  <a:gd name="connsiteY121" fmla="*/ 2862 h 22184"/>
                  <a:gd name="connsiteX122" fmla="*/ 217694 w 436461"/>
                  <a:gd name="connsiteY122" fmla="*/ 2862 h 22184"/>
                  <a:gd name="connsiteX123" fmla="*/ 217694 w 436461"/>
                  <a:gd name="connsiteY123" fmla="*/ 501 h 22184"/>
                  <a:gd name="connsiteX124" fmla="*/ 235227 w 436461"/>
                  <a:gd name="connsiteY124" fmla="*/ 501 h 22184"/>
                  <a:gd name="connsiteX125" fmla="*/ 235227 w 436461"/>
                  <a:gd name="connsiteY125" fmla="*/ 2934 h 22184"/>
                  <a:gd name="connsiteX126" fmla="*/ 227784 w 436461"/>
                  <a:gd name="connsiteY126" fmla="*/ 2934 h 22184"/>
                  <a:gd name="connsiteX127" fmla="*/ 227784 w 436461"/>
                  <a:gd name="connsiteY127" fmla="*/ 21898 h 22184"/>
                  <a:gd name="connsiteX128" fmla="*/ 225137 w 436461"/>
                  <a:gd name="connsiteY128" fmla="*/ 21898 h 22184"/>
                  <a:gd name="connsiteX129" fmla="*/ 225137 w 436461"/>
                  <a:gd name="connsiteY129" fmla="*/ 2934 h 22184"/>
                  <a:gd name="connsiteX130" fmla="*/ 217694 w 436461"/>
                  <a:gd name="connsiteY130" fmla="*/ 2934 h 22184"/>
                  <a:gd name="connsiteX131" fmla="*/ 243170 w 436461"/>
                  <a:gd name="connsiteY131" fmla="*/ 21827 h 22184"/>
                  <a:gd name="connsiteX132" fmla="*/ 243170 w 436461"/>
                  <a:gd name="connsiteY132" fmla="*/ 21827 h 22184"/>
                  <a:gd name="connsiteX133" fmla="*/ 243170 w 436461"/>
                  <a:gd name="connsiteY133" fmla="*/ 429 h 22184"/>
                  <a:gd name="connsiteX134" fmla="*/ 255264 w 436461"/>
                  <a:gd name="connsiteY134" fmla="*/ 429 h 22184"/>
                  <a:gd name="connsiteX135" fmla="*/ 255264 w 436461"/>
                  <a:gd name="connsiteY135" fmla="*/ 2862 h 22184"/>
                  <a:gd name="connsiteX136" fmla="*/ 245747 w 436461"/>
                  <a:gd name="connsiteY136" fmla="*/ 2862 h 22184"/>
                  <a:gd name="connsiteX137" fmla="*/ 245747 w 436461"/>
                  <a:gd name="connsiteY137" fmla="*/ 9804 h 22184"/>
                  <a:gd name="connsiteX138" fmla="*/ 254263 w 436461"/>
                  <a:gd name="connsiteY138" fmla="*/ 9804 h 22184"/>
                  <a:gd name="connsiteX139" fmla="*/ 254263 w 436461"/>
                  <a:gd name="connsiteY139" fmla="*/ 12166 h 22184"/>
                  <a:gd name="connsiteX140" fmla="*/ 245747 w 436461"/>
                  <a:gd name="connsiteY140" fmla="*/ 12166 h 22184"/>
                  <a:gd name="connsiteX141" fmla="*/ 245747 w 436461"/>
                  <a:gd name="connsiteY141" fmla="*/ 19393 h 22184"/>
                  <a:gd name="connsiteX142" fmla="*/ 255479 w 436461"/>
                  <a:gd name="connsiteY142" fmla="*/ 19393 h 22184"/>
                  <a:gd name="connsiteX143" fmla="*/ 255479 w 436461"/>
                  <a:gd name="connsiteY143" fmla="*/ 21755 h 22184"/>
                  <a:gd name="connsiteX144" fmla="*/ 243099 w 436461"/>
                  <a:gd name="connsiteY144" fmla="*/ 21755 h 22184"/>
                  <a:gd name="connsiteX145" fmla="*/ 265140 w 436461"/>
                  <a:gd name="connsiteY145" fmla="*/ 21827 h 22184"/>
                  <a:gd name="connsiteX146" fmla="*/ 265140 w 436461"/>
                  <a:gd name="connsiteY146" fmla="*/ 21827 h 22184"/>
                  <a:gd name="connsiteX147" fmla="*/ 265140 w 436461"/>
                  <a:gd name="connsiteY147" fmla="*/ 429 h 22184"/>
                  <a:gd name="connsiteX148" fmla="*/ 267788 w 436461"/>
                  <a:gd name="connsiteY148" fmla="*/ 429 h 22184"/>
                  <a:gd name="connsiteX149" fmla="*/ 267788 w 436461"/>
                  <a:gd name="connsiteY149" fmla="*/ 19393 h 22184"/>
                  <a:gd name="connsiteX150" fmla="*/ 278379 w 436461"/>
                  <a:gd name="connsiteY150" fmla="*/ 19393 h 22184"/>
                  <a:gd name="connsiteX151" fmla="*/ 278379 w 436461"/>
                  <a:gd name="connsiteY151" fmla="*/ 21755 h 22184"/>
                  <a:gd name="connsiteX152" fmla="*/ 265140 w 436461"/>
                  <a:gd name="connsiteY152" fmla="*/ 21755 h 22184"/>
                  <a:gd name="connsiteX153" fmla="*/ 286394 w 436461"/>
                  <a:gd name="connsiteY153" fmla="*/ 21827 h 22184"/>
                  <a:gd name="connsiteX154" fmla="*/ 286394 w 436461"/>
                  <a:gd name="connsiteY154" fmla="*/ 21827 h 22184"/>
                  <a:gd name="connsiteX155" fmla="*/ 286394 w 436461"/>
                  <a:gd name="connsiteY155" fmla="*/ 429 h 22184"/>
                  <a:gd name="connsiteX156" fmla="*/ 289042 w 436461"/>
                  <a:gd name="connsiteY156" fmla="*/ 429 h 22184"/>
                  <a:gd name="connsiteX157" fmla="*/ 289042 w 436461"/>
                  <a:gd name="connsiteY157" fmla="*/ 19393 h 22184"/>
                  <a:gd name="connsiteX158" fmla="*/ 299633 w 436461"/>
                  <a:gd name="connsiteY158" fmla="*/ 19393 h 22184"/>
                  <a:gd name="connsiteX159" fmla="*/ 299633 w 436461"/>
                  <a:gd name="connsiteY159" fmla="*/ 21755 h 22184"/>
                  <a:gd name="connsiteX160" fmla="*/ 286466 w 436461"/>
                  <a:gd name="connsiteY160" fmla="*/ 21755 h 22184"/>
                  <a:gd name="connsiteX161" fmla="*/ 308221 w 436461"/>
                  <a:gd name="connsiteY161" fmla="*/ 21827 h 22184"/>
                  <a:gd name="connsiteX162" fmla="*/ 308221 w 436461"/>
                  <a:gd name="connsiteY162" fmla="*/ 21827 h 22184"/>
                  <a:gd name="connsiteX163" fmla="*/ 308221 w 436461"/>
                  <a:gd name="connsiteY163" fmla="*/ 429 h 22184"/>
                  <a:gd name="connsiteX164" fmla="*/ 310869 w 436461"/>
                  <a:gd name="connsiteY164" fmla="*/ 429 h 22184"/>
                  <a:gd name="connsiteX165" fmla="*/ 310869 w 436461"/>
                  <a:gd name="connsiteY165" fmla="*/ 21827 h 22184"/>
                  <a:gd name="connsiteX166" fmla="*/ 308221 w 436461"/>
                  <a:gd name="connsiteY166" fmla="*/ 21827 h 22184"/>
                  <a:gd name="connsiteX167" fmla="*/ 331264 w 436461"/>
                  <a:gd name="connsiteY167" fmla="*/ 13311 h 22184"/>
                  <a:gd name="connsiteX168" fmla="*/ 331264 w 436461"/>
                  <a:gd name="connsiteY168" fmla="*/ 13311 h 22184"/>
                  <a:gd name="connsiteX169" fmla="*/ 331264 w 436461"/>
                  <a:gd name="connsiteY169" fmla="*/ 10877 h 22184"/>
                  <a:gd name="connsiteX170" fmla="*/ 339422 w 436461"/>
                  <a:gd name="connsiteY170" fmla="*/ 10877 h 22184"/>
                  <a:gd name="connsiteX171" fmla="*/ 339422 w 436461"/>
                  <a:gd name="connsiteY171" fmla="*/ 19179 h 22184"/>
                  <a:gd name="connsiteX172" fmla="*/ 331407 w 436461"/>
                  <a:gd name="connsiteY172" fmla="*/ 22184 h 22184"/>
                  <a:gd name="connsiteX173" fmla="*/ 320601 w 436461"/>
                  <a:gd name="connsiteY173" fmla="*/ 11164 h 22184"/>
                  <a:gd name="connsiteX174" fmla="*/ 331193 w 436461"/>
                  <a:gd name="connsiteY174" fmla="*/ 143 h 22184"/>
                  <a:gd name="connsiteX175" fmla="*/ 337920 w 436461"/>
                  <a:gd name="connsiteY175" fmla="*/ 2218 h 22184"/>
                  <a:gd name="connsiteX176" fmla="*/ 336846 w 436461"/>
                  <a:gd name="connsiteY176" fmla="*/ 4294 h 22184"/>
                  <a:gd name="connsiteX177" fmla="*/ 331550 w 436461"/>
                  <a:gd name="connsiteY177" fmla="*/ 2648 h 22184"/>
                  <a:gd name="connsiteX178" fmla="*/ 323535 w 436461"/>
                  <a:gd name="connsiteY178" fmla="*/ 11164 h 22184"/>
                  <a:gd name="connsiteX179" fmla="*/ 331694 w 436461"/>
                  <a:gd name="connsiteY179" fmla="*/ 19680 h 22184"/>
                  <a:gd name="connsiteX180" fmla="*/ 337204 w 436461"/>
                  <a:gd name="connsiteY180" fmla="*/ 17748 h 22184"/>
                  <a:gd name="connsiteX181" fmla="*/ 337204 w 436461"/>
                  <a:gd name="connsiteY181" fmla="*/ 13311 h 22184"/>
                  <a:gd name="connsiteX182" fmla="*/ 331335 w 436461"/>
                  <a:gd name="connsiteY182" fmla="*/ 13311 h 22184"/>
                  <a:gd name="connsiteX183" fmla="*/ 331335 w 436461"/>
                  <a:gd name="connsiteY183" fmla="*/ 13454 h 22184"/>
                  <a:gd name="connsiteX184" fmla="*/ 331335 w 436461"/>
                  <a:gd name="connsiteY184" fmla="*/ 13454 h 22184"/>
                  <a:gd name="connsiteX185" fmla="*/ 348940 w 436461"/>
                  <a:gd name="connsiteY185" fmla="*/ 21827 h 22184"/>
                  <a:gd name="connsiteX186" fmla="*/ 348940 w 436461"/>
                  <a:gd name="connsiteY186" fmla="*/ 21827 h 22184"/>
                  <a:gd name="connsiteX187" fmla="*/ 348940 w 436461"/>
                  <a:gd name="connsiteY187" fmla="*/ 429 h 22184"/>
                  <a:gd name="connsiteX188" fmla="*/ 361034 w 436461"/>
                  <a:gd name="connsiteY188" fmla="*/ 429 h 22184"/>
                  <a:gd name="connsiteX189" fmla="*/ 361034 w 436461"/>
                  <a:gd name="connsiteY189" fmla="*/ 2862 h 22184"/>
                  <a:gd name="connsiteX190" fmla="*/ 351516 w 436461"/>
                  <a:gd name="connsiteY190" fmla="*/ 2862 h 22184"/>
                  <a:gd name="connsiteX191" fmla="*/ 351516 w 436461"/>
                  <a:gd name="connsiteY191" fmla="*/ 9804 h 22184"/>
                  <a:gd name="connsiteX192" fmla="*/ 360032 w 436461"/>
                  <a:gd name="connsiteY192" fmla="*/ 9804 h 22184"/>
                  <a:gd name="connsiteX193" fmla="*/ 360032 w 436461"/>
                  <a:gd name="connsiteY193" fmla="*/ 12166 h 22184"/>
                  <a:gd name="connsiteX194" fmla="*/ 351516 w 436461"/>
                  <a:gd name="connsiteY194" fmla="*/ 12166 h 22184"/>
                  <a:gd name="connsiteX195" fmla="*/ 351516 w 436461"/>
                  <a:gd name="connsiteY195" fmla="*/ 19393 h 22184"/>
                  <a:gd name="connsiteX196" fmla="*/ 361249 w 436461"/>
                  <a:gd name="connsiteY196" fmla="*/ 19393 h 22184"/>
                  <a:gd name="connsiteX197" fmla="*/ 361249 w 436461"/>
                  <a:gd name="connsiteY197" fmla="*/ 21755 h 22184"/>
                  <a:gd name="connsiteX198" fmla="*/ 348868 w 436461"/>
                  <a:gd name="connsiteY198" fmla="*/ 21755 h 22184"/>
                  <a:gd name="connsiteX199" fmla="*/ 388801 w 436461"/>
                  <a:gd name="connsiteY199" fmla="*/ 21827 h 22184"/>
                  <a:gd name="connsiteX200" fmla="*/ 386725 w 436461"/>
                  <a:gd name="connsiteY200" fmla="*/ 21827 h 22184"/>
                  <a:gd name="connsiteX201" fmla="*/ 373414 w 436461"/>
                  <a:gd name="connsiteY201" fmla="*/ 5009 h 22184"/>
                  <a:gd name="connsiteX202" fmla="*/ 373414 w 436461"/>
                  <a:gd name="connsiteY202" fmla="*/ 21827 h 22184"/>
                  <a:gd name="connsiteX203" fmla="*/ 371053 w 436461"/>
                  <a:gd name="connsiteY203" fmla="*/ 21827 h 22184"/>
                  <a:gd name="connsiteX204" fmla="*/ 371053 w 436461"/>
                  <a:gd name="connsiteY204" fmla="*/ 429 h 22184"/>
                  <a:gd name="connsiteX205" fmla="*/ 373128 w 436461"/>
                  <a:gd name="connsiteY205" fmla="*/ 429 h 22184"/>
                  <a:gd name="connsiteX206" fmla="*/ 386439 w 436461"/>
                  <a:gd name="connsiteY206" fmla="*/ 17390 h 22184"/>
                  <a:gd name="connsiteX207" fmla="*/ 386439 w 436461"/>
                  <a:gd name="connsiteY207" fmla="*/ 429 h 22184"/>
                  <a:gd name="connsiteX208" fmla="*/ 388872 w 436461"/>
                  <a:gd name="connsiteY208" fmla="*/ 429 h 22184"/>
                  <a:gd name="connsiteX209" fmla="*/ 388872 w 436461"/>
                  <a:gd name="connsiteY209" fmla="*/ 21827 h 22184"/>
                  <a:gd name="connsiteX210" fmla="*/ 388872 w 436461"/>
                  <a:gd name="connsiteY210" fmla="*/ 21827 h 22184"/>
                  <a:gd name="connsiteX211" fmla="*/ 414491 w 436461"/>
                  <a:gd name="connsiteY211" fmla="*/ 17748 h 22184"/>
                  <a:gd name="connsiteX212" fmla="*/ 414491 w 436461"/>
                  <a:gd name="connsiteY212" fmla="*/ 17748 h 22184"/>
                  <a:gd name="connsiteX213" fmla="*/ 415565 w 436461"/>
                  <a:gd name="connsiteY213" fmla="*/ 19680 h 22184"/>
                  <a:gd name="connsiteX214" fmla="*/ 408838 w 436461"/>
                  <a:gd name="connsiteY214" fmla="*/ 22041 h 22184"/>
                  <a:gd name="connsiteX215" fmla="*/ 398032 w 436461"/>
                  <a:gd name="connsiteY215" fmla="*/ 11021 h 22184"/>
                  <a:gd name="connsiteX216" fmla="*/ 408695 w 436461"/>
                  <a:gd name="connsiteY216" fmla="*/ 0 h 22184"/>
                  <a:gd name="connsiteX217" fmla="*/ 415207 w 436461"/>
                  <a:gd name="connsiteY217" fmla="*/ 2075 h 22184"/>
                  <a:gd name="connsiteX218" fmla="*/ 413991 w 436461"/>
                  <a:gd name="connsiteY218" fmla="*/ 4007 h 22184"/>
                  <a:gd name="connsiteX219" fmla="*/ 408695 w 436461"/>
                  <a:gd name="connsiteY219" fmla="*/ 2433 h 22184"/>
                  <a:gd name="connsiteX220" fmla="*/ 400751 w 436461"/>
                  <a:gd name="connsiteY220" fmla="*/ 10949 h 22184"/>
                  <a:gd name="connsiteX221" fmla="*/ 409124 w 436461"/>
                  <a:gd name="connsiteY221" fmla="*/ 19465 h 22184"/>
                  <a:gd name="connsiteX222" fmla="*/ 414420 w 436461"/>
                  <a:gd name="connsiteY222" fmla="*/ 17819 h 22184"/>
                  <a:gd name="connsiteX223" fmla="*/ 414420 w 436461"/>
                  <a:gd name="connsiteY223" fmla="*/ 17819 h 22184"/>
                  <a:gd name="connsiteX224" fmla="*/ 424081 w 436461"/>
                  <a:gd name="connsiteY224" fmla="*/ 21827 h 22184"/>
                  <a:gd name="connsiteX225" fmla="*/ 424081 w 436461"/>
                  <a:gd name="connsiteY225" fmla="*/ 21827 h 22184"/>
                  <a:gd name="connsiteX226" fmla="*/ 424081 w 436461"/>
                  <a:gd name="connsiteY226" fmla="*/ 429 h 22184"/>
                  <a:gd name="connsiteX227" fmla="*/ 436175 w 436461"/>
                  <a:gd name="connsiteY227" fmla="*/ 429 h 22184"/>
                  <a:gd name="connsiteX228" fmla="*/ 436175 w 436461"/>
                  <a:gd name="connsiteY228" fmla="*/ 2862 h 22184"/>
                  <a:gd name="connsiteX229" fmla="*/ 426729 w 436461"/>
                  <a:gd name="connsiteY229" fmla="*/ 2862 h 22184"/>
                  <a:gd name="connsiteX230" fmla="*/ 426729 w 436461"/>
                  <a:gd name="connsiteY230" fmla="*/ 9804 h 22184"/>
                  <a:gd name="connsiteX231" fmla="*/ 435245 w 436461"/>
                  <a:gd name="connsiteY231" fmla="*/ 9804 h 22184"/>
                  <a:gd name="connsiteX232" fmla="*/ 435245 w 436461"/>
                  <a:gd name="connsiteY232" fmla="*/ 12166 h 22184"/>
                  <a:gd name="connsiteX233" fmla="*/ 426729 w 436461"/>
                  <a:gd name="connsiteY233" fmla="*/ 12166 h 22184"/>
                  <a:gd name="connsiteX234" fmla="*/ 426729 w 436461"/>
                  <a:gd name="connsiteY234" fmla="*/ 19393 h 22184"/>
                  <a:gd name="connsiteX235" fmla="*/ 436461 w 436461"/>
                  <a:gd name="connsiteY235" fmla="*/ 19393 h 22184"/>
                  <a:gd name="connsiteX236" fmla="*/ 436461 w 436461"/>
                  <a:gd name="connsiteY236" fmla="*/ 21755 h 22184"/>
                  <a:gd name="connsiteX237" fmla="*/ 424081 w 436461"/>
                  <a:gd name="connsiteY237" fmla="*/ 21755 h 221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</a:cxnLst>
                <a:rect l="l" t="t" r="r" b="b"/>
                <a:pathLst>
                  <a:path w="436461" h="22184">
                    <a:moveTo>
                      <a:pt x="2648" y="21898"/>
                    </a:moveTo>
                    <a:lnTo>
                      <a:pt x="0" y="21898"/>
                    </a:lnTo>
                    <a:lnTo>
                      <a:pt x="0" y="501"/>
                    </a:lnTo>
                    <a:cubicBezTo>
                      <a:pt x="1216" y="501"/>
                      <a:pt x="5153" y="358"/>
                      <a:pt x="5797" y="358"/>
                    </a:cubicBezTo>
                    <a:cubicBezTo>
                      <a:pt x="11665" y="358"/>
                      <a:pt x="13382" y="3220"/>
                      <a:pt x="13382" y="6727"/>
                    </a:cubicBezTo>
                    <a:cubicBezTo>
                      <a:pt x="13382" y="10233"/>
                      <a:pt x="11092" y="12094"/>
                      <a:pt x="8731" y="12738"/>
                    </a:cubicBezTo>
                    <a:lnTo>
                      <a:pt x="15816" y="21755"/>
                    </a:lnTo>
                    <a:lnTo>
                      <a:pt x="12667" y="21755"/>
                    </a:lnTo>
                    <a:lnTo>
                      <a:pt x="6083" y="13239"/>
                    </a:lnTo>
                    <a:lnTo>
                      <a:pt x="2576" y="13239"/>
                    </a:lnTo>
                    <a:lnTo>
                      <a:pt x="2576" y="21898"/>
                    </a:lnTo>
                    <a:lnTo>
                      <a:pt x="2719" y="21898"/>
                    </a:lnTo>
                    <a:close/>
                    <a:moveTo>
                      <a:pt x="5654" y="2791"/>
                    </a:moveTo>
                    <a:lnTo>
                      <a:pt x="5654" y="2791"/>
                    </a:lnTo>
                    <a:cubicBezTo>
                      <a:pt x="4938" y="2791"/>
                      <a:pt x="3578" y="2791"/>
                      <a:pt x="2648" y="2934"/>
                    </a:cubicBezTo>
                    <a:lnTo>
                      <a:pt x="2648" y="10877"/>
                    </a:lnTo>
                    <a:lnTo>
                      <a:pt x="5797" y="10877"/>
                    </a:lnTo>
                    <a:cubicBezTo>
                      <a:pt x="8302" y="10877"/>
                      <a:pt x="10591" y="9303"/>
                      <a:pt x="10591" y="6798"/>
                    </a:cubicBezTo>
                    <a:cubicBezTo>
                      <a:pt x="10734" y="4652"/>
                      <a:pt x="9375" y="2862"/>
                      <a:pt x="5654" y="2862"/>
                    </a:cubicBezTo>
                    <a:lnTo>
                      <a:pt x="5654" y="2862"/>
                    </a:lnTo>
                    <a:close/>
                    <a:moveTo>
                      <a:pt x="21612" y="11164"/>
                    </a:moveTo>
                    <a:lnTo>
                      <a:pt x="21612" y="11164"/>
                    </a:lnTo>
                    <a:cubicBezTo>
                      <a:pt x="21612" y="4938"/>
                      <a:pt x="26192" y="143"/>
                      <a:pt x="32561" y="143"/>
                    </a:cubicBezTo>
                    <a:cubicBezTo>
                      <a:pt x="38930" y="143"/>
                      <a:pt x="43510" y="4580"/>
                      <a:pt x="43510" y="11164"/>
                    </a:cubicBezTo>
                    <a:cubicBezTo>
                      <a:pt x="43510" y="17748"/>
                      <a:pt x="38859" y="22184"/>
                      <a:pt x="32561" y="22184"/>
                    </a:cubicBezTo>
                    <a:cubicBezTo>
                      <a:pt x="26335" y="22041"/>
                      <a:pt x="21612" y="17604"/>
                      <a:pt x="21612" y="11164"/>
                    </a:cubicBezTo>
                    <a:lnTo>
                      <a:pt x="21612" y="11164"/>
                    </a:lnTo>
                    <a:close/>
                    <a:moveTo>
                      <a:pt x="24403" y="11164"/>
                    </a:moveTo>
                    <a:lnTo>
                      <a:pt x="24403" y="11164"/>
                    </a:lnTo>
                    <a:cubicBezTo>
                      <a:pt x="24403" y="15958"/>
                      <a:pt x="27981" y="19680"/>
                      <a:pt x="32561" y="19680"/>
                    </a:cubicBezTo>
                    <a:cubicBezTo>
                      <a:pt x="37499" y="19680"/>
                      <a:pt x="40719" y="15958"/>
                      <a:pt x="40719" y="11164"/>
                    </a:cubicBezTo>
                    <a:cubicBezTo>
                      <a:pt x="40719" y="6154"/>
                      <a:pt x="37141" y="2648"/>
                      <a:pt x="32561" y="2648"/>
                    </a:cubicBezTo>
                    <a:cubicBezTo>
                      <a:pt x="27910" y="2505"/>
                      <a:pt x="24403" y="6154"/>
                      <a:pt x="24403" y="11164"/>
                    </a:cubicBezTo>
                    <a:lnTo>
                      <a:pt x="24403" y="11164"/>
                    </a:lnTo>
                    <a:close/>
                    <a:moveTo>
                      <a:pt x="52599" y="21755"/>
                    </a:moveTo>
                    <a:lnTo>
                      <a:pt x="52599" y="21755"/>
                    </a:lnTo>
                    <a:lnTo>
                      <a:pt x="52599" y="358"/>
                    </a:lnTo>
                    <a:cubicBezTo>
                      <a:pt x="53815" y="358"/>
                      <a:pt x="56463" y="215"/>
                      <a:pt x="58467" y="215"/>
                    </a:cubicBezTo>
                    <a:cubicBezTo>
                      <a:pt x="63619" y="215"/>
                      <a:pt x="65337" y="2505"/>
                      <a:pt x="65337" y="5510"/>
                    </a:cubicBezTo>
                    <a:cubicBezTo>
                      <a:pt x="65337" y="8158"/>
                      <a:pt x="63763" y="9804"/>
                      <a:pt x="61615" y="10448"/>
                    </a:cubicBezTo>
                    <a:lnTo>
                      <a:pt x="61615" y="10591"/>
                    </a:lnTo>
                    <a:cubicBezTo>
                      <a:pt x="64263" y="11092"/>
                      <a:pt x="66052" y="12738"/>
                      <a:pt x="66052" y="15601"/>
                    </a:cubicBezTo>
                    <a:cubicBezTo>
                      <a:pt x="66052" y="19894"/>
                      <a:pt x="62689" y="21827"/>
                      <a:pt x="58252" y="21827"/>
                    </a:cubicBezTo>
                    <a:cubicBezTo>
                      <a:pt x="56463" y="21970"/>
                      <a:pt x="53815" y="21827"/>
                      <a:pt x="52599" y="21684"/>
                    </a:cubicBezTo>
                    <a:lnTo>
                      <a:pt x="52599" y="21684"/>
                    </a:lnTo>
                    <a:close/>
                    <a:moveTo>
                      <a:pt x="58610" y="12166"/>
                    </a:moveTo>
                    <a:lnTo>
                      <a:pt x="55247" y="12166"/>
                    </a:lnTo>
                    <a:lnTo>
                      <a:pt x="55247" y="19465"/>
                    </a:lnTo>
                    <a:cubicBezTo>
                      <a:pt x="55962" y="19608"/>
                      <a:pt x="57322" y="19608"/>
                      <a:pt x="58610" y="19608"/>
                    </a:cubicBezTo>
                    <a:cubicBezTo>
                      <a:pt x="61759" y="19608"/>
                      <a:pt x="63619" y="18320"/>
                      <a:pt x="63619" y="15672"/>
                    </a:cubicBezTo>
                    <a:cubicBezTo>
                      <a:pt x="63476" y="13382"/>
                      <a:pt x="61687" y="12166"/>
                      <a:pt x="58610" y="12166"/>
                    </a:cubicBezTo>
                    <a:lnTo>
                      <a:pt x="58610" y="12166"/>
                    </a:lnTo>
                    <a:close/>
                    <a:moveTo>
                      <a:pt x="58395" y="2791"/>
                    </a:moveTo>
                    <a:lnTo>
                      <a:pt x="58395" y="2791"/>
                    </a:lnTo>
                    <a:cubicBezTo>
                      <a:pt x="57322" y="2791"/>
                      <a:pt x="55962" y="2934"/>
                      <a:pt x="55175" y="2934"/>
                    </a:cubicBezTo>
                    <a:lnTo>
                      <a:pt x="55175" y="9876"/>
                    </a:lnTo>
                    <a:lnTo>
                      <a:pt x="58682" y="9876"/>
                    </a:lnTo>
                    <a:cubicBezTo>
                      <a:pt x="60972" y="9876"/>
                      <a:pt x="62761" y="8659"/>
                      <a:pt x="62761" y="6297"/>
                    </a:cubicBezTo>
                    <a:cubicBezTo>
                      <a:pt x="62761" y="4007"/>
                      <a:pt x="61329" y="2791"/>
                      <a:pt x="58467" y="2791"/>
                    </a:cubicBezTo>
                    <a:lnTo>
                      <a:pt x="58467" y="2791"/>
                    </a:lnTo>
                    <a:close/>
                    <a:moveTo>
                      <a:pt x="74211" y="11164"/>
                    </a:moveTo>
                    <a:lnTo>
                      <a:pt x="74211" y="11164"/>
                    </a:lnTo>
                    <a:cubicBezTo>
                      <a:pt x="74211" y="4938"/>
                      <a:pt x="78791" y="143"/>
                      <a:pt x="85160" y="143"/>
                    </a:cubicBezTo>
                    <a:cubicBezTo>
                      <a:pt x="91529" y="143"/>
                      <a:pt x="96109" y="4580"/>
                      <a:pt x="96109" y="11164"/>
                    </a:cubicBezTo>
                    <a:cubicBezTo>
                      <a:pt x="96109" y="17748"/>
                      <a:pt x="91457" y="22184"/>
                      <a:pt x="85160" y="22184"/>
                    </a:cubicBezTo>
                    <a:cubicBezTo>
                      <a:pt x="78934" y="22041"/>
                      <a:pt x="74211" y="17604"/>
                      <a:pt x="74211" y="11164"/>
                    </a:cubicBezTo>
                    <a:lnTo>
                      <a:pt x="74211" y="11164"/>
                    </a:lnTo>
                    <a:close/>
                    <a:moveTo>
                      <a:pt x="77002" y="11164"/>
                    </a:moveTo>
                    <a:lnTo>
                      <a:pt x="77002" y="11164"/>
                    </a:lnTo>
                    <a:cubicBezTo>
                      <a:pt x="77002" y="15958"/>
                      <a:pt x="80580" y="19680"/>
                      <a:pt x="85160" y="19680"/>
                    </a:cubicBezTo>
                    <a:cubicBezTo>
                      <a:pt x="90098" y="19680"/>
                      <a:pt x="93318" y="15958"/>
                      <a:pt x="93318" y="11164"/>
                    </a:cubicBezTo>
                    <a:cubicBezTo>
                      <a:pt x="93318" y="6154"/>
                      <a:pt x="89740" y="2648"/>
                      <a:pt x="85160" y="2648"/>
                    </a:cubicBezTo>
                    <a:cubicBezTo>
                      <a:pt x="80508" y="2505"/>
                      <a:pt x="77002" y="6154"/>
                      <a:pt x="77002" y="11164"/>
                    </a:cubicBezTo>
                    <a:lnTo>
                      <a:pt x="77002" y="11164"/>
                    </a:lnTo>
                    <a:close/>
                    <a:moveTo>
                      <a:pt x="101261" y="2862"/>
                    </a:moveTo>
                    <a:lnTo>
                      <a:pt x="101261" y="2862"/>
                    </a:lnTo>
                    <a:lnTo>
                      <a:pt x="101261" y="501"/>
                    </a:lnTo>
                    <a:lnTo>
                      <a:pt x="118937" y="501"/>
                    </a:lnTo>
                    <a:lnTo>
                      <a:pt x="118937" y="2934"/>
                    </a:lnTo>
                    <a:lnTo>
                      <a:pt x="111495" y="2934"/>
                    </a:lnTo>
                    <a:lnTo>
                      <a:pt x="111495" y="21898"/>
                    </a:lnTo>
                    <a:lnTo>
                      <a:pt x="108847" y="21898"/>
                    </a:lnTo>
                    <a:lnTo>
                      <a:pt x="108847" y="2934"/>
                    </a:lnTo>
                    <a:lnTo>
                      <a:pt x="101261" y="2934"/>
                    </a:lnTo>
                    <a:close/>
                    <a:moveTo>
                      <a:pt x="127453" y="21827"/>
                    </a:moveTo>
                    <a:lnTo>
                      <a:pt x="127453" y="21827"/>
                    </a:lnTo>
                    <a:lnTo>
                      <a:pt x="127453" y="429"/>
                    </a:lnTo>
                    <a:lnTo>
                      <a:pt x="130101" y="429"/>
                    </a:lnTo>
                    <a:lnTo>
                      <a:pt x="130101" y="21827"/>
                    </a:lnTo>
                    <a:lnTo>
                      <a:pt x="127453" y="21827"/>
                    </a:lnTo>
                    <a:close/>
                    <a:moveTo>
                      <a:pt x="156365" y="17748"/>
                    </a:moveTo>
                    <a:lnTo>
                      <a:pt x="156365" y="17748"/>
                    </a:lnTo>
                    <a:lnTo>
                      <a:pt x="157438" y="19680"/>
                    </a:lnTo>
                    <a:cubicBezTo>
                      <a:pt x="156007" y="21111"/>
                      <a:pt x="153359" y="22041"/>
                      <a:pt x="150711" y="22041"/>
                    </a:cubicBezTo>
                    <a:cubicBezTo>
                      <a:pt x="144342" y="22041"/>
                      <a:pt x="139905" y="17748"/>
                      <a:pt x="139905" y="11021"/>
                    </a:cubicBezTo>
                    <a:cubicBezTo>
                      <a:pt x="139905" y="4866"/>
                      <a:pt x="143841" y="0"/>
                      <a:pt x="150568" y="0"/>
                    </a:cubicBezTo>
                    <a:cubicBezTo>
                      <a:pt x="153359" y="0"/>
                      <a:pt x="155577" y="716"/>
                      <a:pt x="157080" y="2075"/>
                    </a:cubicBezTo>
                    <a:lnTo>
                      <a:pt x="155864" y="4007"/>
                    </a:lnTo>
                    <a:cubicBezTo>
                      <a:pt x="154433" y="2934"/>
                      <a:pt x="152858" y="2433"/>
                      <a:pt x="150568" y="2433"/>
                    </a:cubicBezTo>
                    <a:cubicBezTo>
                      <a:pt x="145917" y="2433"/>
                      <a:pt x="142624" y="5940"/>
                      <a:pt x="142624" y="10949"/>
                    </a:cubicBezTo>
                    <a:cubicBezTo>
                      <a:pt x="142624" y="15958"/>
                      <a:pt x="145988" y="19465"/>
                      <a:pt x="150998" y="19465"/>
                    </a:cubicBezTo>
                    <a:cubicBezTo>
                      <a:pt x="152787" y="19680"/>
                      <a:pt x="154862" y="18964"/>
                      <a:pt x="156293" y="17819"/>
                    </a:cubicBezTo>
                    <a:lnTo>
                      <a:pt x="156293" y="17819"/>
                    </a:lnTo>
                    <a:close/>
                    <a:moveTo>
                      <a:pt x="177834" y="21827"/>
                    </a:moveTo>
                    <a:lnTo>
                      <a:pt x="177834" y="21827"/>
                    </a:lnTo>
                    <a:lnTo>
                      <a:pt x="177834" y="429"/>
                    </a:lnTo>
                    <a:lnTo>
                      <a:pt x="180481" y="429"/>
                    </a:lnTo>
                    <a:lnTo>
                      <a:pt x="180481" y="21827"/>
                    </a:lnTo>
                    <a:lnTo>
                      <a:pt x="177834" y="21827"/>
                    </a:lnTo>
                    <a:close/>
                    <a:moveTo>
                      <a:pt x="209750" y="21827"/>
                    </a:moveTo>
                    <a:lnTo>
                      <a:pt x="207675" y="21827"/>
                    </a:lnTo>
                    <a:lnTo>
                      <a:pt x="194365" y="5009"/>
                    </a:lnTo>
                    <a:lnTo>
                      <a:pt x="194365" y="21827"/>
                    </a:lnTo>
                    <a:lnTo>
                      <a:pt x="192003" y="21827"/>
                    </a:lnTo>
                    <a:lnTo>
                      <a:pt x="192003" y="429"/>
                    </a:lnTo>
                    <a:lnTo>
                      <a:pt x="194078" y="429"/>
                    </a:lnTo>
                    <a:lnTo>
                      <a:pt x="207389" y="17390"/>
                    </a:lnTo>
                    <a:lnTo>
                      <a:pt x="207389" y="429"/>
                    </a:lnTo>
                    <a:lnTo>
                      <a:pt x="209822" y="429"/>
                    </a:lnTo>
                    <a:lnTo>
                      <a:pt x="209822" y="21827"/>
                    </a:lnTo>
                    <a:lnTo>
                      <a:pt x="209822" y="21827"/>
                    </a:lnTo>
                    <a:close/>
                    <a:moveTo>
                      <a:pt x="217694" y="2862"/>
                    </a:moveTo>
                    <a:lnTo>
                      <a:pt x="217694" y="2862"/>
                    </a:lnTo>
                    <a:lnTo>
                      <a:pt x="217694" y="501"/>
                    </a:lnTo>
                    <a:lnTo>
                      <a:pt x="235227" y="501"/>
                    </a:lnTo>
                    <a:lnTo>
                      <a:pt x="235227" y="2934"/>
                    </a:lnTo>
                    <a:lnTo>
                      <a:pt x="227784" y="2934"/>
                    </a:lnTo>
                    <a:lnTo>
                      <a:pt x="227784" y="21898"/>
                    </a:lnTo>
                    <a:lnTo>
                      <a:pt x="225137" y="21898"/>
                    </a:lnTo>
                    <a:lnTo>
                      <a:pt x="225137" y="2934"/>
                    </a:lnTo>
                    <a:lnTo>
                      <a:pt x="217694" y="2934"/>
                    </a:lnTo>
                    <a:close/>
                    <a:moveTo>
                      <a:pt x="243170" y="21827"/>
                    </a:moveTo>
                    <a:lnTo>
                      <a:pt x="243170" y="21827"/>
                    </a:lnTo>
                    <a:lnTo>
                      <a:pt x="243170" y="429"/>
                    </a:lnTo>
                    <a:lnTo>
                      <a:pt x="255264" y="429"/>
                    </a:lnTo>
                    <a:lnTo>
                      <a:pt x="255264" y="2862"/>
                    </a:lnTo>
                    <a:lnTo>
                      <a:pt x="245747" y="2862"/>
                    </a:lnTo>
                    <a:lnTo>
                      <a:pt x="245747" y="9804"/>
                    </a:lnTo>
                    <a:lnTo>
                      <a:pt x="254263" y="9804"/>
                    </a:lnTo>
                    <a:lnTo>
                      <a:pt x="254263" y="12166"/>
                    </a:lnTo>
                    <a:lnTo>
                      <a:pt x="245747" y="12166"/>
                    </a:lnTo>
                    <a:lnTo>
                      <a:pt x="245747" y="19393"/>
                    </a:lnTo>
                    <a:lnTo>
                      <a:pt x="255479" y="19393"/>
                    </a:lnTo>
                    <a:lnTo>
                      <a:pt x="255479" y="21755"/>
                    </a:lnTo>
                    <a:lnTo>
                      <a:pt x="243099" y="21755"/>
                    </a:lnTo>
                    <a:close/>
                    <a:moveTo>
                      <a:pt x="265140" y="21827"/>
                    </a:moveTo>
                    <a:lnTo>
                      <a:pt x="265140" y="21827"/>
                    </a:lnTo>
                    <a:lnTo>
                      <a:pt x="265140" y="429"/>
                    </a:lnTo>
                    <a:lnTo>
                      <a:pt x="267788" y="429"/>
                    </a:lnTo>
                    <a:lnTo>
                      <a:pt x="267788" y="19393"/>
                    </a:lnTo>
                    <a:lnTo>
                      <a:pt x="278379" y="19393"/>
                    </a:lnTo>
                    <a:lnTo>
                      <a:pt x="278379" y="21755"/>
                    </a:lnTo>
                    <a:lnTo>
                      <a:pt x="265140" y="21755"/>
                    </a:lnTo>
                    <a:close/>
                    <a:moveTo>
                      <a:pt x="286394" y="21827"/>
                    </a:moveTo>
                    <a:lnTo>
                      <a:pt x="286394" y="21827"/>
                    </a:lnTo>
                    <a:lnTo>
                      <a:pt x="286394" y="429"/>
                    </a:lnTo>
                    <a:lnTo>
                      <a:pt x="289042" y="429"/>
                    </a:lnTo>
                    <a:lnTo>
                      <a:pt x="289042" y="19393"/>
                    </a:lnTo>
                    <a:lnTo>
                      <a:pt x="299633" y="19393"/>
                    </a:lnTo>
                    <a:lnTo>
                      <a:pt x="299633" y="21755"/>
                    </a:lnTo>
                    <a:lnTo>
                      <a:pt x="286466" y="21755"/>
                    </a:lnTo>
                    <a:close/>
                    <a:moveTo>
                      <a:pt x="308221" y="21827"/>
                    </a:moveTo>
                    <a:lnTo>
                      <a:pt x="308221" y="21827"/>
                    </a:lnTo>
                    <a:lnTo>
                      <a:pt x="308221" y="429"/>
                    </a:lnTo>
                    <a:lnTo>
                      <a:pt x="310869" y="429"/>
                    </a:lnTo>
                    <a:lnTo>
                      <a:pt x="310869" y="21827"/>
                    </a:lnTo>
                    <a:lnTo>
                      <a:pt x="308221" y="21827"/>
                    </a:lnTo>
                    <a:close/>
                    <a:moveTo>
                      <a:pt x="331264" y="13311"/>
                    </a:moveTo>
                    <a:lnTo>
                      <a:pt x="331264" y="13311"/>
                    </a:lnTo>
                    <a:lnTo>
                      <a:pt x="331264" y="10877"/>
                    </a:lnTo>
                    <a:lnTo>
                      <a:pt x="339422" y="10877"/>
                    </a:lnTo>
                    <a:lnTo>
                      <a:pt x="339422" y="19179"/>
                    </a:lnTo>
                    <a:cubicBezTo>
                      <a:pt x="337490" y="21111"/>
                      <a:pt x="334055" y="22184"/>
                      <a:pt x="331407" y="22184"/>
                    </a:cubicBezTo>
                    <a:cubicBezTo>
                      <a:pt x="324680" y="22184"/>
                      <a:pt x="320601" y="17891"/>
                      <a:pt x="320601" y="11164"/>
                    </a:cubicBezTo>
                    <a:cubicBezTo>
                      <a:pt x="320601" y="5009"/>
                      <a:pt x="324680" y="143"/>
                      <a:pt x="331193" y="143"/>
                    </a:cubicBezTo>
                    <a:cubicBezTo>
                      <a:pt x="334055" y="143"/>
                      <a:pt x="336202" y="859"/>
                      <a:pt x="337920" y="2218"/>
                    </a:cubicBezTo>
                    <a:lnTo>
                      <a:pt x="336846" y="4294"/>
                    </a:lnTo>
                    <a:cubicBezTo>
                      <a:pt x="335629" y="3220"/>
                      <a:pt x="333625" y="2648"/>
                      <a:pt x="331550" y="2648"/>
                    </a:cubicBezTo>
                    <a:cubicBezTo>
                      <a:pt x="326756" y="2648"/>
                      <a:pt x="323535" y="6011"/>
                      <a:pt x="323535" y="11164"/>
                    </a:cubicBezTo>
                    <a:cubicBezTo>
                      <a:pt x="323535" y="16316"/>
                      <a:pt x="326756" y="19680"/>
                      <a:pt x="331694" y="19680"/>
                    </a:cubicBezTo>
                    <a:cubicBezTo>
                      <a:pt x="333769" y="19680"/>
                      <a:pt x="335987" y="18821"/>
                      <a:pt x="337204" y="17748"/>
                    </a:cubicBezTo>
                    <a:lnTo>
                      <a:pt x="337204" y="13311"/>
                    </a:lnTo>
                    <a:lnTo>
                      <a:pt x="331335" y="13311"/>
                    </a:lnTo>
                    <a:lnTo>
                      <a:pt x="331335" y="13454"/>
                    </a:lnTo>
                    <a:lnTo>
                      <a:pt x="331335" y="13454"/>
                    </a:lnTo>
                    <a:close/>
                    <a:moveTo>
                      <a:pt x="348940" y="21827"/>
                    </a:moveTo>
                    <a:lnTo>
                      <a:pt x="348940" y="21827"/>
                    </a:lnTo>
                    <a:lnTo>
                      <a:pt x="348940" y="429"/>
                    </a:lnTo>
                    <a:lnTo>
                      <a:pt x="361034" y="429"/>
                    </a:lnTo>
                    <a:lnTo>
                      <a:pt x="361034" y="2862"/>
                    </a:lnTo>
                    <a:lnTo>
                      <a:pt x="351516" y="2862"/>
                    </a:lnTo>
                    <a:lnTo>
                      <a:pt x="351516" y="9804"/>
                    </a:lnTo>
                    <a:lnTo>
                      <a:pt x="360032" y="9804"/>
                    </a:lnTo>
                    <a:lnTo>
                      <a:pt x="360032" y="12166"/>
                    </a:lnTo>
                    <a:lnTo>
                      <a:pt x="351516" y="12166"/>
                    </a:lnTo>
                    <a:lnTo>
                      <a:pt x="351516" y="19393"/>
                    </a:lnTo>
                    <a:lnTo>
                      <a:pt x="361249" y="19393"/>
                    </a:lnTo>
                    <a:lnTo>
                      <a:pt x="361249" y="21755"/>
                    </a:lnTo>
                    <a:lnTo>
                      <a:pt x="348868" y="21755"/>
                    </a:lnTo>
                    <a:close/>
                    <a:moveTo>
                      <a:pt x="388801" y="21827"/>
                    </a:moveTo>
                    <a:lnTo>
                      <a:pt x="386725" y="21827"/>
                    </a:lnTo>
                    <a:lnTo>
                      <a:pt x="373414" y="5009"/>
                    </a:lnTo>
                    <a:lnTo>
                      <a:pt x="373414" y="21827"/>
                    </a:lnTo>
                    <a:lnTo>
                      <a:pt x="371053" y="21827"/>
                    </a:lnTo>
                    <a:lnTo>
                      <a:pt x="371053" y="429"/>
                    </a:lnTo>
                    <a:lnTo>
                      <a:pt x="373128" y="429"/>
                    </a:lnTo>
                    <a:lnTo>
                      <a:pt x="386439" y="17390"/>
                    </a:lnTo>
                    <a:lnTo>
                      <a:pt x="386439" y="429"/>
                    </a:lnTo>
                    <a:lnTo>
                      <a:pt x="388872" y="429"/>
                    </a:lnTo>
                    <a:lnTo>
                      <a:pt x="388872" y="21827"/>
                    </a:lnTo>
                    <a:lnTo>
                      <a:pt x="388872" y="21827"/>
                    </a:lnTo>
                    <a:close/>
                    <a:moveTo>
                      <a:pt x="414491" y="17748"/>
                    </a:moveTo>
                    <a:lnTo>
                      <a:pt x="414491" y="17748"/>
                    </a:lnTo>
                    <a:lnTo>
                      <a:pt x="415565" y="19680"/>
                    </a:lnTo>
                    <a:cubicBezTo>
                      <a:pt x="414134" y="21111"/>
                      <a:pt x="411486" y="22041"/>
                      <a:pt x="408838" y="22041"/>
                    </a:cubicBezTo>
                    <a:cubicBezTo>
                      <a:pt x="402469" y="22041"/>
                      <a:pt x="398032" y="17748"/>
                      <a:pt x="398032" y="11021"/>
                    </a:cubicBezTo>
                    <a:cubicBezTo>
                      <a:pt x="398032" y="4866"/>
                      <a:pt x="401968" y="0"/>
                      <a:pt x="408695" y="0"/>
                    </a:cubicBezTo>
                    <a:cubicBezTo>
                      <a:pt x="411486" y="0"/>
                      <a:pt x="413704" y="716"/>
                      <a:pt x="415207" y="2075"/>
                    </a:cubicBezTo>
                    <a:lnTo>
                      <a:pt x="413991" y="4007"/>
                    </a:lnTo>
                    <a:cubicBezTo>
                      <a:pt x="412559" y="2934"/>
                      <a:pt x="410985" y="2433"/>
                      <a:pt x="408695" y="2433"/>
                    </a:cubicBezTo>
                    <a:cubicBezTo>
                      <a:pt x="403972" y="2433"/>
                      <a:pt x="400751" y="5940"/>
                      <a:pt x="400751" y="10949"/>
                    </a:cubicBezTo>
                    <a:cubicBezTo>
                      <a:pt x="400751" y="15958"/>
                      <a:pt x="404115" y="19465"/>
                      <a:pt x="409124" y="19465"/>
                    </a:cubicBezTo>
                    <a:cubicBezTo>
                      <a:pt x="411056" y="19680"/>
                      <a:pt x="412989" y="18964"/>
                      <a:pt x="414420" y="17819"/>
                    </a:cubicBezTo>
                    <a:lnTo>
                      <a:pt x="414420" y="17819"/>
                    </a:lnTo>
                    <a:close/>
                    <a:moveTo>
                      <a:pt x="424081" y="21827"/>
                    </a:moveTo>
                    <a:lnTo>
                      <a:pt x="424081" y="21827"/>
                    </a:lnTo>
                    <a:lnTo>
                      <a:pt x="424081" y="429"/>
                    </a:lnTo>
                    <a:lnTo>
                      <a:pt x="436175" y="429"/>
                    </a:lnTo>
                    <a:lnTo>
                      <a:pt x="436175" y="2862"/>
                    </a:lnTo>
                    <a:lnTo>
                      <a:pt x="426729" y="2862"/>
                    </a:lnTo>
                    <a:lnTo>
                      <a:pt x="426729" y="9804"/>
                    </a:lnTo>
                    <a:lnTo>
                      <a:pt x="435245" y="9804"/>
                    </a:lnTo>
                    <a:lnTo>
                      <a:pt x="435245" y="12166"/>
                    </a:lnTo>
                    <a:lnTo>
                      <a:pt x="426729" y="12166"/>
                    </a:lnTo>
                    <a:lnTo>
                      <a:pt x="426729" y="19393"/>
                    </a:lnTo>
                    <a:lnTo>
                      <a:pt x="436461" y="19393"/>
                    </a:lnTo>
                    <a:lnTo>
                      <a:pt x="436461" y="21755"/>
                    </a:lnTo>
                    <a:lnTo>
                      <a:pt x="424081" y="21755"/>
                    </a:lnTo>
                    <a:close/>
                  </a:path>
                </a:pathLst>
              </a:custGeom>
              <a:solidFill>
                <a:srgbClr val="414042"/>
              </a:solidFill>
              <a:ln w="71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ru-RU" dirty="0"/>
              </a:p>
            </p:txBody>
          </p:sp>
        </p:grpSp>
      </p:grpSp>
      <p:sp>
        <p:nvSpPr>
          <p:cNvPr id="317" name="Прямоугольник: скругленные углы 70">
            <a:extLst>
              <a:ext uri="{FF2B5EF4-FFF2-40B4-BE49-F238E27FC236}">
                <a16:creationId xmlns:a16="http://schemas.microsoft.com/office/drawing/2014/main" id="{05A7B45E-9577-46F4-A6EC-BD106D4F423F}"/>
              </a:ext>
            </a:extLst>
          </p:cNvPr>
          <p:cNvSpPr/>
          <p:nvPr/>
        </p:nvSpPr>
        <p:spPr>
          <a:xfrm>
            <a:off x="634804" y="1982827"/>
            <a:ext cx="2952000" cy="2952000"/>
          </a:xfrm>
          <a:prstGeom prst="roundRect">
            <a:avLst>
              <a:gd name="adj" fmla="val 7910"/>
            </a:avLst>
          </a:prstGeom>
          <a:solidFill>
            <a:schemeClr val="bg1"/>
          </a:solidFill>
          <a:ln w="12700" cap="flat">
            <a:solidFill>
              <a:schemeClr val="bg1">
                <a:lumMod val="85000"/>
              </a:schemeClr>
            </a:solidFill>
            <a:prstDash val="solid"/>
            <a:miter/>
          </a:ln>
          <a:effectLst>
            <a:outerShdw blurRad="317500" dist="38100" dir="5400000" algn="t" rotWithShape="0">
              <a:schemeClr val="tx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20" name="TextBox 319">
            <a:extLst>
              <a:ext uri="{FF2B5EF4-FFF2-40B4-BE49-F238E27FC236}">
                <a16:creationId xmlns:a16="http://schemas.microsoft.com/office/drawing/2014/main" id="{AD0EE162-DF06-4743-971B-758AB1CAA8BF}"/>
              </a:ext>
            </a:extLst>
          </p:cNvPr>
          <p:cNvSpPr txBox="1"/>
          <p:nvPr/>
        </p:nvSpPr>
        <p:spPr>
          <a:xfrm>
            <a:off x="841726" y="3841607"/>
            <a:ext cx="2843839" cy="307777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r>
              <a:rPr lang="ru-RU" sz="2000" b="1" dirty="0">
                <a:latin typeface="Gilroy SemiBold" panose="00000700000000000000" pitchFamily="50" charset="-52"/>
                <a:ea typeface="Verdana" panose="020B0604030504040204" pitchFamily="34" charset="0"/>
                <a:cs typeface="Verdana" panose="020B0604030504040204" pitchFamily="34" charset="0"/>
              </a:rPr>
              <a:t>Команда </a:t>
            </a:r>
            <a:r>
              <a:rPr lang="en-US" sz="2000" b="1" dirty="0">
                <a:latin typeface="Gilroy SemiBold" panose="00000700000000000000" pitchFamily="50" charset="-52"/>
                <a:ea typeface="Verdana" panose="020B0604030504040204" pitchFamily="34" charset="0"/>
                <a:cs typeface="Verdana" panose="020B0604030504040204" pitchFamily="34" charset="0"/>
              </a:rPr>
              <a:t>ROBIN</a:t>
            </a:r>
            <a:endParaRPr lang="ru-RU" sz="2000" b="1" dirty="0">
              <a:latin typeface="Gilroy SemiBold" panose="00000700000000000000" pitchFamily="50" charset="-52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21" name="TextBox 320">
            <a:extLst>
              <a:ext uri="{FF2B5EF4-FFF2-40B4-BE49-F238E27FC236}">
                <a16:creationId xmlns:a16="http://schemas.microsoft.com/office/drawing/2014/main" id="{2F4BFD52-99FB-47BE-9F16-67C71CD2B281}"/>
              </a:ext>
            </a:extLst>
          </p:cNvPr>
          <p:cNvSpPr txBox="1"/>
          <p:nvPr/>
        </p:nvSpPr>
        <p:spPr>
          <a:xfrm>
            <a:off x="841726" y="4202378"/>
            <a:ext cx="1757698" cy="246221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r>
              <a:rPr lang="en-GB" sz="1600" dirty="0">
                <a:solidFill>
                  <a:srgbClr val="A20C33"/>
                </a:solidFill>
                <a:latin typeface="Gilroy" pitchFamily="2" charset="0"/>
                <a:ea typeface="Verdana" panose="020B0604030504040204" pitchFamily="34" charset="0"/>
                <a:cs typeface="Verdana" panose="020B0604030504040204" pitchFamily="34" charset="0"/>
              </a:rPr>
              <a:t>info@rpa-robin.ru</a:t>
            </a:r>
          </a:p>
        </p:txBody>
      </p:sp>
      <p:sp>
        <p:nvSpPr>
          <p:cNvPr id="318" name="Прямоугольник: скругленные углы 70">
            <a:extLst>
              <a:ext uri="{FF2B5EF4-FFF2-40B4-BE49-F238E27FC236}">
                <a16:creationId xmlns:a16="http://schemas.microsoft.com/office/drawing/2014/main" id="{DBCC4DD9-BD3B-47F6-BA7B-61825D4A123E}"/>
              </a:ext>
            </a:extLst>
          </p:cNvPr>
          <p:cNvSpPr/>
          <p:nvPr/>
        </p:nvSpPr>
        <p:spPr>
          <a:xfrm>
            <a:off x="841726" y="2221232"/>
            <a:ext cx="1404000" cy="1404000"/>
          </a:xfrm>
          <a:prstGeom prst="roundRect">
            <a:avLst>
              <a:gd name="adj" fmla="val 10444"/>
            </a:avLst>
          </a:prstGeom>
          <a:solidFill>
            <a:srgbClr val="BE103C"/>
          </a:solidFill>
          <a:ln>
            <a:noFill/>
          </a:ln>
          <a:effectLst>
            <a:outerShdw blurRad="317500" dist="38100" dir="5400000" algn="t" rotWithShape="0">
              <a:schemeClr val="tx2">
                <a:lumMod val="50000"/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F4E6A7EB-C9A1-4F44-BA40-0C652F1F48E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003726" y="2383232"/>
            <a:ext cx="1080000" cy="1080000"/>
          </a:xfrm>
          <a:prstGeom prst="rect">
            <a:avLst/>
          </a:prstGeom>
        </p:spPr>
      </p:pic>
      <p:sp>
        <p:nvSpPr>
          <p:cNvPr id="1078" name="TextBox 1077">
            <a:extLst>
              <a:ext uri="{FF2B5EF4-FFF2-40B4-BE49-F238E27FC236}">
                <a16:creationId xmlns:a16="http://schemas.microsoft.com/office/drawing/2014/main" id="{88E7D890-8659-4680-903C-C4CF852A0C02}"/>
              </a:ext>
            </a:extLst>
          </p:cNvPr>
          <p:cNvSpPr txBox="1"/>
          <p:nvPr/>
        </p:nvSpPr>
        <p:spPr>
          <a:xfrm>
            <a:off x="4042662" y="4457105"/>
            <a:ext cx="1566744" cy="246221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r>
              <a:rPr lang="en-US" sz="1600" dirty="0">
                <a:solidFill>
                  <a:srgbClr val="A20C33"/>
                </a:solidFill>
                <a:latin typeface="Gilroy" pitchFamily="2" charset="0"/>
                <a:ea typeface="Verdana" panose="020B0604030504040204" pitchFamily="34" charset="0"/>
                <a:cs typeface="Verdana" panose="020B0604030504040204" pitchFamily="34" charset="0"/>
              </a:rPr>
              <a:t>@</a:t>
            </a:r>
            <a:r>
              <a:rPr lang="en-US" sz="1600" dirty="0" err="1">
                <a:solidFill>
                  <a:srgbClr val="A20C33"/>
                </a:solidFill>
                <a:latin typeface="Gilroy" pitchFamily="2" charset="0"/>
                <a:ea typeface="Verdana" panose="020B0604030504040204" pitchFamily="34" charset="0"/>
                <a:cs typeface="Verdana" panose="020B0604030504040204" pitchFamily="34" charset="0"/>
              </a:rPr>
              <a:t>robinrpanews</a:t>
            </a:r>
            <a:r>
              <a:rPr lang="en-US" sz="1600" dirty="0">
                <a:solidFill>
                  <a:srgbClr val="A20C33"/>
                </a:solidFill>
                <a:latin typeface="Gilroy" pitchFamily="2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endParaRPr lang="en-GB" sz="1600" dirty="0">
              <a:solidFill>
                <a:srgbClr val="A20C33"/>
              </a:solidFill>
              <a:latin typeface="Gilroy" pitchFamily="2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074" name="TextBox 1073">
            <a:extLst>
              <a:ext uri="{FF2B5EF4-FFF2-40B4-BE49-F238E27FC236}">
                <a16:creationId xmlns:a16="http://schemas.microsoft.com/office/drawing/2014/main" id="{7B3BD6F8-7D61-4C9F-A30A-203A7D3E774E}"/>
              </a:ext>
            </a:extLst>
          </p:cNvPr>
          <p:cNvSpPr txBox="1"/>
          <p:nvPr/>
        </p:nvSpPr>
        <p:spPr>
          <a:xfrm>
            <a:off x="4042662" y="3841607"/>
            <a:ext cx="2329916" cy="307777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r>
              <a:rPr lang="ru-RU" sz="2000" b="1" dirty="0">
                <a:latin typeface="Gilroy SemiBold" panose="00000700000000000000" pitchFamily="50" charset="-52"/>
                <a:ea typeface="Verdana" panose="020B0604030504040204" pitchFamily="34" charset="0"/>
                <a:cs typeface="Verdana" panose="020B0604030504040204" pitchFamily="34" charset="0"/>
              </a:rPr>
              <a:t>Роботизируй это</a:t>
            </a:r>
          </a:p>
        </p:txBody>
      </p:sp>
      <p:sp>
        <p:nvSpPr>
          <p:cNvPr id="1075" name="TextBox 1074">
            <a:extLst>
              <a:ext uri="{FF2B5EF4-FFF2-40B4-BE49-F238E27FC236}">
                <a16:creationId xmlns:a16="http://schemas.microsoft.com/office/drawing/2014/main" id="{759ED419-EF1B-41FE-9A37-20121AAA3421}"/>
              </a:ext>
            </a:extLst>
          </p:cNvPr>
          <p:cNvSpPr txBox="1"/>
          <p:nvPr/>
        </p:nvSpPr>
        <p:spPr>
          <a:xfrm>
            <a:off x="4042661" y="4202378"/>
            <a:ext cx="2843839" cy="246221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r>
              <a:rPr lang="ru-RU" sz="1600" dirty="0">
                <a:latin typeface="Gilroy" pitchFamily="2" charset="0"/>
                <a:ea typeface="Verdana" panose="020B0604030504040204" pitchFamily="34" charset="0"/>
                <a:cs typeface="Verdana" panose="020B0604030504040204" pitchFamily="34" charset="0"/>
              </a:rPr>
              <a:t>Телеграм-канал </a:t>
            </a:r>
            <a:r>
              <a:rPr lang="en-US" sz="1600" dirty="0">
                <a:latin typeface="Gilroy" pitchFamily="2" charset="0"/>
                <a:ea typeface="Verdana" panose="020B0604030504040204" pitchFamily="34" charset="0"/>
                <a:cs typeface="Verdana" panose="020B0604030504040204" pitchFamily="34" charset="0"/>
              </a:rPr>
              <a:t>ROBIN</a:t>
            </a:r>
            <a:r>
              <a:rPr lang="ru-RU" sz="1600" dirty="0">
                <a:latin typeface="Gilroy" pitchFamily="2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endParaRPr lang="en-GB" sz="1600" dirty="0">
              <a:latin typeface="Gilroy" pitchFamily="2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076" name="Прямоугольник: скругленные углы 70">
            <a:extLst>
              <a:ext uri="{FF2B5EF4-FFF2-40B4-BE49-F238E27FC236}">
                <a16:creationId xmlns:a16="http://schemas.microsoft.com/office/drawing/2014/main" id="{AA6A3D49-EA2F-449D-9CB1-2E826972AEA5}"/>
              </a:ext>
            </a:extLst>
          </p:cNvPr>
          <p:cNvSpPr/>
          <p:nvPr/>
        </p:nvSpPr>
        <p:spPr>
          <a:xfrm>
            <a:off x="4042661" y="2227387"/>
            <a:ext cx="1404000" cy="1404000"/>
          </a:xfrm>
          <a:prstGeom prst="roundRect">
            <a:avLst>
              <a:gd name="adj" fmla="val 10444"/>
            </a:avLst>
          </a:prstGeom>
          <a:solidFill>
            <a:srgbClr val="BE103C"/>
          </a:solidFill>
          <a:ln>
            <a:noFill/>
          </a:ln>
          <a:effectLst>
            <a:outerShdw blurRad="317500" dist="38100" dir="5400000" algn="t" rotWithShape="0">
              <a:schemeClr val="tx2">
                <a:lumMod val="50000"/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51" name="Рисунок 50">
            <a:extLst>
              <a:ext uri="{FF2B5EF4-FFF2-40B4-BE49-F238E27FC236}">
                <a16:creationId xmlns:a16="http://schemas.microsoft.com/office/drawing/2014/main" id="{673C14A7-EDD1-42EC-96BE-B8087392016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4204661" y="2389387"/>
            <a:ext cx="1080000" cy="1080000"/>
          </a:xfrm>
          <a:prstGeom prst="rect">
            <a:avLst/>
          </a:prstGeom>
        </p:spPr>
      </p:pic>
      <p:sp>
        <p:nvSpPr>
          <p:cNvPr id="52" name="Прямоугольник: скругленные углы 51">
            <a:hlinkClick r:id="rId9"/>
            <a:extLst>
              <a:ext uri="{FF2B5EF4-FFF2-40B4-BE49-F238E27FC236}">
                <a16:creationId xmlns:a16="http://schemas.microsoft.com/office/drawing/2014/main" id="{6419A6EB-D87E-4F36-B6B8-3116FA0F5F67}"/>
              </a:ext>
            </a:extLst>
          </p:cNvPr>
          <p:cNvSpPr/>
          <p:nvPr/>
        </p:nvSpPr>
        <p:spPr>
          <a:xfrm>
            <a:off x="4004678" y="4457105"/>
            <a:ext cx="1566744" cy="26327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80" name="Прямоугольник: скругленные углы 1079">
            <a:hlinkClick r:id="rId10"/>
            <a:extLst>
              <a:ext uri="{FF2B5EF4-FFF2-40B4-BE49-F238E27FC236}">
                <a16:creationId xmlns:a16="http://schemas.microsoft.com/office/drawing/2014/main" id="{DD620A79-F314-4CE6-819D-B45D661EEDA9}"/>
              </a:ext>
            </a:extLst>
          </p:cNvPr>
          <p:cNvSpPr/>
          <p:nvPr/>
        </p:nvSpPr>
        <p:spPr>
          <a:xfrm>
            <a:off x="763638" y="4162464"/>
            <a:ext cx="1757698" cy="317953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98430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9" name="Рисунок 128">
            <a:extLst>
              <a:ext uri="{FF2B5EF4-FFF2-40B4-BE49-F238E27FC236}">
                <a16:creationId xmlns:a16="http://schemas.microsoft.com/office/drawing/2014/main" id="{9E3C7181-8D51-45F1-9704-3D7AC0F9692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 l="-2664" t="-1762" r="14788" b="15070"/>
          <a:stretch/>
        </p:blipFill>
        <p:spPr>
          <a:xfrm>
            <a:off x="8875296" y="1923493"/>
            <a:ext cx="3200400" cy="4648200"/>
          </a:xfrm>
          <a:prstGeom prst="rect">
            <a:avLst/>
          </a:prstGeom>
        </p:spPr>
      </p:pic>
      <p:sp>
        <p:nvSpPr>
          <p:cNvPr id="5" name="Прямоугольник: скругленные углы 70">
            <a:extLst>
              <a:ext uri="{FF2B5EF4-FFF2-40B4-BE49-F238E27FC236}">
                <a16:creationId xmlns:a16="http://schemas.microsoft.com/office/drawing/2014/main" id="{C61F9043-E9AB-E45F-E704-D14ACE3AA38D}"/>
              </a:ext>
            </a:extLst>
          </p:cNvPr>
          <p:cNvSpPr/>
          <p:nvPr/>
        </p:nvSpPr>
        <p:spPr>
          <a:xfrm>
            <a:off x="327458" y="1362930"/>
            <a:ext cx="11183936" cy="4613730"/>
          </a:xfrm>
          <a:prstGeom prst="roundRect">
            <a:avLst>
              <a:gd name="adj" fmla="val 8063"/>
            </a:avLst>
          </a:prstGeom>
          <a:solidFill>
            <a:schemeClr val="bg1"/>
          </a:solidFill>
          <a:ln w="19050">
            <a:noFill/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Скругленный прямоугольник 12">
            <a:extLst>
              <a:ext uri="{FF2B5EF4-FFF2-40B4-BE49-F238E27FC236}">
                <a16:creationId xmlns:a16="http://schemas.microsoft.com/office/drawing/2014/main" id="{EDF376D4-ABDA-2AD9-3D6B-7C99CE842D0D}"/>
              </a:ext>
            </a:extLst>
          </p:cNvPr>
          <p:cNvSpPr/>
          <p:nvPr/>
        </p:nvSpPr>
        <p:spPr>
          <a:xfrm>
            <a:off x="494961" y="1531659"/>
            <a:ext cx="8132161" cy="4509825"/>
          </a:xfrm>
          <a:prstGeom prst="roundRect">
            <a:avLst>
              <a:gd name="adj" fmla="val 4437"/>
            </a:avLst>
          </a:prstGeom>
          <a:solidFill>
            <a:schemeClr val="bg1"/>
          </a:solidFill>
          <a:ln w="12700" cap="flat">
            <a:solidFill>
              <a:schemeClr val="bg1">
                <a:lumMod val="85000"/>
              </a:schemeClr>
            </a:solidFill>
            <a:prstDash val="solid"/>
            <a:miter/>
          </a:ln>
          <a:effectLst>
            <a:outerShdw blurRad="317500" dist="38100" dir="5400000" algn="t" rotWithShape="0">
              <a:schemeClr val="tx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2" name="Скругленный прямоугольник 14">
            <a:extLst>
              <a:ext uri="{FF2B5EF4-FFF2-40B4-BE49-F238E27FC236}">
                <a16:creationId xmlns:a16="http://schemas.microsoft.com/office/drawing/2014/main" id="{F9460C8C-A3FF-3571-B957-E3720FD057B9}"/>
              </a:ext>
            </a:extLst>
          </p:cNvPr>
          <p:cNvSpPr/>
          <p:nvPr/>
        </p:nvSpPr>
        <p:spPr>
          <a:xfrm>
            <a:off x="8823216" y="1538808"/>
            <a:ext cx="2853185" cy="4479231"/>
          </a:xfrm>
          <a:prstGeom prst="roundRect">
            <a:avLst>
              <a:gd name="adj" fmla="val 5583"/>
            </a:avLst>
          </a:prstGeom>
          <a:solidFill>
            <a:schemeClr val="bg1"/>
          </a:solidFill>
          <a:ln w="12700" cap="flat">
            <a:solidFill>
              <a:schemeClr val="bg1">
                <a:lumMod val="85000"/>
              </a:schemeClr>
            </a:solidFill>
            <a:prstDash val="solid"/>
            <a:miter/>
          </a:ln>
          <a:effectLst>
            <a:outerShdw blurRad="317500" dist="38100" dir="5400000" algn="t" rotWithShape="0">
              <a:schemeClr val="tx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F9A5FF3-59BA-7BF0-2ADA-94F476AAEF22}"/>
              </a:ext>
            </a:extLst>
          </p:cNvPr>
          <p:cNvSpPr txBox="1"/>
          <p:nvPr/>
        </p:nvSpPr>
        <p:spPr>
          <a:xfrm>
            <a:off x="8930568" y="1720963"/>
            <a:ext cx="2588779" cy="492443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ilroy" panose="00000500000000000000" pitchFamily="50" charset="-52"/>
                <a:ea typeface="Verdana" panose="020B0604030504040204" pitchFamily="34" charset="0"/>
                <a:cs typeface="Verdana" panose="020B0604030504040204" pitchFamily="34" charset="0"/>
              </a:rPr>
              <a:t>Маркетплейс цифровых ассистентов</a:t>
            </a:r>
          </a:p>
        </p:txBody>
      </p:sp>
      <p:pic>
        <p:nvPicPr>
          <p:cNvPr id="26" name="Picture 58">
            <a:extLst>
              <a:ext uri="{FF2B5EF4-FFF2-40B4-BE49-F238E27FC236}">
                <a16:creationId xmlns:a16="http://schemas.microsoft.com/office/drawing/2014/main" id="{7079CF5E-D6EF-CC1E-7F00-EFB63A4E4C9F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9530004" y="2667442"/>
            <a:ext cx="1432398" cy="1432398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6E402ABF-331F-F02B-59F2-AF5412B61E52}"/>
              </a:ext>
            </a:extLst>
          </p:cNvPr>
          <p:cNvSpPr txBox="1"/>
          <p:nvPr/>
        </p:nvSpPr>
        <p:spPr>
          <a:xfrm>
            <a:off x="676177" y="1713813"/>
            <a:ext cx="699702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ilroy" panose="00000500000000000000" pitchFamily="50" charset="-52"/>
                <a:ea typeface="Verdana" panose="020B0604030504040204" pitchFamily="34" charset="0"/>
                <a:cs typeface="Verdana" panose="020B0604030504040204" pitchFamily="34" charset="0"/>
              </a:rPr>
              <a:t>Платформа интеллектуальной автоматизации 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ilroy" panose="00000500000000000000" pitchFamily="50" charset="-52"/>
                <a:ea typeface="Verdana" panose="020B0604030504040204" pitchFamily="34" charset="0"/>
                <a:cs typeface="Verdana" panose="020B0604030504040204" pitchFamily="34" charset="0"/>
              </a:rPr>
              <a:t>ROBIN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BC83DDE-D9B7-E55C-4134-DDD02C496A4D}"/>
              </a:ext>
            </a:extLst>
          </p:cNvPr>
          <p:cNvSpPr txBox="1"/>
          <p:nvPr/>
        </p:nvSpPr>
        <p:spPr>
          <a:xfrm>
            <a:off x="8909085" y="4339976"/>
            <a:ext cx="2803429" cy="1415772"/>
          </a:xfrm>
          <a:prstGeom prst="rect">
            <a:avLst/>
          </a:prstGeom>
          <a:noFill/>
        </p:spPr>
        <p:txBody>
          <a:bodyPr wrap="square" lIns="0" tIns="0" rIns="0" bIns="0" anchor="b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ilroy" panose="00000500000000000000" pitchFamily="50" charset="-52"/>
                <a:ea typeface="Verdana" panose="020B0604030504040204" pitchFamily="34" charset="0"/>
                <a:cs typeface="Verdana" panose="020B0604030504040204" pitchFamily="34" charset="0"/>
              </a:rPr>
              <a:t>Готовые решения </a:t>
            </a:r>
            <a:br>
              <a:rPr kumimoji="0" lang="ru-RU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ilroy" panose="00000500000000000000" pitchFamily="50" charset="-52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kumimoji="0" lang="ru-RU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ilroy" panose="00000500000000000000" pitchFamily="50" charset="-52"/>
                <a:ea typeface="Verdana" panose="020B0604030504040204" pitchFamily="34" charset="0"/>
                <a:cs typeface="Verdana" panose="020B0604030504040204" pitchFamily="34" charset="0"/>
              </a:rPr>
              <a:t>по роботизации </a:t>
            </a:r>
            <a:br>
              <a:rPr kumimoji="0" lang="ru-RU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ilroy" panose="00000500000000000000" pitchFamily="50" charset="-52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kumimoji="0" lang="ru-RU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ilroy" panose="00000500000000000000" pitchFamily="50" charset="-52"/>
                <a:ea typeface="Verdana" panose="020B0604030504040204" pitchFamily="34" charset="0"/>
                <a:cs typeface="Verdana" panose="020B0604030504040204" pitchFamily="34" charset="0"/>
              </a:rPr>
              <a:t>(на платформе ROBIN)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br>
              <a:rPr kumimoji="0" lang="ru-RU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ilroy" panose="00000500000000000000" pitchFamily="50" charset="-52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kumimoji="0" lang="ru-RU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ilroy" panose="00000500000000000000" pitchFamily="50" charset="-52"/>
                <a:ea typeface="Verdana" panose="020B0604030504040204" pitchFamily="34" charset="0"/>
                <a:cs typeface="Verdana" panose="020B0604030504040204" pitchFamily="34" charset="0"/>
              </a:rPr>
              <a:t>Управление </a:t>
            </a:r>
            <a:br>
              <a:rPr kumimoji="0" lang="ru-RU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ilroy" panose="00000500000000000000" pitchFamily="50" charset="-52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kumimoji="0" lang="ru-RU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ilroy" panose="00000500000000000000" pitchFamily="50" charset="-52"/>
                <a:ea typeface="Verdana" panose="020B0604030504040204" pitchFamily="34" charset="0"/>
                <a:cs typeface="Verdana" panose="020B0604030504040204" pitchFamily="34" charset="0"/>
              </a:rPr>
              <a:t>жизненным циклом</a:t>
            </a:r>
            <a:endParaRPr kumimoji="0" lang="ru-RU" sz="12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ilroy" panose="00000500000000000000" pitchFamily="50" charset="-52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ilroy" panose="00000500000000000000" pitchFamily="50" charset="-52"/>
                <a:ea typeface="Verdana" panose="020B0604030504040204" pitchFamily="34" charset="0"/>
                <a:cs typeface="Verdana" panose="020B0604030504040204" pitchFamily="34" charset="0"/>
              </a:rPr>
              <a:t>(Robin Cloud Factory)</a:t>
            </a:r>
          </a:p>
        </p:txBody>
      </p:sp>
      <p:cxnSp>
        <p:nvCxnSpPr>
          <p:cNvPr id="31" name="Прямая соединительная линия 30">
            <a:extLst>
              <a:ext uri="{FF2B5EF4-FFF2-40B4-BE49-F238E27FC236}">
                <a16:creationId xmlns:a16="http://schemas.microsoft.com/office/drawing/2014/main" id="{BF7DDC97-8799-7FBF-2B5D-3CFC09B54651}"/>
              </a:ext>
            </a:extLst>
          </p:cNvPr>
          <p:cNvCxnSpPr>
            <a:cxnSpLocks/>
          </p:cNvCxnSpPr>
          <p:nvPr/>
        </p:nvCxnSpPr>
        <p:spPr>
          <a:xfrm>
            <a:off x="9016960" y="2454275"/>
            <a:ext cx="2588778" cy="0"/>
          </a:xfrm>
          <a:prstGeom prst="line">
            <a:avLst/>
          </a:prstGeom>
          <a:solidFill>
            <a:schemeClr val="bg1">
              <a:alpha val="0"/>
            </a:schemeClr>
          </a:solidFill>
          <a:ln w="19050">
            <a:gradFill>
              <a:gsLst>
                <a:gs pos="50000">
                  <a:srgbClr val="053765">
                    <a:alpha val="40000"/>
                  </a:srgbClr>
                </a:gs>
                <a:gs pos="0">
                  <a:srgbClr val="053E71">
                    <a:alpha val="0"/>
                  </a:srgbClr>
                </a:gs>
                <a:gs pos="99000">
                  <a:srgbClr val="043058">
                    <a:alpha val="0"/>
                  </a:srgbClr>
                </a:gs>
              </a:gsLst>
              <a:lin ang="0" scaled="0"/>
            </a:gra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Скругленный прямоугольник 51">
            <a:extLst>
              <a:ext uri="{FF2B5EF4-FFF2-40B4-BE49-F238E27FC236}">
                <a16:creationId xmlns:a16="http://schemas.microsoft.com/office/drawing/2014/main" id="{93C7296C-D28B-87C9-0AF8-08A2A9F9D681}"/>
              </a:ext>
            </a:extLst>
          </p:cNvPr>
          <p:cNvSpPr/>
          <p:nvPr/>
        </p:nvSpPr>
        <p:spPr>
          <a:xfrm>
            <a:off x="734668" y="2511105"/>
            <a:ext cx="4351775" cy="697629"/>
          </a:xfrm>
          <a:prstGeom prst="roundRect">
            <a:avLst>
              <a:gd name="adj" fmla="val 18225"/>
            </a:avLst>
          </a:prstGeom>
          <a:solidFill>
            <a:schemeClr val="bg1">
              <a:alpha val="0"/>
            </a:schemeClr>
          </a:solidFill>
          <a:ln w="12700">
            <a:solidFill>
              <a:srgbClr val="C72329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2" name="Скругленный прямоугольник 52">
            <a:extLst>
              <a:ext uri="{FF2B5EF4-FFF2-40B4-BE49-F238E27FC236}">
                <a16:creationId xmlns:a16="http://schemas.microsoft.com/office/drawing/2014/main" id="{50CC8F76-8463-979E-6E4C-132F86956CE3}"/>
              </a:ext>
            </a:extLst>
          </p:cNvPr>
          <p:cNvSpPr/>
          <p:nvPr/>
        </p:nvSpPr>
        <p:spPr>
          <a:xfrm>
            <a:off x="735616" y="3327335"/>
            <a:ext cx="4351775" cy="697629"/>
          </a:xfrm>
          <a:prstGeom prst="roundRect">
            <a:avLst>
              <a:gd name="adj" fmla="val 10281"/>
            </a:avLst>
          </a:prstGeom>
          <a:solidFill>
            <a:schemeClr val="bg1">
              <a:alpha val="0"/>
            </a:schemeClr>
          </a:solidFill>
          <a:ln w="12700">
            <a:solidFill>
              <a:srgbClr val="C72329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5" name="Oval 25">
            <a:extLst>
              <a:ext uri="{FF2B5EF4-FFF2-40B4-BE49-F238E27FC236}">
                <a16:creationId xmlns:a16="http://schemas.microsoft.com/office/drawing/2014/main" id="{946AFC6B-A1B2-F9E3-8839-A81E151B8394}"/>
              </a:ext>
            </a:extLst>
          </p:cNvPr>
          <p:cNvSpPr>
            <a:spLocks noChangeAspect="1"/>
          </p:cNvSpPr>
          <p:nvPr/>
        </p:nvSpPr>
        <p:spPr>
          <a:xfrm>
            <a:off x="854761" y="5257407"/>
            <a:ext cx="517533" cy="487012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317500" dist="38100" dir="5400000" algn="t" rotWithShape="0">
              <a:schemeClr val="tx2">
                <a:lumMod val="50000"/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RU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0" name="Скругленный прямоугольник 50">
            <a:extLst>
              <a:ext uri="{FF2B5EF4-FFF2-40B4-BE49-F238E27FC236}">
                <a16:creationId xmlns:a16="http://schemas.microsoft.com/office/drawing/2014/main" id="{460785EF-34FE-E5D8-BC2B-7132A64516BC}"/>
              </a:ext>
            </a:extLst>
          </p:cNvPr>
          <p:cNvSpPr/>
          <p:nvPr/>
        </p:nvSpPr>
        <p:spPr>
          <a:xfrm>
            <a:off x="734668" y="5152099"/>
            <a:ext cx="7760337" cy="697629"/>
          </a:xfrm>
          <a:prstGeom prst="roundRect">
            <a:avLst>
              <a:gd name="adj" fmla="val 20873"/>
            </a:avLst>
          </a:prstGeom>
          <a:solidFill>
            <a:schemeClr val="bg1">
              <a:alpha val="0"/>
            </a:schemeClr>
          </a:solidFill>
          <a:ln w="12700">
            <a:solidFill>
              <a:srgbClr val="C72329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3A3CD3A9-7AA3-C531-9B84-591BEEE91F6F}"/>
              </a:ext>
            </a:extLst>
          </p:cNvPr>
          <p:cNvSpPr txBox="1"/>
          <p:nvPr/>
        </p:nvSpPr>
        <p:spPr>
          <a:xfrm>
            <a:off x="1819757" y="5254692"/>
            <a:ext cx="5677434" cy="4924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ilroy-Semibold" pitchFamily="2" charset="0"/>
                <a:ea typeface="Verdana" panose="020B0604030504040204" pitchFamily="34" charset="0"/>
                <a:cs typeface="Verdana" panose="020B0604030504040204" pitchFamily="34" charset="0"/>
              </a:rPr>
              <a:t>Управление процессами</a:t>
            </a:r>
            <a:br>
              <a:rPr kumimoji="0" lang="ru-RU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ilroy-Semibold" pitchFamily="2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kumimoji="0" lang="ru-RU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ilroy" pitchFamily="2" charset="0"/>
                <a:ea typeface="Verdana" panose="020B0604030504040204" pitchFamily="34" charset="0"/>
                <a:cs typeface="Verdana" panose="020B0604030504040204" pitchFamily="34" charset="0"/>
              </a:rPr>
              <a:t>(</a:t>
            </a:r>
            <a:r>
              <a:rPr kumimoji="0" lang="en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ilroy" pitchFamily="2" charset="0"/>
                <a:ea typeface="Verdana" panose="020B0604030504040204" pitchFamily="34" charset="0"/>
                <a:cs typeface="Verdana" panose="020B0604030504040204" pitchFamily="34" charset="0"/>
              </a:rPr>
              <a:t>Robin Process)</a:t>
            </a:r>
            <a:endParaRPr kumimoji="0" lang="en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ilroy" pitchFamily="2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46" name="Graphic 3">
            <a:extLst>
              <a:ext uri="{FF2B5EF4-FFF2-40B4-BE49-F238E27FC236}">
                <a16:creationId xmlns:a16="http://schemas.microsoft.com/office/drawing/2014/main" id="{A617B2B9-8431-A0A0-8485-8C4CD5FA169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54792" y="5334759"/>
            <a:ext cx="317472" cy="332309"/>
          </a:xfrm>
          <a:prstGeom prst="rect">
            <a:avLst/>
          </a:prstGeom>
        </p:spPr>
      </p:pic>
      <p:sp>
        <p:nvSpPr>
          <p:cNvPr id="47" name="Oval 28">
            <a:extLst>
              <a:ext uri="{FF2B5EF4-FFF2-40B4-BE49-F238E27FC236}">
                <a16:creationId xmlns:a16="http://schemas.microsoft.com/office/drawing/2014/main" id="{5F1C362B-F36D-1E3A-B151-8ACA119FB24F}"/>
              </a:ext>
            </a:extLst>
          </p:cNvPr>
          <p:cNvSpPr>
            <a:spLocks noChangeAspect="1"/>
          </p:cNvSpPr>
          <p:nvPr/>
        </p:nvSpPr>
        <p:spPr>
          <a:xfrm>
            <a:off x="1225449" y="5257407"/>
            <a:ext cx="517533" cy="487012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317500" dist="38100" dir="5400000" algn="t" rotWithShape="0">
              <a:schemeClr val="tx2">
                <a:lumMod val="50000"/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RU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8" name="Graphic 6">
            <a:extLst>
              <a:ext uri="{FF2B5EF4-FFF2-40B4-BE49-F238E27FC236}">
                <a16:creationId xmlns:a16="http://schemas.microsoft.com/office/drawing/2014/main" id="{8DE90C58-1293-FCC9-C51C-6D089A4A482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349039" y="5334759"/>
            <a:ext cx="264560" cy="332309"/>
          </a:xfrm>
          <a:prstGeom prst="rect">
            <a:avLst/>
          </a:prstGeom>
        </p:spPr>
      </p:pic>
      <p:sp>
        <p:nvSpPr>
          <p:cNvPr id="49" name="Oval 25">
            <a:extLst>
              <a:ext uri="{FF2B5EF4-FFF2-40B4-BE49-F238E27FC236}">
                <a16:creationId xmlns:a16="http://schemas.microsoft.com/office/drawing/2014/main" id="{5D1D8641-0959-B783-CD35-69ABE4ECAFFB}"/>
              </a:ext>
            </a:extLst>
          </p:cNvPr>
          <p:cNvSpPr>
            <a:spLocks noChangeAspect="1"/>
          </p:cNvSpPr>
          <p:nvPr/>
        </p:nvSpPr>
        <p:spPr>
          <a:xfrm>
            <a:off x="807537" y="2559583"/>
            <a:ext cx="517533" cy="487012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317500" dist="38100" dir="5400000" algn="t" rotWithShape="0">
              <a:schemeClr val="tx2">
                <a:lumMod val="50000"/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RU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0" name="Oval 25">
            <a:extLst>
              <a:ext uri="{FF2B5EF4-FFF2-40B4-BE49-F238E27FC236}">
                <a16:creationId xmlns:a16="http://schemas.microsoft.com/office/drawing/2014/main" id="{638657B3-16AB-74B2-C2E4-A67C500382C6}"/>
              </a:ext>
            </a:extLst>
          </p:cNvPr>
          <p:cNvSpPr>
            <a:spLocks noChangeAspect="1"/>
          </p:cNvSpPr>
          <p:nvPr/>
        </p:nvSpPr>
        <p:spPr>
          <a:xfrm>
            <a:off x="855709" y="3432642"/>
            <a:ext cx="517533" cy="487012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317500" dist="38100" dir="5400000" algn="t" rotWithShape="0">
              <a:schemeClr val="tx2">
                <a:lumMod val="50000"/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RU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1" name="Oval 25">
            <a:extLst>
              <a:ext uri="{FF2B5EF4-FFF2-40B4-BE49-F238E27FC236}">
                <a16:creationId xmlns:a16="http://schemas.microsoft.com/office/drawing/2014/main" id="{6BB544EF-7464-C4D0-2DEB-56BB9D47D0F5}"/>
              </a:ext>
            </a:extLst>
          </p:cNvPr>
          <p:cNvSpPr>
            <a:spLocks noChangeAspect="1"/>
          </p:cNvSpPr>
          <p:nvPr/>
        </p:nvSpPr>
        <p:spPr>
          <a:xfrm>
            <a:off x="854759" y="4342691"/>
            <a:ext cx="517533" cy="487012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317500" dist="38100" dir="5400000" algn="t" rotWithShape="0">
              <a:schemeClr val="tx2">
                <a:lumMod val="50000"/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RU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96CBE51E-A731-7876-3679-74F2105656B1}"/>
              </a:ext>
            </a:extLst>
          </p:cNvPr>
          <p:cNvSpPr txBox="1"/>
          <p:nvPr/>
        </p:nvSpPr>
        <p:spPr>
          <a:xfrm>
            <a:off x="1401845" y="2613698"/>
            <a:ext cx="3335622" cy="4924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ilroy-Semibold" pitchFamily="2" charset="0"/>
                <a:ea typeface="Verdana" panose="020B0604030504040204" pitchFamily="34" charset="0"/>
                <a:cs typeface="Verdana" panose="020B0604030504040204" pitchFamily="34" charset="0"/>
              </a:rPr>
              <a:t>Создание цифровых ассистентов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ilroy-Semibold" pitchFamily="2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b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ilroy-Semibold" pitchFamily="2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ilroy" pitchFamily="2" charset="0"/>
                <a:ea typeface="Verdana" panose="020B0604030504040204" pitchFamily="34" charset="0"/>
                <a:cs typeface="Verdana" panose="020B0604030504040204" pitchFamily="34" charset="0"/>
              </a:rPr>
              <a:t>(Robin Studio)</a:t>
            </a: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ilroy" pitchFamily="2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838A2CA8-BFBC-020C-481B-75B668C3CB95}"/>
              </a:ext>
            </a:extLst>
          </p:cNvPr>
          <p:cNvSpPr txBox="1"/>
          <p:nvPr/>
        </p:nvSpPr>
        <p:spPr>
          <a:xfrm>
            <a:off x="1450017" y="3429927"/>
            <a:ext cx="3599033" cy="4924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ilroy-Semibold" pitchFamily="2" charset="0"/>
                <a:ea typeface="Verdana" panose="020B0604030504040204" pitchFamily="34" charset="0"/>
                <a:cs typeface="Verdana" panose="020B0604030504040204" pitchFamily="34" charset="0"/>
              </a:rPr>
              <a:t>Исполнение цифровых ассистентов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ilroy-Semibold" pitchFamily="2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b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ilroy-Semibold" pitchFamily="2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ilroy" pitchFamily="2" charset="0"/>
                <a:ea typeface="Verdana" panose="020B0604030504040204" pitchFamily="34" charset="0"/>
                <a:cs typeface="Verdana" panose="020B0604030504040204" pitchFamily="34" charset="0"/>
              </a:rPr>
              <a:t>(Robin Robot)</a:t>
            </a: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ilroy" pitchFamily="2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62" name="Рисунок 61">
            <a:extLst>
              <a:ext uri="{FF2B5EF4-FFF2-40B4-BE49-F238E27FC236}">
                <a16:creationId xmlns:a16="http://schemas.microsoft.com/office/drawing/2014/main" id="{B3CEBF93-99F7-B52C-C688-00672CE76E4A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4" r="434"/>
          <a:stretch/>
        </p:blipFill>
        <p:spPr>
          <a:xfrm>
            <a:off x="914372" y="4301312"/>
            <a:ext cx="389322" cy="389322"/>
          </a:xfrm>
          <a:prstGeom prst="ellipse">
            <a:avLst/>
          </a:prstGeom>
        </p:spPr>
      </p:pic>
      <p:sp>
        <p:nvSpPr>
          <p:cNvPr id="43" name="Скругленный прямоугольник 53">
            <a:extLst>
              <a:ext uri="{FF2B5EF4-FFF2-40B4-BE49-F238E27FC236}">
                <a16:creationId xmlns:a16="http://schemas.microsoft.com/office/drawing/2014/main" id="{04879C41-6B40-BA8F-D41D-966057AC36BE}"/>
              </a:ext>
            </a:extLst>
          </p:cNvPr>
          <p:cNvSpPr/>
          <p:nvPr/>
        </p:nvSpPr>
        <p:spPr>
          <a:xfrm>
            <a:off x="734668" y="4144800"/>
            <a:ext cx="4361608" cy="697629"/>
          </a:xfrm>
          <a:prstGeom prst="roundRect">
            <a:avLst>
              <a:gd name="adj" fmla="val 11605"/>
            </a:avLst>
          </a:prstGeom>
          <a:solidFill>
            <a:schemeClr val="bg1">
              <a:alpha val="0"/>
            </a:schemeClr>
          </a:solidFill>
          <a:ln w="12700">
            <a:solidFill>
              <a:srgbClr val="C72329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FB289CEB-4B22-BB7A-5D6D-42FFAA9C2FE0}"/>
              </a:ext>
            </a:extLst>
          </p:cNvPr>
          <p:cNvSpPr txBox="1"/>
          <p:nvPr/>
        </p:nvSpPr>
        <p:spPr>
          <a:xfrm>
            <a:off x="1449068" y="4247393"/>
            <a:ext cx="3528104" cy="4924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ilroy-Semibold" pitchFamily="2" charset="0"/>
                <a:ea typeface="Verdana" panose="020B0604030504040204" pitchFamily="34" charset="0"/>
                <a:cs typeface="Verdana" panose="020B0604030504040204" pitchFamily="34" charset="0"/>
              </a:rPr>
              <a:t>Управление цифровыми ассистентами</a:t>
            </a:r>
            <a:b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ilroy-Semibold" pitchFamily="2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ilroy" pitchFamily="2" charset="0"/>
                <a:ea typeface="Verdana" panose="020B0604030504040204" pitchFamily="34" charset="0"/>
                <a:cs typeface="Verdana" panose="020B0604030504040204" pitchFamily="34" charset="0"/>
              </a:rPr>
              <a:t>(Robin Orchestrator)</a:t>
            </a: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ilroy" pitchFamily="2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63" name="Рисунок 62">
            <a:extLst>
              <a:ext uri="{FF2B5EF4-FFF2-40B4-BE49-F238E27FC236}">
                <a16:creationId xmlns:a16="http://schemas.microsoft.com/office/drawing/2014/main" id="{88EE11A8-7825-AAEA-7B3D-1479C2ECE352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8614" y="3509655"/>
            <a:ext cx="326604" cy="313278"/>
          </a:xfrm>
          <a:prstGeom prst="rect">
            <a:avLst/>
          </a:prstGeom>
        </p:spPr>
      </p:pic>
      <p:pic>
        <p:nvPicPr>
          <p:cNvPr id="64" name="Рисунок 63" descr="Изображение выглядит как векторная графика&#10;&#10;Описание создано с высокой степенью достоверности">
            <a:extLst>
              <a:ext uri="{FF2B5EF4-FFF2-40B4-BE49-F238E27FC236}">
                <a16:creationId xmlns:a16="http://schemas.microsoft.com/office/drawing/2014/main" id="{E0954EA8-C73D-8500-AB67-06A300BB5CC6}"/>
              </a:ext>
            </a:extLst>
          </p:cNvPr>
          <p:cNvPicPr>
            <a:picLocks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1" r="991"/>
          <a:stretch/>
        </p:blipFill>
        <p:spPr>
          <a:xfrm>
            <a:off x="929169" y="2685137"/>
            <a:ext cx="384948" cy="384948"/>
          </a:xfrm>
          <a:prstGeom prst="ellipse">
            <a:avLst/>
          </a:prstGeom>
        </p:spPr>
      </p:pic>
      <p:sp>
        <p:nvSpPr>
          <p:cNvPr id="52" name="Oval 25">
            <a:extLst>
              <a:ext uri="{FF2B5EF4-FFF2-40B4-BE49-F238E27FC236}">
                <a16:creationId xmlns:a16="http://schemas.microsoft.com/office/drawing/2014/main" id="{4E6E7055-E014-AC51-9065-59ECCE15A001}"/>
              </a:ext>
            </a:extLst>
          </p:cNvPr>
          <p:cNvSpPr>
            <a:spLocks noChangeAspect="1"/>
          </p:cNvSpPr>
          <p:nvPr/>
        </p:nvSpPr>
        <p:spPr>
          <a:xfrm>
            <a:off x="5328046" y="2497379"/>
            <a:ext cx="517533" cy="487012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317500" dist="38100" dir="5400000" algn="t" rotWithShape="0">
              <a:schemeClr val="tx2">
                <a:lumMod val="50000"/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RU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3" name="Oval 25">
            <a:extLst>
              <a:ext uri="{FF2B5EF4-FFF2-40B4-BE49-F238E27FC236}">
                <a16:creationId xmlns:a16="http://schemas.microsoft.com/office/drawing/2014/main" id="{1C72B011-E5DB-3D9D-A7A7-8D958B0BA6F9}"/>
              </a:ext>
            </a:extLst>
          </p:cNvPr>
          <p:cNvSpPr>
            <a:spLocks noChangeAspect="1"/>
          </p:cNvSpPr>
          <p:nvPr/>
        </p:nvSpPr>
        <p:spPr>
          <a:xfrm>
            <a:off x="5335653" y="3323421"/>
            <a:ext cx="517533" cy="487012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317500" dist="38100" dir="5400000" algn="t" rotWithShape="0">
              <a:schemeClr val="tx2">
                <a:lumMod val="50000"/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RU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4" name="Oval 25">
            <a:extLst>
              <a:ext uri="{FF2B5EF4-FFF2-40B4-BE49-F238E27FC236}">
                <a16:creationId xmlns:a16="http://schemas.microsoft.com/office/drawing/2014/main" id="{664768DB-9B07-432D-53DD-66E941FBDE5B}"/>
              </a:ext>
            </a:extLst>
          </p:cNvPr>
          <p:cNvSpPr>
            <a:spLocks noChangeAspect="1"/>
          </p:cNvSpPr>
          <p:nvPr/>
        </p:nvSpPr>
        <p:spPr>
          <a:xfrm>
            <a:off x="5387025" y="4165084"/>
            <a:ext cx="517533" cy="487012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317500" dist="38100" dir="5400000" algn="t" rotWithShape="0">
              <a:schemeClr val="tx2">
                <a:lumMod val="50000"/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RU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B984BCF4-FAAC-466D-0BD6-5432B0FE0CBB}"/>
              </a:ext>
            </a:extLst>
          </p:cNvPr>
          <p:cNvSpPr txBox="1"/>
          <p:nvPr/>
        </p:nvSpPr>
        <p:spPr>
          <a:xfrm>
            <a:off x="5922354" y="2494664"/>
            <a:ext cx="2356361" cy="4924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ilroy-Semibold" pitchFamily="2" charset="0"/>
                <a:ea typeface="Verdana" panose="020B0604030504040204" pitchFamily="34" charset="0"/>
                <a:cs typeface="Verdana" panose="020B0604030504040204" pitchFamily="34" charset="0"/>
              </a:rPr>
              <a:t>Интерфейсы 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ilroy-Semibold" pitchFamily="2" charset="0"/>
                <a:ea typeface="Verdana" panose="020B0604030504040204" pitchFamily="34" charset="0"/>
                <a:cs typeface="Verdana" panose="020B0604030504040204" pitchFamily="34" charset="0"/>
              </a:rPr>
              <a:t>Ai</a:t>
            </a:r>
            <a:r>
              <a:rPr kumimoji="0" lang="ru-RU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ilroy-Semibold" pitchFamily="2" charset="0"/>
                <a:ea typeface="Verdana" panose="020B0604030504040204" pitchFamily="34" charset="0"/>
                <a:cs typeface="Verdana" panose="020B0604030504040204" pitchFamily="34" charset="0"/>
              </a:rPr>
              <a:t> общения</a:t>
            </a:r>
            <a:b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ilroy-Semibold" pitchFamily="2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ilroy" pitchFamily="2" charset="0"/>
                <a:ea typeface="Verdana" panose="020B0604030504040204" pitchFamily="34" charset="0"/>
                <a:cs typeface="Verdana" panose="020B0604030504040204" pitchFamily="34" charset="0"/>
              </a:rPr>
              <a:t>(Robin Chat-Bot)</a:t>
            </a: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ilroy" pitchFamily="2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8EB201CC-606E-BC5D-10C5-1E2576F6624A}"/>
              </a:ext>
            </a:extLst>
          </p:cNvPr>
          <p:cNvSpPr txBox="1"/>
          <p:nvPr/>
        </p:nvSpPr>
        <p:spPr>
          <a:xfrm>
            <a:off x="5929961" y="3320706"/>
            <a:ext cx="2652157" cy="4924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ilroy-Semibold" pitchFamily="2" charset="0"/>
                <a:ea typeface="Verdana" panose="020B0604030504040204" pitchFamily="34" charset="0"/>
                <a:cs typeface="Verdana" panose="020B0604030504040204" pitchFamily="34" charset="0"/>
              </a:rPr>
              <a:t>Распознавание документов</a:t>
            </a:r>
            <a:b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ilroy-Semibold" pitchFamily="2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ilroy" pitchFamily="2" charset="0"/>
                <a:ea typeface="Verdana" panose="020B0604030504040204" pitchFamily="34" charset="0"/>
                <a:cs typeface="Verdana" panose="020B0604030504040204" pitchFamily="34" charset="0"/>
              </a:rPr>
              <a:t>(ROBIN OCR)</a:t>
            </a: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ilroy" pitchFamily="2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EA12E473-9543-77EE-1BE2-0A6FA20C0126}"/>
              </a:ext>
            </a:extLst>
          </p:cNvPr>
          <p:cNvSpPr txBox="1"/>
          <p:nvPr/>
        </p:nvSpPr>
        <p:spPr>
          <a:xfrm>
            <a:off x="5981333" y="4162369"/>
            <a:ext cx="2428351" cy="4924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ilroy-Semibold" pitchFamily="2" charset="0"/>
                <a:ea typeface="Verdana" panose="020B0604030504040204" pitchFamily="34" charset="0"/>
                <a:cs typeface="Verdana" panose="020B0604030504040204" pitchFamily="34" charset="0"/>
              </a:rPr>
              <a:t>Искусственный интеллект</a:t>
            </a:r>
            <a:b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ilroy-Semibold" pitchFamily="2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ilroy" pitchFamily="2" charset="0"/>
                <a:ea typeface="Verdana" panose="020B0604030504040204" pitchFamily="34" charset="0"/>
                <a:cs typeface="Verdana" panose="020B0604030504040204" pitchFamily="34" charset="0"/>
              </a:rPr>
              <a:t>(ROBIN Ai)</a:t>
            </a: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ilroy" pitchFamily="2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65" name="Picture 8">
            <a:extLst>
              <a:ext uri="{FF2B5EF4-FFF2-40B4-BE49-F238E27FC236}">
                <a16:creationId xmlns:a16="http://schemas.microsoft.com/office/drawing/2014/main" id="{936E33D3-E57A-8F5F-0E52-08CF5B9E49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rcRect/>
          <a:stretch/>
        </p:blipFill>
        <p:spPr bwMode="auto">
          <a:xfrm>
            <a:off x="5508414" y="4298689"/>
            <a:ext cx="274754" cy="219802"/>
          </a:xfrm>
          <a:prstGeom prst="rect">
            <a:avLst/>
          </a:prstGeom>
          <a:noFill/>
        </p:spPr>
      </p:pic>
      <p:pic>
        <p:nvPicPr>
          <p:cNvPr id="66" name="Picture 8">
            <a:extLst>
              <a:ext uri="{FF2B5EF4-FFF2-40B4-BE49-F238E27FC236}">
                <a16:creationId xmlns:a16="http://schemas.microsoft.com/office/drawing/2014/main" id="{44202873-B294-5233-97FE-1583536FA7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>
            <a:extLst>
              <a:ext uri="{96DAC541-7B7A-43D3-8B79-37D633B846F1}">
                <asvg:svgBlip xmlns:asvg="http://schemas.microsoft.com/office/drawing/2016/SVG/main" r:embed="rId16"/>
              </a:ext>
            </a:extLst>
          </a:blip>
          <a:srcRect/>
          <a:stretch/>
        </p:blipFill>
        <p:spPr bwMode="auto">
          <a:xfrm>
            <a:off x="5488624" y="3461132"/>
            <a:ext cx="211590" cy="211590"/>
          </a:xfrm>
          <a:prstGeom prst="rect">
            <a:avLst/>
          </a:prstGeom>
          <a:noFill/>
        </p:spPr>
      </p:pic>
      <p:pic>
        <p:nvPicPr>
          <p:cNvPr id="67" name="Picture 8">
            <a:extLst>
              <a:ext uri="{FF2B5EF4-FFF2-40B4-BE49-F238E27FC236}">
                <a16:creationId xmlns:a16="http://schemas.microsoft.com/office/drawing/2014/main" id="{6A6DC839-15BD-46DD-61A7-4AB52DE1C6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7">
            <a:extLst>
              <a:ext uri="{96DAC541-7B7A-43D3-8B79-37D633B846F1}">
                <asvg:svgBlip xmlns:asvg="http://schemas.microsoft.com/office/drawing/2016/SVG/main" r:embed="rId18"/>
              </a:ext>
            </a:extLst>
          </a:blip>
          <a:srcRect/>
          <a:stretch/>
        </p:blipFill>
        <p:spPr bwMode="auto">
          <a:xfrm>
            <a:off x="5447151" y="2618156"/>
            <a:ext cx="279322" cy="279322"/>
          </a:xfrm>
          <a:prstGeom prst="rect">
            <a:avLst/>
          </a:prstGeom>
          <a:noFill/>
        </p:spPr>
      </p:pic>
      <p:sp>
        <p:nvSpPr>
          <p:cNvPr id="71" name="Прямоугольник: скругленные углы 70">
            <a:extLst>
              <a:ext uri="{FF2B5EF4-FFF2-40B4-BE49-F238E27FC236}">
                <a16:creationId xmlns:a16="http://schemas.microsoft.com/office/drawing/2014/main" id="{7667CD4D-5916-358B-CDAF-2CBBA375D71C}"/>
              </a:ext>
            </a:extLst>
          </p:cNvPr>
          <p:cNvSpPr/>
          <p:nvPr/>
        </p:nvSpPr>
        <p:spPr>
          <a:xfrm>
            <a:off x="319504" y="1404310"/>
            <a:ext cx="11552991" cy="4813000"/>
          </a:xfrm>
          <a:prstGeom prst="roundRect">
            <a:avLst>
              <a:gd name="adj" fmla="val 7226"/>
            </a:avLst>
          </a:prstGeom>
          <a:noFill/>
          <a:ln w="12700">
            <a:gradFill>
              <a:gsLst>
                <a:gs pos="0">
                  <a:srgbClr val="A20C33"/>
                </a:gs>
                <a:gs pos="99000">
                  <a:srgbClr val="002142"/>
                </a:gs>
              </a:gsLst>
              <a:lin ang="0" scaled="0"/>
            </a:gra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382CAF5-F7EB-ED47-55BF-9B1359081A60}"/>
              </a:ext>
            </a:extLst>
          </p:cNvPr>
          <p:cNvSpPr txBox="1"/>
          <p:nvPr/>
        </p:nvSpPr>
        <p:spPr>
          <a:xfrm flipH="1">
            <a:off x="531815" y="489744"/>
            <a:ext cx="7624767" cy="553998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ilroy Bold" panose="00000800000000000000" pitchFamily="2" charset="-52"/>
                <a:ea typeface="Verdana"/>
              </a:rPr>
              <a:t>Состав </a:t>
            </a: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ilroy Bold" panose="00000800000000000000" pitchFamily="2" charset="-52"/>
                <a:ea typeface="Verdana"/>
              </a:rPr>
              <a:t>enterprise </a:t>
            </a:r>
            <a:r>
              <a:rPr kumimoji="0" lang="ru-RU" sz="3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ilroy Bold" panose="00000800000000000000" pitchFamily="2" charset="-52"/>
                <a:ea typeface="Verdana"/>
              </a:rPr>
              <a:t>решений </a:t>
            </a:r>
            <a:r>
              <a:rPr kumimoji="0" lang="en-GB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ilroy Bold" panose="00000800000000000000" pitchFamily="2" charset="-52"/>
                <a:ea typeface="Verdana"/>
              </a:rPr>
              <a:t>ROBIN</a:t>
            </a:r>
          </a:p>
        </p:txBody>
      </p:sp>
      <p:grpSp>
        <p:nvGrpSpPr>
          <p:cNvPr id="101" name="Группа 100">
            <a:extLst>
              <a:ext uri="{FF2B5EF4-FFF2-40B4-BE49-F238E27FC236}">
                <a16:creationId xmlns:a16="http://schemas.microsoft.com/office/drawing/2014/main" id="{53F3AE7F-31C6-45F4-AF4A-6FD8E338CE03}"/>
              </a:ext>
            </a:extLst>
          </p:cNvPr>
          <p:cNvGrpSpPr/>
          <p:nvPr/>
        </p:nvGrpSpPr>
        <p:grpSpPr>
          <a:xfrm>
            <a:off x="9390863" y="558817"/>
            <a:ext cx="2259249" cy="410054"/>
            <a:chOff x="496888" y="765304"/>
            <a:chExt cx="5321815" cy="965909"/>
          </a:xfrm>
        </p:grpSpPr>
        <p:grpSp>
          <p:nvGrpSpPr>
            <p:cNvPr id="102" name="Группа 101">
              <a:extLst>
                <a:ext uri="{FF2B5EF4-FFF2-40B4-BE49-F238E27FC236}">
                  <a16:creationId xmlns:a16="http://schemas.microsoft.com/office/drawing/2014/main" id="{6C02134E-2324-468C-B89C-22547343BD4F}"/>
                </a:ext>
              </a:extLst>
            </p:cNvPr>
            <p:cNvGrpSpPr/>
            <p:nvPr/>
          </p:nvGrpSpPr>
          <p:grpSpPr>
            <a:xfrm>
              <a:off x="496888" y="765304"/>
              <a:ext cx="2629062" cy="965909"/>
              <a:chOff x="496888" y="765304"/>
              <a:chExt cx="2629062" cy="965909"/>
            </a:xfrm>
          </p:grpSpPr>
          <p:sp>
            <p:nvSpPr>
              <p:cNvPr id="119" name="Полилиния 27">
                <a:extLst>
                  <a:ext uri="{FF2B5EF4-FFF2-40B4-BE49-F238E27FC236}">
                    <a16:creationId xmlns:a16="http://schemas.microsoft.com/office/drawing/2014/main" id="{A09E5B15-501D-41BE-A1A1-2E93CD3094B6}"/>
                  </a:ext>
                </a:extLst>
              </p:cNvPr>
              <p:cNvSpPr/>
              <p:nvPr/>
            </p:nvSpPr>
            <p:spPr>
              <a:xfrm>
                <a:off x="828163" y="1122219"/>
                <a:ext cx="320384" cy="608994"/>
              </a:xfrm>
              <a:custGeom>
                <a:avLst/>
                <a:gdLst>
                  <a:gd name="connsiteX0" fmla="*/ 267432 w 320384"/>
                  <a:gd name="connsiteY0" fmla="*/ 0 h 608994"/>
                  <a:gd name="connsiteX1" fmla="*/ 320385 w 320384"/>
                  <a:gd name="connsiteY1" fmla="*/ 112544 h 608994"/>
                  <a:gd name="connsiteX2" fmla="*/ 320385 w 320384"/>
                  <a:gd name="connsiteY2" fmla="*/ 264470 h 608994"/>
                  <a:gd name="connsiteX3" fmla="*/ 296047 w 320384"/>
                  <a:gd name="connsiteY3" fmla="*/ 326273 h 608994"/>
                  <a:gd name="connsiteX4" fmla="*/ 180111 w 320384"/>
                  <a:gd name="connsiteY4" fmla="*/ 442652 h 608994"/>
                  <a:gd name="connsiteX5" fmla="*/ 18892 w 320384"/>
                  <a:gd name="connsiteY5" fmla="*/ 603723 h 608994"/>
                  <a:gd name="connsiteX6" fmla="*/ 18007 w 320384"/>
                  <a:gd name="connsiteY6" fmla="*/ 604608 h 608994"/>
                  <a:gd name="connsiteX7" fmla="*/ 5912 w 320384"/>
                  <a:gd name="connsiteY7" fmla="*/ 608148 h 608994"/>
                  <a:gd name="connsiteX8" fmla="*/ 12 w 320384"/>
                  <a:gd name="connsiteY8" fmla="*/ 596938 h 608994"/>
                  <a:gd name="connsiteX9" fmla="*/ 12 w 320384"/>
                  <a:gd name="connsiteY9" fmla="*/ 582631 h 608994"/>
                  <a:gd name="connsiteX10" fmla="*/ 12 w 320384"/>
                  <a:gd name="connsiteY10" fmla="*/ 413889 h 608994"/>
                  <a:gd name="connsiteX11" fmla="*/ 28480 w 320384"/>
                  <a:gd name="connsiteY11" fmla="*/ 344563 h 608994"/>
                  <a:gd name="connsiteX12" fmla="*/ 80548 w 320384"/>
                  <a:gd name="connsiteY12" fmla="*/ 292053 h 608994"/>
                  <a:gd name="connsiteX13" fmla="*/ 84973 w 320384"/>
                  <a:gd name="connsiteY13" fmla="*/ 288218 h 608994"/>
                  <a:gd name="connsiteX14" fmla="*/ 253419 w 320384"/>
                  <a:gd name="connsiteY14" fmla="*/ 119624 h 608994"/>
                  <a:gd name="connsiteX15" fmla="*/ 269054 w 320384"/>
                  <a:gd name="connsiteY15" fmla="*/ 4868 h 608994"/>
                  <a:gd name="connsiteX16" fmla="*/ 267432 w 320384"/>
                  <a:gd name="connsiteY16" fmla="*/ 0 h 6089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320384" h="608994">
                    <a:moveTo>
                      <a:pt x="267432" y="0"/>
                    </a:moveTo>
                    <a:cubicBezTo>
                      <a:pt x="301357" y="29795"/>
                      <a:pt x="320237" y="66818"/>
                      <a:pt x="320385" y="112544"/>
                    </a:cubicBezTo>
                    <a:cubicBezTo>
                      <a:pt x="320385" y="163137"/>
                      <a:pt x="320385" y="213877"/>
                      <a:pt x="320385" y="264470"/>
                    </a:cubicBezTo>
                    <a:cubicBezTo>
                      <a:pt x="320385" y="288365"/>
                      <a:pt x="312715" y="309310"/>
                      <a:pt x="296047" y="326273"/>
                    </a:cubicBezTo>
                    <a:cubicBezTo>
                      <a:pt x="257697" y="365213"/>
                      <a:pt x="218756" y="403859"/>
                      <a:pt x="180111" y="442652"/>
                    </a:cubicBezTo>
                    <a:cubicBezTo>
                      <a:pt x="126421" y="496342"/>
                      <a:pt x="72730" y="550033"/>
                      <a:pt x="18892" y="603723"/>
                    </a:cubicBezTo>
                    <a:cubicBezTo>
                      <a:pt x="18597" y="604018"/>
                      <a:pt x="18302" y="604313"/>
                      <a:pt x="18007" y="604608"/>
                    </a:cubicBezTo>
                    <a:cubicBezTo>
                      <a:pt x="14762" y="608296"/>
                      <a:pt x="10780" y="610213"/>
                      <a:pt x="5912" y="608148"/>
                    </a:cubicBezTo>
                    <a:cubicBezTo>
                      <a:pt x="1044" y="606083"/>
                      <a:pt x="-136" y="601806"/>
                      <a:pt x="12" y="596938"/>
                    </a:cubicBezTo>
                    <a:cubicBezTo>
                      <a:pt x="12" y="592218"/>
                      <a:pt x="12" y="587350"/>
                      <a:pt x="12" y="582631"/>
                    </a:cubicBezTo>
                    <a:cubicBezTo>
                      <a:pt x="12" y="526432"/>
                      <a:pt x="159" y="470087"/>
                      <a:pt x="12" y="413889"/>
                    </a:cubicBezTo>
                    <a:cubicBezTo>
                      <a:pt x="12" y="386601"/>
                      <a:pt x="9009" y="363738"/>
                      <a:pt x="28480" y="344563"/>
                    </a:cubicBezTo>
                    <a:cubicBezTo>
                      <a:pt x="46032" y="327306"/>
                      <a:pt x="63142" y="309605"/>
                      <a:pt x="80548" y="292053"/>
                    </a:cubicBezTo>
                    <a:cubicBezTo>
                      <a:pt x="82023" y="290725"/>
                      <a:pt x="83645" y="289693"/>
                      <a:pt x="84973" y="288218"/>
                    </a:cubicBezTo>
                    <a:cubicBezTo>
                      <a:pt x="141171" y="232020"/>
                      <a:pt x="197369" y="175969"/>
                      <a:pt x="253419" y="119624"/>
                    </a:cubicBezTo>
                    <a:cubicBezTo>
                      <a:pt x="285869" y="87026"/>
                      <a:pt x="291327" y="45135"/>
                      <a:pt x="269054" y="4868"/>
                    </a:cubicBezTo>
                    <a:cubicBezTo>
                      <a:pt x="268169" y="3393"/>
                      <a:pt x="267137" y="1918"/>
                      <a:pt x="267432" y="0"/>
                    </a:cubicBezTo>
                    <a:close/>
                  </a:path>
                </a:pathLst>
              </a:custGeom>
              <a:solidFill>
                <a:srgbClr val="A20C33"/>
              </a:solidFill>
              <a:ln w="985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ru-RU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0" name="Полилиния 28">
                <a:extLst>
                  <a:ext uri="{FF2B5EF4-FFF2-40B4-BE49-F238E27FC236}">
                    <a16:creationId xmlns:a16="http://schemas.microsoft.com/office/drawing/2014/main" id="{91C96C85-7236-444D-9785-4B4B71B0C505}"/>
                  </a:ext>
                </a:extLst>
              </p:cNvPr>
              <p:cNvSpPr/>
              <p:nvPr/>
            </p:nvSpPr>
            <p:spPr>
              <a:xfrm>
                <a:off x="496888" y="765304"/>
                <a:ext cx="320384" cy="608994"/>
              </a:xfrm>
              <a:custGeom>
                <a:avLst/>
                <a:gdLst>
                  <a:gd name="connsiteX0" fmla="*/ 52953 w 320384"/>
                  <a:gd name="connsiteY0" fmla="*/ 608995 h 608994"/>
                  <a:gd name="connsiteX1" fmla="*/ 0 w 320384"/>
                  <a:gd name="connsiteY1" fmla="*/ 496451 h 608994"/>
                  <a:gd name="connsiteX2" fmla="*/ 0 w 320384"/>
                  <a:gd name="connsiteY2" fmla="*/ 344525 h 608994"/>
                  <a:gd name="connsiteX3" fmla="*/ 24338 w 320384"/>
                  <a:gd name="connsiteY3" fmla="*/ 282722 h 608994"/>
                  <a:gd name="connsiteX4" fmla="*/ 140274 w 320384"/>
                  <a:gd name="connsiteY4" fmla="*/ 166343 h 608994"/>
                  <a:gd name="connsiteX5" fmla="*/ 301493 w 320384"/>
                  <a:gd name="connsiteY5" fmla="*/ 5272 h 608994"/>
                  <a:gd name="connsiteX6" fmla="*/ 302378 w 320384"/>
                  <a:gd name="connsiteY6" fmla="*/ 4387 h 608994"/>
                  <a:gd name="connsiteX7" fmla="*/ 314473 w 320384"/>
                  <a:gd name="connsiteY7" fmla="*/ 847 h 608994"/>
                  <a:gd name="connsiteX8" fmla="*/ 320373 w 320384"/>
                  <a:gd name="connsiteY8" fmla="*/ 12057 h 608994"/>
                  <a:gd name="connsiteX9" fmla="*/ 320373 w 320384"/>
                  <a:gd name="connsiteY9" fmla="*/ 26364 h 608994"/>
                  <a:gd name="connsiteX10" fmla="*/ 320373 w 320384"/>
                  <a:gd name="connsiteY10" fmla="*/ 195106 h 608994"/>
                  <a:gd name="connsiteX11" fmla="*/ 291905 w 320384"/>
                  <a:gd name="connsiteY11" fmla="*/ 264432 h 608994"/>
                  <a:gd name="connsiteX12" fmla="*/ 239837 w 320384"/>
                  <a:gd name="connsiteY12" fmla="*/ 316942 h 608994"/>
                  <a:gd name="connsiteX13" fmla="*/ 235412 w 320384"/>
                  <a:gd name="connsiteY13" fmla="*/ 320777 h 608994"/>
                  <a:gd name="connsiteX14" fmla="*/ 66966 w 320384"/>
                  <a:gd name="connsiteY14" fmla="*/ 489371 h 608994"/>
                  <a:gd name="connsiteX15" fmla="*/ 51330 w 320384"/>
                  <a:gd name="connsiteY15" fmla="*/ 604127 h 608994"/>
                  <a:gd name="connsiteX16" fmla="*/ 52953 w 320384"/>
                  <a:gd name="connsiteY16" fmla="*/ 608995 h 6089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320384" h="608994">
                    <a:moveTo>
                      <a:pt x="52953" y="608995"/>
                    </a:moveTo>
                    <a:cubicBezTo>
                      <a:pt x="19028" y="579199"/>
                      <a:pt x="148" y="542177"/>
                      <a:pt x="0" y="496451"/>
                    </a:cubicBezTo>
                    <a:cubicBezTo>
                      <a:pt x="0" y="445858"/>
                      <a:pt x="0" y="395118"/>
                      <a:pt x="0" y="344525"/>
                    </a:cubicBezTo>
                    <a:cubicBezTo>
                      <a:pt x="0" y="320630"/>
                      <a:pt x="7670" y="299684"/>
                      <a:pt x="24338" y="282722"/>
                    </a:cubicBezTo>
                    <a:cubicBezTo>
                      <a:pt x="62688" y="243781"/>
                      <a:pt x="101628" y="205136"/>
                      <a:pt x="140274" y="166343"/>
                    </a:cubicBezTo>
                    <a:cubicBezTo>
                      <a:pt x="193964" y="112653"/>
                      <a:pt x="247655" y="58962"/>
                      <a:pt x="301493" y="5272"/>
                    </a:cubicBezTo>
                    <a:cubicBezTo>
                      <a:pt x="301788" y="4977"/>
                      <a:pt x="302083" y="4682"/>
                      <a:pt x="302378" y="4387"/>
                    </a:cubicBezTo>
                    <a:cubicBezTo>
                      <a:pt x="305623" y="699"/>
                      <a:pt x="309605" y="-1219"/>
                      <a:pt x="314473" y="847"/>
                    </a:cubicBezTo>
                    <a:cubicBezTo>
                      <a:pt x="319340" y="2912"/>
                      <a:pt x="320520" y="7189"/>
                      <a:pt x="320373" y="12057"/>
                    </a:cubicBezTo>
                    <a:cubicBezTo>
                      <a:pt x="320373" y="16777"/>
                      <a:pt x="320373" y="21644"/>
                      <a:pt x="320373" y="26364"/>
                    </a:cubicBezTo>
                    <a:cubicBezTo>
                      <a:pt x="320373" y="82562"/>
                      <a:pt x="320225" y="138908"/>
                      <a:pt x="320373" y="195106"/>
                    </a:cubicBezTo>
                    <a:cubicBezTo>
                      <a:pt x="320373" y="222394"/>
                      <a:pt x="311375" y="245256"/>
                      <a:pt x="291905" y="264432"/>
                    </a:cubicBezTo>
                    <a:cubicBezTo>
                      <a:pt x="274352" y="281689"/>
                      <a:pt x="257242" y="299389"/>
                      <a:pt x="239837" y="316942"/>
                    </a:cubicBezTo>
                    <a:cubicBezTo>
                      <a:pt x="238362" y="318270"/>
                      <a:pt x="236740" y="319302"/>
                      <a:pt x="235412" y="320777"/>
                    </a:cubicBezTo>
                    <a:cubicBezTo>
                      <a:pt x="179214" y="376975"/>
                      <a:pt x="123016" y="433026"/>
                      <a:pt x="66966" y="489371"/>
                    </a:cubicBezTo>
                    <a:cubicBezTo>
                      <a:pt x="34515" y="521969"/>
                      <a:pt x="29058" y="563859"/>
                      <a:pt x="51330" y="604127"/>
                    </a:cubicBezTo>
                    <a:cubicBezTo>
                      <a:pt x="52215" y="605602"/>
                      <a:pt x="53248" y="607077"/>
                      <a:pt x="52953" y="608995"/>
                    </a:cubicBezTo>
                    <a:close/>
                  </a:path>
                </a:pathLst>
              </a:custGeom>
              <a:solidFill>
                <a:srgbClr val="A20C33"/>
              </a:solidFill>
              <a:ln w="985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ru-RU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1" name="Полилиния 29">
                <a:extLst>
                  <a:ext uri="{FF2B5EF4-FFF2-40B4-BE49-F238E27FC236}">
                    <a16:creationId xmlns:a16="http://schemas.microsoft.com/office/drawing/2014/main" id="{5D97DD2B-F363-46C1-B753-E8C8D91E906D}"/>
                  </a:ext>
                </a:extLst>
              </p:cNvPr>
              <p:cNvSpPr/>
              <p:nvPr/>
            </p:nvSpPr>
            <p:spPr>
              <a:xfrm>
                <a:off x="534753" y="1082246"/>
                <a:ext cx="202266" cy="466059"/>
              </a:xfrm>
              <a:custGeom>
                <a:avLst/>
                <a:gdLst>
                  <a:gd name="connsiteX0" fmla="*/ 15088 w 202266"/>
                  <a:gd name="connsiteY0" fmla="*/ 292053 h 466059"/>
                  <a:gd name="connsiteX1" fmla="*/ 13465 w 202266"/>
                  <a:gd name="connsiteY1" fmla="*/ 287185 h 466059"/>
                  <a:gd name="connsiteX2" fmla="*/ 29100 w 202266"/>
                  <a:gd name="connsiteY2" fmla="*/ 172429 h 466059"/>
                  <a:gd name="connsiteX3" fmla="*/ 197547 w 202266"/>
                  <a:gd name="connsiteY3" fmla="*/ 3835 h 466059"/>
                  <a:gd name="connsiteX4" fmla="*/ 201972 w 202266"/>
                  <a:gd name="connsiteY4" fmla="*/ 0 h 466059"/>
                  <a:gd name="connsiteX5" fmla="*/ 202267 w 202266"/>
                  <a:gd name="connsiteY5" fmla="*/ 8408 h 466059"/>
                  <a:gd name="connsiteX6" fmla="*/ 202267 w 202266"/>
                  <a:gd name="connsiteY6" fmla="*/ 451059 h 466059"/>
                  <a:gd name="connsiteX7" fmla="*/ 202267 w 202266"/>
                  <a:gd name="connsiteY7" fmla="*/ 455632 h 466059"/>
                  <a:gd name="connsiteX8" fmla="*/ 196072 w 202266"/>
                  <a:gd name="connsiteY8" fmla="*/ 465367 h 466059"/>
                  <a:gd name="connsiteX9" fmla="*/ 184862 w 202266"/>
                  <a:gd name="connsiteY9" fmla="*/ 462417 h 466059"/>
                  <a:gd name="connsiteX10" fmla="*/ 150494 w 202266"/>
                  <a:gd name="connsiteY10" fmla="*/ 428049 h 466059"/>
                  <a:gd name="connsiteX11" fmla="*/ 18185 w 202266"/>
                  <a:gd name="connsiteY11" fmla="*/ 295888 h 466059"/>
                  <a:gd name="connsiteX12" fmla="*/ 14940 w 202266"/>
                  <a:gd name="connsiteY12" fmla="*/ 291905 h 4660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02266" h="466059">
                    <a:moveTo>
                      <a:pt x="15088" y="292053"/>
                    </a:moveTo>
                    <a:cubicBezTo>
                      <a:pt x="15383" y="290135"/>
                      <a:pt x="14350" y="288808"/>
                      <a:pt x="13465" y="287185"/>
                    </a:cubicBezTo>
                    <a:cubicBezTo>
                      <a:pt x="-8808" y="246770"/>
                      <a:pt x="-3350" y="205027"/>
                      <a:pt x="29100" y="172429"/>
                    </a:cubicBezTo>
                    <a:cubicBezTo>
                      <a:pt x="85151" y="116084"/>
                      <a:pt x="141349" y="60033"/>
                      <a:pt x="197547" y="3835"/>
                    </a:cubicBezTo>
                    <a:cubicBezTo>
                      <a:pt x="198874" y="2508"/>
                      <a:pt x="200497" y="1328"/>
                      <a:pt x="201972" y="0"/>
                    </a:cubicBezTo>
                    <a:cubicBezTo>
                      <a:pt x="201972" y="2803"/>
                      <a:pt x="202267" y="5605"/>
                      <a:pt x="202267" y="8408"/>
                    </a:cubicBezTo>
                    <a:cubicBezTo>
                      <a:pt x="202267" y="155909"/>
                      <a:pt x="202267" y="303558"/>
                      <a:pt x="202267" y="451059"/>
                    </a:cubicBezTo>
                    <a:cubicBezTo>
                      <a:pt x="202267" y="452534"/>
                      <a:pt x="202267" y="454157"/>
                      <a:pt x="202267" y="455632"/>
                    </a:cubicBezTo>
                    <a:cubicBezTo>
                      <a:pt x="202267" y="460204"/>
                      <a:pt x="200497" y="463744"/>
                      <a:pt x="196072" y="465367"/>
                    </a:cubicBezTo>
                    <a:cubicBezTo>
                      <a:pt x="191794" y="466989"/>
                      <a:pt x="188107" y="465662"/>
                      <a:pt x="184862" y="462417"/>
                    </a:cubicBezTo>
                    <a:cubicBezTo>
                      <a:pt x="173504" y="450912"/>
                      <a:pt x="161999" y="439407"/>
                      <a:pt x="150494" y="428049"/>
                    </a:cubicBezTo>
                    <a:cubicBezTo>
                      <a:pt x="106391" y="383946"/>
                      <a:pt x="62288" y="339991"/>
                      <a:pt x="18185" y="295888"/>
                    </a:cubicBezTo>
                    <a:cubicBezTo>
                      <a:pt x="17005" y="294708"/>
                      <a:pt x="15973" y="293233"/>
                      <a:pt x="14940" y="291905"/>
                    </a:cubicBezTo>
                    <a:close/>
                  </a:path>
                </a:pathLst>
              </a:custGeom>
              <a:solidFill>
                <a:srgbClr val="A6A8AB"/>
              </a:solidFill>
              <a:ln w="985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ru-RU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2" name="Полилиния 30">
                <a:extLst>
                  <a:ext uri="{FF2B5EF4-FFF2-40B4-BE49-F238E27FC236}">
                    <a16:creationId xmlns:a16="http://schemas.microsoft.com/office/drawing/2014/main" id="{0356F616-5FF2-4D15-86A9-1593C35CE757}"/>
                  </a:ext>
                </a:extLst>
              </p:cNvPr>
              <p:cNvSpPr/>
              <p:nvPr/>
            </p:nvSpPr>
            <p:spPr>
              <a:xfrm>
                <a:off x="908416" y="948212"/>
                <a:ext cx="202266" cy="466059"/>
              </a:xfrm>
              <a:custGeom>
                <a:avLst/>
                <a:gdLst>
                  <a:gd name="connsiteX0" fmla="*/ 187179 w 202266"/>
                  <a:gd name="connsiteY0" fmla="*/ 174007 h 466059"/>
                  <a:gd name="connsiteX1" fmla="*/ 188802 w 202266"/>
                  <a:gd name="connsiteY1" fmla="*/ 178874 h 466059"/>
                  <a:gd name="connsiteX2" fmla="*/ 173166 w 202266"/>
                  <a:gd name="connsiteY2" fmla="*/ 293630 h 466059"/>
                  <a:gd name="connsiteX3" fmla="*/ 4720 w 202266"/>
                  <a:gd name="connsiteY3" fmla="*/ 462224 h 466059"/>
                  <a:gd name="connsiteX4" fmla="*/ 295 w 202266"/>
                  <a:gd name="connsiteY4" fmla="*/ 466059 h 466059"/>
                  <a:gd name="connsiteX5" fmla="*/ 0 w 202266"/>
                  <a:gd name="connsiteY5" fmla="*/ 457652 h 466059"/>
                  <a:gd name="connsiteX6" fmla="*/ 0 w 202266"/>
                  <a:gd name="connsiteY6" fmla="*/ 15000 h 466059"/>
                  <a:gd name="connsiteX7" fmla="*/ 0 w 202266"/>
                  <a:gd name="connsiteY7" fmla="*/ 10428 h 466059"/>
                  <a:gd name="connsiteX8" fmla="*/ 6195 w 202266"/>
                  <a:gd name="connsiteY8" fmla="*/ 692 h 466059"/>
                  <a:gd name="connsiteX9" fmla="*/ 17405 w 202266"/>
                  <a:gd name="connsiteY9" fmla="*/ 3643 h 466059"/>
                  <a:gd name="connsiteX10" fmla="*/ 51773 w 202266"/>
                  <a:gd name="connsiteY10" fmla="*/ 38010 h 466059"/>
                  <a:gd name="connsiteX11" fmla="*/ 184082 w 202266"/>
                  <a:gd name="connsiteY11" fmla="*/ 170172 h 466059"/>
                  <a:gd name="connsiteX12" fmla="*/ 187327 w 202266"/>
                  <a:gd name="connsiteY12" fmla="*/ 174154 h 4660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02266" h="466059">
                    <a:moveTo>
                      <a:pt x="187179" y="174007"/>
                    </a:moveTo>
                    <a:cubicBezTo>
                      <a:pt x="186884" y="175924"/>
                      <a:pt x="187917" y="177252"/>
                      <a:pt x="188802" y="178874"/>
                    </a:cubicBezTo>
                    <a:cubicBezTo>
                      <a:pt x="211074" y="219290"/>
                      <a:pt x="205617" y="261032"/>
                      <a:pt x="173166" y="293630"/>
                    </a:cubicBezTo>
                    <a:cubicBezTo>
                      <a:pt x="117116" y="349976"/>
                      <a:pt x="60918" y="406026"/>
                      <a:pt x="4720" y="462224"/>
                    </a:cubicBezTo>
                    <a:cubicBezTo>
                      <a:pt x="3393" y="463552"/>
                      <a:pt x="1770" y="464732"/>
                      <a:pt x="295" y="466059"/>
                    </a:cubicBezTo>
                    <a:cubicBezTo>
                      <a:pt x="295" y="463257"/>
                      <a:pt x="0" y="460454"/>
                      <a:pt x="0" y="457652"/>
                    </a:cubicBezTo>
                    <a:cubicBezTo>
                      <a:pt x="0" y="310150"/>
                      <a:pt x="0" y="162502"/>
                      <a:pt x="0" y="15000"/>
                    </a:cubicBezTo>
                    <a:cubicBezTo>
                      <a:pt x="0" y="13525"/>
                      <a:pt x="0" y="11903"/>
                      <a:pt x="0" y="10428"/>
                    </a:cubicBezTo>
                    <a:cubicBezTo>
                      <a:pt x="0" y="5855"/>
                      <a:pt x="1770" y="2315"/>
                      <a:pt x="6195" y="692"/>
                    </a:cubicBezTo>
                    <a:cubicBezTo>
                      <a:pt x="10473" y="-930"/>
                      <a:pt x="14160" y="397"/>
                      <a:pt x="17405" y="3643"/>
                    </a:cubicBezTo>
                    <a:cubicBezTo>
                      <a:pt x="28763" y="15148"/>
                      <a:pt x="40268" y="26653"/>
                      <a:pt x="51773" y="38010"/>
                    </a:cubicBezTo>
                    <a:cubicBezTo>
                      <a:pt x="95876" y="82113"/>
                      <a:pt x="139979" y="126069"/>
                      <a:pt x="184082" y="170172"/>
                    </a:cubicBezTo>
                    <a:cubicBezTo>
                      <a:pt x="185262" y="171352"/>
                      <a:pt x="186294" y="172827"/>
                      <a:pt x="187327" y="174154"/>
                    </a:cubicBezTo>
                    <a:close/>
                  </a:path>
                </a:pathLst>
              </a:custGeom>
              <a:solidFill>
                <a:srgbClr val="A6A8AB"/>
              </a:solidFill>
              <a:ln w="985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ru-RU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3" name="Полилиния 31">
                <a:extLst>
                  <a:ext uri="{FF2B5EF4-FFF2-40B4-BE49-F238E27FC236}">
                    <a16:creationId xmlns:a16="http://schemas.microsoft.com/office/drawing/2014/main" id="{582417C7-887E-4EC2-85C7-8981605F2B95}"/>
                  </a:ext>
                </a:extLst>
              </p:cNvPr>
              <p:cNvSpPr/>
              <p:nvPr/>
            </p:nvSpPr>
            <p:spPr>
              <a:xfrm>
                <a:off x="1410953" y="1110419"/>
                <a:ext cx="241902" cy="275975"/>
              </a:xfrm>
              <a:custGeom>
                <a:avLst/>
                <a:gdLst>
                  <a:gd name="connsiteX0" fmla="*/ 147 w 241902"/>
                  <a:gd name="connsiteY0" fmla="*/ 182902 h 275975"/>
                  <a:gd name="connsiteX1" fmla="*/ 78471 w 241902"/>
                  <a:gd name="connsiteY1" fmla="*/ 178034 h 275975"/>
                  <a:gd name="connsiteX2" fmla="*/ 88796 w 241902"/>
                  <a:gd name="connsiteY2" fmla="*/ 207092 h 275975"/>
                  <a:gd name="connsiteX3" fmla="*/ 125229 w 241902"/>
                  <a:gd name="connsiteY3" fmla="*/ 223317 h 275975"/>
                  <a:gd name="connsiteX4" fmla="*/ 152369 w 241902"/>
                  <a:gd name="connsiteY4" fmla="*/ 215057 h 275975"/>
                  <a:gd name="connsiteX5" fmla="*/ 161956 w 241902"/>
                  <a:gd name="connsiteY5" fmla="*/ 195882 h 275975"/>
                  <a:gd name="connsiteX6" fmla="*/ 152811 w 241902"/>
                  <a:gd name="connsiteY6" fmla="*/ 177297 h 275975"/>
                  <a:gd name="connsiteX7" fmla="*/ 110626 w 241902"/>
                  <a:gd name="connsiteY7" fmla="*/ 161809 h 275975"/>
                  <a:gd name="connsiteX8" fmla="*/ 33335 w 241902"/>
                  <a:gd name="connsiteY8" fmla="*/ 129506 h 275975"/>
                  <a:gd name="connsiteX9" fmla="*/ 10030 w 241902"/>
                  <a:gd name="connsiteY9" fmla="*/ 78028 h 275975"/>
                  <a:gd name="connsiteX10" fmla="*/ 21978 w 241902"/>
                  <a:gd name="connsiteY10" fmla="*/ 39235 h 275975"/>
                  <a:gd name="connsiteX11" fmla="*/ 57820 w 241902"/>
                  <a:gd name="connsiteY11" fmla="*/ 10473 h 275975"/>
                  <a:gd name="connsiteX12" fmla="*/ 123311 w 241902"/>
                  <a:gd name="connsiteY12" fmla="*/ 0 h 275975"/>
                  <a:gd name="connsiteX13" fmla="*/ 201192 w 241902"/>
                  <a:gd name="connsiteY13" fmla="*/ 19028 h 275975"/>
                  <a:gd name="connsiteX14" fmla="*/ 233052 w 241902"/>
                  <a:gd name="connsiteY14" fmla="*/ 79503 h 275975"/>
                  <a:gd name="connsiteX15" fmla="*/ 155466 w 241902"/>
                  <a:gd name="connsiteY15" fmla="*/ 84076 h 275975"/>
                  <a:gd name="connsiteX16" fmla="*/ 142486 w 241902"/>
                  <a:gd name="connsiteY16" fmla="*/ 57821 h 275975"/>
                  <a:gd name="connsiteX17" fmla="*/ 115051 w 241902"/>
                  <a:gd name="connsiteY17" fmla="*/ 49708 h 275975"/>
                  <a:gd name="connsiteX18" fmla="*/ 93368 w 241902"/>
                  <a:gd name="connsiteY18" fmla="*/ 55756 h 275975"/>
                  <a:gd name="connsiteX19" fmla="*/ 86141 w 241902"/>
                  <a:gd name="connsiteY19" fmla="*/ 70506 h 275975"/>
                  <a:gd name="connsiteX20" fmla="*/ 92188 w 241902"/>
                  <a:gd name="connsiteY20" fmla="*/ 82011 h 275975"/>
                  <a:gd name="connsiteX21" fmla="*/ 119771 w 241902"/>
                  <a:gd name="connsiteY21" fmla="*/ 91893 h 275975"/>
                  <a:gd name="connsiteX22" fmla="*/ 197209 w 241902"/>
                  <a:gd name="connsiteY22" fmla="*/ 115494 h 275975"/>
                  <a:gd name="connsiteX23" fmla="*/ 231282 w 241902"/>
                  <a:gd name="connsiteY23" fmla="*/ 144994 h 275975"/>
                  <a:gd name="connsiteX24" fmla="*/ 241902 w 241902"/>
                  <a:gd name="connsiteY24" fmla="*/ 184524 h 275975"/>
                  <a:gd name="connsiteX25" fmla="*/ 227742 w 241902"/>
                  <a:gd name="connsiteY25" fmla="*/ 231872 h 275975"/>
                  <a:gd name="connsiteX26" fmla="*/ 188064 w 241902"/>
                  <a:gd name="connsiteY26" fmla="*/ 264765 h 275975"/>
                  <a:gd name="connsiteX27" fmla="*/ 123901 w 241902"/>
                  <a:gd name="connsiteY27" fmla="*/ 275975 h 275975"/>
                  <a:gd name="connsiteX28" fmla="*/ 29648 w 241902"/>
                  <a:gd name="connsiteY28" fmla="*/ 249720 h 275975"/>
                  <a:gd name="connsiteX29" fmla="*/ 0 w 241902"/>
                  <a:gd name="connsiteY29" fmla="*/ 183197 h 275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241902" h="275975">
                    <a:moveTo>
                      <a:pt x="147" y="182902"/>
                    </a:moveTo>
                    <a:lnTo>
                      <a:pt x="78471" y="178034"/>
                    </a:lnTo>
                    <a:cubicBezTo>
                      <a:pt x="80241" y="190719"/>
                      <a:pt x="83633" y="200454"/>
                      <a:pt x="88796" y="207092"/>
                    </a:cubicBezTo>
                    <a:cubicBezTo>
                      <a:pt x="97351" y="217860"/>
                      <a:pt x="109446" y="223317"/>
                      <a:pt x="125229" y="223317"/>
                    </a:cubicBezTo>
                    <a:cubicBezTo>
                      <a:pt x="137029" y="223317"/>
                      <a:pt x="146026" y="220515"/>
                      <a:pt x="152369" y="215057"/>
                    </a:cubicBezTo>
                    <a:cubicBezTo>
                      <a:pt x="158711" y="209599"/>
                      <a:pt x="161956" y="203109"/>
                      <a:pt x="161956" y="195882"/>
                    </a:cubicBezTo>
                    <a:cubicBezTo>
                      <a:pt x="161956" y="188654"/>
                      <a:pt x="158859" y="182754"/>
                      <a:pt x="152811" y="177297"/>
                    </a:cubicBezTo>
                    <a:cubicBezTo>
                      <a:pt x="146764" y="171839"/>
                      <a:pt x="132751" y="166677"/>
                      <a:pt x="110626" y="161809"/>
                    </a:cubicBezTo>
                    <a:cubicBezTo>
                      <a:pt x="74488" y="153696"/>
                      <a:pt x="48675" y="142929"/>
                      <a:pt x="33335" y="129506"/>
                    </a:cubicBezTo>
                    <a:cubicBezTo>
                      <a:pt x="17848" y="116084"/>
                      <a:pt x="10030" y="98973"/>
                      <a:pt x="10030" y="78028"/>
                    </a:cubicBezTo>
                    <a:cubicBezTo>
                      <a:pt x="10030" y="64311"/>
                      <a:pt x="14013" y="51330"/>
                      <a:pt x="21978" y="39235"/>
                    </a:cubicBezTo>
                    <a:cubicBezTo>
                      <a:pt x="29943" y="26993"/>
                      <a:pt x="41890" y="17553"/>
                      <a:pt x="57820" y="10473"/>
                    </a:cubicBezTo>
                    <a:cubicBezTo>
                      <a:pt x="73751" y="3540"/>
                      <a:pt x="95581" y="0"/>
                      <a:pt x="123311" y="0"/>
                    </a:cubicBezTo>
                    <a:cubicBezTo>
                      <a:pt x="157384" y="0"/>
                      <a:pt x="183344" y="6343"/>
                      <a:pt x="201192" y="19028"/>
                    </a:cubicBezTo>
                    <a:cubicBezTo>
                      <a:pt x="219039" y="31713"/>
                      <a:pt x="229659" y="51920"/>
                      <a:pt x="233052" y="79503"/>
                    </a:cubicBezTo>
                    <a:lnTo>
                      <a:pt x="155466" y="84076"/>
                    </a:lnTo>
                    <a:cubicBezTo>
                      <a:pt x="153401" y="72128"/>
                      <a:pt x="149124" y="63278"/>
                      <a:pt x="142486" y="57821"/>
                    </a:cubicBezTo>
                    <a:cubicBezTo>
                      <a:pt x="135849" y="52363"/>
                      <a:pt x="126704" y="49708"/>
                      <a:pt x="115051" y="49708"/>
                    </a:cubicBezTo>
                    <a:cubicBezTo>
                      <a:pt x="105463" y="49708"/>
                      <a:pt x="98236" y="51773"/>
                      <a:pt x="93368" y="55756"/>
                    </a:cubicBezTo>
                    <a:cubicBezTo>
                      <a:pt x="88501" y="59886"/>
                      <a:pt x="86141" y="64753"/>
                      <a:pt x="86141" y="70506"/>
                    </a:cubicBezTo>
                    <a:cubicBezTo>
                      <a:pt x="86141" y="74783"/>
                      <a:pt x="88206" y="78618"/>
                      <a:pt x="92188" y="82011"/>
                    </a:cubicBezTo>
                    <a:cubicBezTo>
                      <a:pt x="96023" y="85551"/>
                      <a:pt x="105316" y="88796"/>
                      <a:pt x="119771" y="91893"/>
                    </a:cubicBezTo>
                    <a:cubicBezTo>
                      <a:pt x="155761" y="99711"/>
                      <a:pt x="181574" y="107529"/>
                      <a:pt x="197209" y="115494"/>
                    </a:cubicBezTo>
                    <a:cubicBezTo>
                      <a:pt x="212844" y="123459"/>
                      <a:pt x="224054" y="133341"/>
                      <a:pt x="231282" y="144994"/>
                    </a:cubicBezTo>
                    <a:cubicBezTo>
                      <a:pt x="238362" y="156794"/>
                      <a:pt x="241902" y="169922"/>
                      <a:pt x="241902" y="184524"/>
                    </a:cubicBezTo>
                    <a:cubicBezTo>
                      <a:pt x="241902" y="201634"/>
                      <a:pt x="237182" y="217417"/>
                      <a:pt x="227742" y="231872"/>
                    </a:cubicBezTo>
                    <a:cubicBezTo>
                      <a:pt x="218302" y="246327"/>
                      <a:pt x="205027" y="257242"/>
                      <a:pt x="188064" y="264765"/>
                    </a:cubicBezTo>
                    <a:cubicBezTo>
                      <a:pt x="171101" y="272288"/>
                      <a:pt x="149714" y="275975"/>
                      <a:pt x="123901" y="275975"/>
                    </a:cubicBezTo>
                    <a:cubicBezTo>
                      <a:pt x="78618" y="275975"/>
                      <a:pt x="47200" y="267273"/>
                      <a:pt x="29648" y="249720"/>
                    </a:cubicBezTo>
                    <a:cubicBezTo>
                      <a:pt x="12243" y="232315"/>
                      <a:pt x="2360" y="210042"/>
                      <a:pt x="0" y="183197"/>
                    </a:cubicBezTo>
                    <a:close/>
                  </a:path>
                </a:pathLst>
              </a:custGeom>
              <a:solidFill>
                <a:srgbClr val="A20C33"/>
              </a:solidFill>
              <a:ln w="985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ru-RU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4" name="Полилиния 32">
                <a:extLst>
                  <a:ext uri="{FF2B5EF4-FFF2-40B4-BE49-F238E27FC236}">
                    <a16:creationId xmlns:a16="http://schemas.microsoft.com/office/drawing/2014/main" id="{1283FFBD-CFD7-4E5E-B991-4B484F77759B}"/>
                  </a:ext>
                </a:extLst>
              </p:cNvPr>
              <p:cNvSpPr/>
              <p:nvPr/>
            </p:nvSpPr>
            <p:spPr>
              <a:xfrm>
                <a:off x="1694303" y="1114991"/>
                <a:ext cx="210926" cy="266534"/>
              </a:xfrm>
              <a:custGeom>
                <a:avLst/>
                <a:gdLst>
                  <a:gd name="connsiteX0" fmla="*/ 0 w 210926"/>
                  <a:gd name="connsiteY0" fmla="*/ 0 h 266534"/>
                  <a:gd name="connsiteX1" fmla="*/ 82306 w 210926"/>
                  <a:gd name="connsiteY1" fmla="*/ 0 h 266534"/>
                  <a:gd name="connsiteX2" fmla="*/ 82306 w 210926"/>
                  <a:gd name="connsiteY2" fmla="*/ 200897 h 266534"/>
                  <a:gd name="connsiteX3" fmla="*/ 210927 w 210926"/>
                  <a:gd name="connsiteY3" fmla="*/ 200897 h 266534"/>
                  <a:gd name="connsiteX4" fmla="*/ 210927 w 210926"/>
                  <a:gd name="connsiteY4" fmla="*/ 266535 h 266534"/>
                  <a:gd name="connsiteX5" fmla="*/ 0 w 210926"/>
                  <a:gd name="connsiteY5" fmla="*/ 266535 h 266534"/>
                  <a:gd name="connsiteX6" fmla="*/ 0 w 210926"/>
                  <a:gd name="connsiteY6" fmla="*/ 0 h 2665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10926" h="266534">
                    <a:moveTo>
                      <a:pt x="0" y="0"/>
                    </a:moveTo>
                    <a:lnTo>
                      <a:pt x="82306" y="0"/>
                    </a:lnTo>
                    <a:lnTo>
                      <a:pt x="82306" y="200897"/>
                    </a:lnTo>
                    <a:lnTo>
                      <a:pt x="210927" y="200897"/>
                    </a:lnTo>
                    <a:lnTo>
                      <a:pt x="210927" y="266535"/>
                    </a:lnTo>
                    <a:lnTo>
                      <a:pt x="0" y="26653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20C33"/>
              </a:solidFill>
              <a:ln w="985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ru-RU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5" name="Полилиния 33">
                <a:extLst>
                  <a:ext uri="{FF2B5EF4-FFF2-40B4-BE49-F238E27FC236}">
                    <a16:creationId xmlns:a16="http://schemas.microsoft.com/office/drawing/2014/main" id="{1FB95821-5F67-4D6F-A976-49638F036BB7}"/>
                  </a:ext>
                </a:extLst>
              </p:cNvPr>
              <p:cNvSpPr/>
              <p:nvPr/>
            </p:nvSpPr>
            <p:spPr>
              <a:xfrm>
                <a:off x="2052436" y="1110419"/>
                <a:ext cx="241902" cy="275975"/>
              </a:xfrm>
              <a:custGeom>
                <a:avLst/>
                <a:gdLst>
                  <a:gd name="connsiteX0" fmla="*/ 148 w 241902"/>
                  <a:gd name="connsiteY0" fmla="*/ 182902 h 275975"/>
                  <a:gd name="connsiteX1" fmla="*/ 78471 w 241902"/>
                  <a:gd name="connsiteY1" fmla="*/ 178034 h 275975"/>
                  <a:gd name="connsiteX2" fmla="*/ 88796 w 241902"/>
                  <a:gd name="connsiteY2" fmla="*/ 207092 h 275975"/>
                  <a:gd name="connsiteX3" fmla="*/ 125229 w 241902"/>
                  <a:gd name="connsiteY3" fmla="*/ 223317 h 275975"/>
                  <a:gd name="connsiteX4" fmla="*/ 152369 w 241902"/>
                  <a:gd name="connsiteY4" fmla="*/ 215057 h 275975"/>
                  <a:gd name="connsiteX5" fmla="*/ 161956 w 241902"/>
                  <a:gd name="connsiteY5" fmla="*/ 195882 h 275975"/>
                  <a:gd name="connsiteX6" fmla="*/ 152811 w 241902"/>
                  <a:gd name="connsiteY6" fmla="*/ 177297 h 275975"/>
                  <a:gd name="connsiteX7" fmla="*/ 110626 w 241902"/>
                  <a:gd name="connsiteY7" fmla="*/ 161809 h 275975"/>
                  <a:gd name="connsiteX8" fmla="*/ 33335 w 241902"/>
                  <a:gd name="connsiteY8" fmla="*/ 129506 h 275975"/>
                  <a:gd name="connsiteX9" fmla="*/ 10030 w 241902"/>
                  <a:gd name="connsiteY9" fmla="*/ 78028 h 275975"/>
                  <a:gd name="connsiteX10" fmla="*/ 21978 w 241902"/>
                  <a:gd name="connsiteY10" fmla="*/ 39235 h 275975"/>
                  <a:gd name="connsiteX11" fmla="*/ 57820 w 241902"/>
                  <a:gd name="connsiteY11" fmla="*/ 10473 h 275975"/>
                  <a:gd name="connsiteX12" fmla="*/ 123311 w 241902"/>
                  <a:gd name="connsiteY12" fmla="*/ 0 h 275975"/>
                  <a:gd name="connsiteX13" fmla="*/ 201192 w 241902"/>
                  <a:gd name="connsiteY13" fmla="*/ 19028 h 275975"/>
                  <a:gd name="connsiteX14" fmla="*/ 233052 w 241902"/>
                  <a:gd name="connsiteY14" fmla="*/ 79503 h 275975"/>
                  <a:gd name="connsiteX15" fmla="*/ 155466 w 241902"/>
                  <a:gd name="connsiteY15" fmla="*/ 84076 h 275975"/>
                  <a:gd name="connsiteX16" fmla="*/ 142486 w 241902"/>
                  <a:gd name="connsiteY16" fmla="*/ 57821 h 275975"/>
                  <a:gd name="connsiteX17" fmla="*/ 115051 w 241902"/>
                  <a:gd name="connsiteY17" fmla="*/ 49708 h 275975"/>
                  <a:gd name="connsiteX18" fmla="*/ 93368 w 241902"/>
                  <a:gd name="connsiteY18" fmla="*/ 55756 h 275975"/>
                  <a:gd name="connsiteX19" fmla="*/ 86141 w 241902"/>
                  <a:gd name="connsiteY19" fmla="*/ 70506 h 275975"/>
                  <a:gd name="connsiteX20" fmla="*/ 92188 w 241902"/>
                  <a:gd name="connsiteY20" fmla="*/ 82011 h 275975"/>
                  <a:gd name="connsiteX21" fmla="*/ 119771 w 241902"/>
                  <a:gd name="connsiteY21" fmla="*/ 91893 h 275975"/>
                  <a:gd name="connsiteX22" fmla="*/ 197209 w 241902"/>
                  <a:gd name="connsiteY22" fmla="*/ 115494 h 275975"/>
                  <a:gd name="connsiteX23" fmla="*/ 231282 w 241902"/>
                  <a:gd name="connsiteY23" fmla="*/ 144994 h 275975"/>
                  <a:gd name="connsiteX24" fmla="*/ 241902 w 241902"/>
                  <a:gd name="connsiteY24" fmla="*/ 184524 h 275975"/>
                  <a:gd name="connsiteX25" fmla="*/ 227742 w 241902"/>
                  <a:gd name="connsiteY25" fmla="*/ 231872 h 275975"/>
                  <a:gd name="connsiteX26" fmla="*/ 188064 w 241902"/>
                  <a:gd name="connsiteY26" fmla="*/ 264765 h 275975"/>
                  <a:gd name="connsiteX27" fmla="*/ 123901 w 241902"/>
                  <a:gd name="connsiteY27" fmla="*/ 275975 h 275975"/>
                  <a:gd name="connsiteX28" fmla="*/ 29648 w 241902"/>
                  <a:gd name="connsiteY28" fmla="*/ 249720 h 275975"/>
                  <a:gd name="connsiteX29" fmla="*/ 0 w 241902"/>
                  <a:gd name="connsiteY29" fmla="*/ 183197 h 275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241902" h="275975">
                    <a:moveTo>
                      <a:pt x="148" y="182902"/>
                    </a:moveTo>
                    <a:lnTo>
                      <a:pt x="78471" y="178034"/>
                    </a:lnTo>
                    <a:cubicBezTo>
                      <a:pt x="80241" y="190719"/>
                      <a:pt x="83633" y="200454"/>
                      <a:pt x="88796" y="207092"/>
                    </a:cubicBezTo>
                    <a:cubicBezTo>
                      <a:pt x="97351" y="217860"/>
                      <a:pt x="109446" y="223317"/>
                      <a:pt x="125229" y="223317"/>
                    </a:cubicBezTo>
                    <a:cubicBezTo>
                      <a:pt x="137029" y="223317"/>
                      <a:pt x="146026" y="220515"/>
                      <a:pt x="152369" y="215057"/>
                    </a:cubicBezTo>
                    <a:cubicBezTo>
                      <a:pt x="158711" y="209599"/>
                      <a:pt x="161956" y="203109"/>
                      <a:pt x="161956" y="195882"/>
                    </a:cubicBezTo>
                    <a:cubicBezTo>
                      <a:pt x="161956" y="188654"/>
                      <a:pt x="158859" y="182754"/>
                      <a:pt x="152811" y="177297"/>
                    </a:cubicBezTo>
                    <a:cubicBezTo>
                      <a:pt x="146764" y="171839"/>
                      <a:pt x="132751" y="166677"/>
                      <a:pt x="110626" y="161809"/>
                    </a:cubicBezTo>
                    <a:cubicBezTo>
                      <a:pt x="74488" y="153696"/>
                      <a:pt x="48675" y="142929"/>
                      <a:pt x="33335" y="129506"/>
                    </a:cubicBezTo>
                    <a:cubicBezTo>
                      <a:pt x="17848" y="116084"/>
                      <a:pt x="10030" y="98973"/>
                      <a:pt x="10030" y="78028"/>
                    </a:cubicBezTo>
                    <a:cubicBezTo>
                      <a:pt x="10030" y="64311"/>
                      <a:pt x="14013" y="51330"/>
                      <a:pt x="21978" y="39235"/>
                    </a:cubicBezTo>
                    <a:cubicBezTo>
                      <a:pt x="29943" y="26993"/>
                      <a:pt x="41890" y="17553"/>
                      <a:pt x="57820" y="10473"/>
                    </a:cubicBezTo>
                    <a:cubicBezTo>
                      <a:pt x="73751" y="3540"/>
                      <a:pt x="95581" y="0"/>
                      <a:pt x="123311" y="0"/>
                    </a:cubicBezTo>
                    <a:cubicBezTo>
                      <a:pt x="157384" y="0"/>
                      <a:pt x="183344" y="6343"/>
                      <a:pt x="201192" y="19028"/>
                    </a:cubicBezTo>
                    <a:cubicBezTo>
                      <a:pt x="219039" y="31713"/>
                      <a:pt x="229659" y="51920"/>
                      <a:pt x="233052" y="79503"/>
                    </a:cubicBezTo>
                    <a:lnTo>
                      <a:pt x="155466" y="84076"/>
                    </a:lnTo>
                    <a:cubicBezTo>
                      <a:pt x="153401" y="72128"/>
                      <a:pt x="149124" y="63278"/>
                      <a:pt x="142486" y="57821"/>
                    </a:cubicBezTo>
                    <a:cubicBezTo>
                      <a:pt x="135849" y="52363"/>
                      <a:pt x="126704" y="49708"/>
                      <a:pt x="115051" y="49708"/>
                    </a:cubicBezTo>
                    <a:cubicBezTo>
                      <a:pt x="105463" y="49708"/>
                      <a:pt x="98236" y="51773"/>
                      <a:pt x="93368" y="55756"/>
                    </a:cubicBezTo>
                    <a:cubicBezTo>
                      <a:pt x="88501" y="59886"/>
                      <a:pt x="86141" y="64753"/>
                      <a:pt x="86141" y="70506"/>
                    </a:cubicBezTo>
                    <a:cubicBezTo>
                      <a:pt x="86141" y="74783"/>
                      <a:pt x="88206" y="78618"/>
                      <a:pt x="92188" y="82011"/>
                    </a:cubicBezTo>
                    <a:cubicBezTo>
                      <a:pt x="96023" y="85551"/>
                      <a:pt x="105316" y="88796"/>
                      <a:pt x="119771" y="91893"/>
                    </a:cubicBezTo>
                    <a:cubicBezTo>
                      <a:pt x="155761" y="99711"/>
                      <a:pt x="181574" y="107529"/>
                      <a:pt x="197209" y="115494"/>
                    </a:cubicBezTo>
                    <a:cubicBezTo>
                      <a:pt x="212844" y="123459"/>
                      <a:pt x="224054" y="133341"/>
                      <a:pt x="231282" y="144994"/>
                    </a:cubicBezTo>
                    <a:cubicBezTo>
                      <a:pt x="238362" y="156794"/>
                      <a:pt x="241902" y="169922"/>
                      <a:pt x="241902" y="184524"/>
                    </a:cubicBezTo>
                    <a:cubicBezTo>
                      <a:pt x="241902" y="201634"/>
                      <a:pt x="237182" y="217417"/>
                      <a:pt x="227742" y="231872"/>
                    </a:cubicBezTo>
                    <a:cubicBezTo>
                      <a:pt x="218302" y="246327"/>
                      <a:pt x="205027" y="257242"/>
                      <a:pt x="188064" y="264765"/>
                    </a:cubicBezTo>
                    <a:cubicBezTo>
                      <a:pt x="171101" y="272288"/>
                      <a:pt x="149714" y="275975"/>
                      <a:pt x="123901" y="275975"/>
                    </a:cubicBezTo>
                    <a:cubicBezTo>
                      <a:pt x="78618" y="275975"/>
                      <a:pt x="47200" y="267273"/>
                      <a:pt x="29648" y="249720"/>
                    </a:cubicBezTo>
                    <a:cubicBezTo>
                      <a:pt x="12243" y="232315"/>
                      <a:pt x="2360" y="210042"/>
                      <a:pt x="0" y="183197"/>
                    </a:cubicBezTo>
                    <a:close/>
                  </a:path>
                </a:pathLst>
              </a:custGeom>
              <a:solidFill>
                <a:srgbClr val="A6A8AB"/>
              </a:solidFill>
              <a:ln w="985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ru-RU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6" name="Полилиния 34">
                <a:extLst>
                  <a:ext uri="{FF2B5EF4-FFF2-40B4-BE49-F238E27FC236}">
                    <a16:creationId xmlns:a16="http://schemas.microsoft.com/office/drawing/2014/main" id="{4FFDC202-64FD-4F6B-8268-0D2A8763E5A3}"/>
                  </a:ext>
                </a:extLst>
              </p:cNvPr>
              <p:cNvSpPr/>
              <p:nvPr/>
            </p:nvSpPr>
            <p:spPr>
              <a:xfrm>
                <a:off x="2325461" y="1110419"/>
                <a:ext cx="276269" cy="275827"/>
              </a:xfrm>
              <a:custGeom>
                <a:avLst/>
                <a:gdLst>
                  <a:gd name="connsiteX0" fmla="*/ 0 w 276269"/>
                  <a:gd name="connsiteY0" fmla="*/ 138061 h 275827"/>
                  <a:gd name="connsiteX1" fmla="*/ 36433 w 276269"/>
                  <a:gd name="connsiteY1" fmla="*/ 36433 h 275827"/>
                  <a:gd name="connsiteX2" fmla="*/ 137766 w 276269"/>
                  <a:gd name="connsiteY2" fmla="*/ 0 h 275827"/>
                  <a:gd name="connsiteX3" fmla="*/ 240279 w 276269"/>
                  <a:gd name="connsiteY3" fmla="*/ 35695 h 275827"/>
                  <a:gd name="connsiteX4" fmla="*/ 276270 w 276269"/>
                  <a:gd name="connsiteY4" fmla="*/ 135849 h 275827"/>
                  <a:gd name="connsiteX5" fmla="*/ 260487 w 276269"/>
                  <a:gd name="connsiteY5" fmla="*/ 212550 h 275827"/>
                  <a:gd name="connsiteX6" fmla="*/ 215057 w 276269"/>
                  <a:gd name="connsiteY6" fmla="*/ 259160 h 275827"/>
                  <a:gd name="connsiteX7" fmla="*/ 141011 w 276269"/>
                  <a:gd name="connsiteY7" fmla="*/ 275828 h 275827"/>
                  <a:gd name="connsiteX8" fmla="*/ 66376 w 276269"/>
                  <a:gd name="connsiteY8" fmla="*/ 261520 h 275827"/>
                  <a:gd name="connsiteX9" fmla="*/ 18438 w 276269"/>
                  <a:gd name="connsiteY9" fmla="*/ 216090 h 275827"/>
                  <a:gd name="connsiteX10" fmla="*/ 148 w 276269"/>
                  <a:gd name="connsiteY10" fmla="*/ 138209 h 275827"/>
                  <a:gd name="connsiteX11" fmla="*/ 82306 w 276269"/>
                  <a:gd name="connsiteY11" fmla="*/ 138356 h 275827"/>
                  <a:gd name="connsiteX12" fmla="*/ 97351 w 276269"/>
                  <a:gd name="connsiteY12" fmla="*/ 196324 h 275827"/>
                  <a:gd name="connsiteX13" fmla="*/ 138209 w 276269"/>
                  <a:gd name="connsiteY13" fmla="*/ 214025 h 275827"/>
                  <a:gd name="connsiteX14" fmla="*/ 179362 w 276269"/>
                  <a:gd name="connsiteY14" fmla="*/ 196767 h 275827"/>
                  <a:gd name="connsiteX15" fmla="*/ 193964 w 276269"/>
                  <a:gd name="connsiteY15" fmla="*/ 134816 h 275827"/>
                  <a:gd name="connsiteX16" fmla="*/ 178771 w 276269"/>
                  <a:gd name="connsiteY16" fmla="*/ 79798 h 275827"/>
                  <a:gd name="connsiteX17" fmla="*/ 137619 w 276269"/>
                  <a:gd name="connsiteY17" fmla="*/ 62393 h 275827"/>
                  <a:gd name="connsiteX18" fmla="*/ 97646 w 276269"/>
                  <a:gd name="connsiteY18" fmla="*/ 80093 h 275827"/>
                  <a:gd name="connsiteX19" fmla="*/ 82601 w 276269"/>
                  <a:gd name="connsiteY19" fmla="*/ 138504 h 2758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76269" h="275827">
                    <a:moveTo>
                      <a:pt x="0" y="138061"/>
                    </a:moveTo>
                    <a:cubicBezTo>
                      <a:pt x="0" y="94548"/>
                      <a:pt x="12095" y="60623"/>
                      <a:pt x="36433" y="36433"/>
                    </a:cubicBezTo>
                    <a:cubicBezTo>
                      <a:pt x="60623" y="12243"/>
                      <a:pt x="94401" y="0"/>
                      <a:pt x="137766" y="0"/>
                    </a:cubicBezTo>
                    <a:cubicBezTo>
                      <a:pt x="181132" y="0"/>
                      <a:pt x="216384" y="11948"/>
                      <a:pt x="240279" y="35695"/>
                    </a:cubicBezTo>
                    <a:cubicBezTo>
                      <a:pt x="264322" y="59443"/>
                      <a:pt x="276270" y="92926"/>
                      <a:pt x="276270" y="135849"/>
                    </a:cubicBezTo>
                    <a:cubicBezTo>
                      <a:pt x="276270" y="166972"/>
                      <a:pt x="270960" y="192489"/>
                      <a:pt x="260487" y="212550"/>
                    </a:cubicBezTo>
                    <a:cubicBezTo>
                      <a:pt x="250015" y="232462"/>
                      <a:pt x="234822" y="247950"/>
                      <a:pt x="215057" y="259160"/>
                    </a:cubicBezTo>
                    <a:cubicBezTo>
                      <a:pt x="195292" y="270370"/>
                      <a:pt x="170511" y="275828"/>
                      <a:pt x="141011" y="275828"/>
                    </a:cubicBezTo>
                    <a:cubicBezTo>
                      <a:pt x="111511" y="275828"/>
                      <a:pt x="86141" y="271108"/>
                      <a:pt x="66376" y="261520"/>
                    </a:cubicBezTo>
                    <a:cubicBezTo>
                      <a:pt x="46610" y="251932"/>
                      <a:pt x="30680" y="236740"/>
                      <a:pt x="18438" y="216090"/>
                    </a:cubicBezTo>
                    <a:cubicBezTo>
                      <a:pt x="6195" y="195292"/>
                      <a:pt x="148" y="169479"/>
                      <a:pt x="148" y="138209"/>
                    </a:cubicBezTo>
                    <a:close/>
                    <a:moveTo>
                      <a:pt x="82306" y="138356"/>
                    </a:moveTo>
                    <a:cubicBezTo>
                      <a:pt x="82306" y="165202"/>
                      <a:pt x="87321" y="184672"/>
                      <a:pt x="97351" y="196324"/>
                    </a:cubicBezTo>
                    <a:cubicBezTo>
                      <a:pt x="107381" y="208124"/>
                      <a:pt x="120951" y="214025"/>
                      <a:pt x="138209" y="214025"/>
                    </a:cubicBezTo>
                    <a:cubicBezTo>
                      <a:pt x="155466" y="214025"/>
                      <a:pt x="169626" y="208272"/>
                      <a:pt x="179362" y="196767"/>
                    </a:cubicBezTo>
                    <a:cubicBezTo>
                      <a:pt x="189096" y="185262"/>
                      <a:pt x="193964" y="164612"/>
                      <a:pt x="193964" y="134816"/>
                    </a:cubicBezTo>
                    <a:cubicBezTo>
                      <a:pt x="193964" y="109741"/>
                      <a:pt x="188949" y="91451"/>
                      <a:pt x="178771" y="79798"/>
                    </a:cubicBezTo>
                    <a:cubicBezTo>
                      <a:pt x="168594" y="68293"/>
                      <a:pt x="154876" y="62393"/>
                      <a:pt x="137619" y="62393"/>
                    </a:cubicBezTo>
                    <a:cubicBezTo>
                      <a:pt x="120361" y="62393"/>
                      <a:pt x="107676" y="68293"/>
                      <a:pt x="97646" y="80093"/>
                    </a:cubicBezTo>
                    <a:cubicBezTo>
                      <a:pt x="87616" y="91893"/>
                      <a:pt x="82601" y="111364"/>
                      <a:pt x="82601" y="138504"/>
                    </a:cubicBezTo>
                    <a:close/>
                  </a:path>
                </a:pathLst>
              </a:custGeom>
              <a:solidFill>
                <a:srgbClr val="A6A8AB"/>
              </a:solidFill>
              <a:ln w="985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ru-RU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7" name="Полилиния 35">
                <a:extLst>
                  <a:ext uri="{FF2B5EF4-FFF2-40B4-BE49-F238E27FC236}">
                    <a16:creationId xmlns:a16="http://schemas.microsoft.com/office/drawing/2014/main" id="{129D6617-D30B-4149-B4CD-4CC8D1370D82}"/>
                  </a:ext>
                </a:extLst>
              </p:cNvPr>
              <p:cNvSpPr/>
              <p:nvPr/>
            </p:nvSpPr>
            <p:spPr>
              <a:xfrm>
                <a:off x="2646423" y="1114991"/>
                <a:ext cx="203699" cy="266534"/>
              </a:xfrm>
              <a:custGeom>
                <a:avLst/>
                <a:gdLst>
                  <a:gd name="connsiteX0" fmla="*/ 0 w 203699"/>
                  <a:gd name="connsiteY0" fmla="*/ 0 h 266534"/>
                  <a:gd name="connsiteX1" fmla="*/ 203699 w 203699"/>
                  <a:gd name="connsiteY1" fmla="*/ 0 h 266534"/>
                  <a:gd name="connsiteX2" fmla="*/ 203699 w 203699"/>
                  <a:gd name="connsiteY2" fmla="*/ 57231 h 266534"/>
                  <a:gd name="connsiteX3" fmla="*/ 82748 w 203699"/>
                  <a:gd name="connsiteY3" fmla="*/ 57231 h 266534"/>
                  <a:gd name="connsiteX4" fmla="*/ 82748 w 203699"/>
                  <a:gd name="connsiteY4" fmla="*/ 103841 h 266534"/>
                  <a:gd name="connsiteX5" fmla="*/ 185999 w 203699"/>
                  <a:gd name="connsiteY5" fmla="*/ 103841 h 266534"/>
                  <a:gd name="connsiteX6" fmla="*/ 185999 w 203699"/>
                  <a:gd name="connsiteY6" fmla="*/ 157679 h 266534"/>
                  <a:gd name="connsiteX7" fmla="*/ 82748 w 203699"/>
                  <a:gd name="connsiteY7" fmla="*/ 157679 h 266534"/>
                  <a:gd name="connsiteX8" fmla="*/ 82748 w 203699"/>
                  <a:gd name="connsiteY8" fmla="*/ 266535 h 266534"/>
                  <a:gd name="connsiteX9" fmla="*/ 0 w 203699"/>
                  <a:gd name="connsiteY9" fmla="*/ 266535 h 266534"/>
                  <a:gd name="connsiteX10" fmla="*/ 0 w 203699"/>
                  <a:gd name="connsiteY10" fmla="*/ 0 h 2665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03699" h="266534">
                    <a:moveTo>
                      <a:pt x="0" y="0"/>
                    </a:moveTo>
                    <a:lnTo>
                      <a:pt x="203699" y="0"/>
                    </a:lnTo>
                    <a:lnTo>
                      <a:pt x="203699" y="57231"/>
                    </a:lnTo>
                    <a:lnTo>
                      <a:pt x="82748" y="57231"/>
                    </a:lnTo>
                    <a:lnTo>
                      <a:pt x="82748" y="103841"/>
                    </a:lnTo>
                    <a:lnTo>
                      <a:pt x="185999" y="103841"/>
                    </a:lnTo>
                    <a:lnTo>
                      <a:pt x="185999" y="157679"/>
                    </a:lnTo>
                    <a:lnTo>
                      <a:pt x="82748" y="157679"/>
                    </a:lnTo>
                    <a:lnTo>
                      <a:pt x="82748" y="266535"/>
                    </a:lnTo>
                    <a:lnTo>
                      <a:pt x="0" y="26653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6A8AB"/>
              </a:solidFill>
              <a:ln w="985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ru-RU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8" name="Полилиния 36">
                <a:extLst>
                  <a:ext uri="{FF2B5EF4-FFF2-40B4-BE49-F238E27FC236}">
                    <a16:creationId xmlns:a16="http://schemas.microsoft.com/office/drawing/2014/main" id="{E745735B-98EA-4555-AC31-8CF67CD978E9}"/>
                  </a:ext>
                </a:extLst>
              </p:cNvPr>
              <p:cNvSpPr/>
              <p:nvPr/>
            </p:nvSpPr>
            <p:spPr>
              <a:xfrm>
                <a:off x="2875493" y="1114991"/>
                <a:ext cx="250457" cy="266534"/>
              </a:xfrm>
              <a:custGeom>
                <a:avLst/>
                <a:gdLst>
                  <a:gd name="connsiteX0" fmla="*/ 148 w 250457"/>
                  <a:gd name="connsiteY0" fmla="*/ 0 h 266534"/>
                  <a:gd name="connsiteX1" fmla="*/ 250457 w 250457"/>
                  <a:gd name="connsiteY1" fmla="*/ 0 h 266534"/>
                  <a:gd name="connsiteX2" fmla="*/ 250457 w 250457"/>
                  <a:gd name="connsiteY2" fmla="*/ 65786 h 266534"/>
                  <a:gd name="connsiteX3" fmla="*/ 166381 w 250457"/>
                  <a:gd name="connsiteY3" fmla="*/ 65786 h 266534"/>
                  <a:gd name="connsiteX4" fmla="*/ 166381 w 250457"/>
                  <a:gd name="connsiteY4" fmla="*/ 266535 h 266534"/>
                  <a:gd name="connsiteX5" fmla="*/ 84076 w 250457"/>
                  <a:gd name="connsiteY5" fmla="*/ 266535 h 266534"/>
                  <a:gd name="connsiteX6" fmla="*/ 84076 w 250457"/>
                  <a:gd name="connsiteY6" fmla="*/ 65786 h 266534"/>
                  <a:gd name="connsiteX7" fmla="*/ 0 w 250457"/>
                  <a:gd name="connsiteY7" fmla="*/ 65786 h 266534"/>
                  <a:gd name="connsiteX8" fmla="*/ 0 w 250457"/>
                  <a:gd name="connsiteY8" fmla="*/ 0 h 2665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0457" h="266534">
                    <a:moveTo>
                      <a:pt x="148" y="0"/>
                    </a:moveTo>
                    <a:lnTo>
                      <a:pt x="250457" y="0"/>
                    </a:lnTo>
                    <a:lnTo>
                      <a:pt x="250457" y="65786"/>
                    </a:lnTo>
                    <a:lnTo>
                      <a:pt x="166381" y="65786"/>
                    </a:lnTo>
                    <a:lnTo>
                      <a:pt x="166381" y="266535"/>
                    </a:lnTo>
                    <a:lnTo>
                      <a:pt x="84076" y="266535"/>
                    </a:lnTo>
                    <a:lnTo>
                      <a:pt x="84076" y="65786"/>
                    </a:lnTo>
                    <a:lnTo>
                      <a:pt x="0" y="6578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6A8AB"/>
              </a:solidFill>
              <a:ln w="985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ru-RU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sp>
          <p:nvSpPr>
            <p:cNvPr id="103" name="Полилиния 11">
              <a:extLst>
                <a:ext uri="{FF2B5EF4-FFF2-40B4-BE49-F238E27FC236}">
                  <a16:creationId xmlns:a16="http://schemas.microsoft.com/office/drawing/2014/main" id="{5A609309-19C1-4D6E-9FEC-3294190CB355}"/>
                </a:ext>
              </a:extLst>
            </p:cNvPr>
            <p:cNvSpPr/>
            <p:nvPr/>
          </p:nvSpPr>
          <p:spPr>
            <a:xfrm>
              <a:off x="3469333" y="1181219"/>
              <a:ext cx="135701" cy="135701"/>
            </a:xfrm>
            <a:custGeom>
              <a:avLst/>
              <a:gdLst>
                <a:gd name="connsiteX0" fmla="*/ 0 w 135701"/>
                <a:gd name="connsiteY0" fmla="*/ 0 h 135701"/>
                <a:gd name="connsiteX1" fmla="*/ 135701 w 135701"/>
                <a:gd name="connsiteY1" fmla="*/ 135701 h 1357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35701" h="135701">
                  <a:moveTo>
                    <a:pt x="0" y="0"/>
                  </a:moveTo>
                  <a:lnTo>
                    <a:pt x="135701" y="135701"/>
                  </a:lnTo>
                </a:path>
              </a:pathLst>
            </a:custGeom>
            <a:ln w="9064" cap="rnd">
              <a:solidFill>
                <a:srgbClr val="A6A8AB"/>
              </a:solidFill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4" name="Полилиния 12">
              <a:extLst>
                <a:ext uri="{FF2B5EF4-FFF2-40B4-BE49-F238E27FC236}">
                  <a16:creationId xmlns:a16="http://schemas.microsoft.com/office/drawing/2014/main" id="{332A3D7E-B5C3-4046-B641-72D35AB6FD3A}"/>
                </a:ext>
              </a:extLst>
            </p:cNvPr>
            <p:cNvSpPr/>
            <p:nvPr/>
          </p:nvSpPr>
          <p:spPr>
            <a:xfrm>
              <a:off x="3469333" y="1181219"/>
              <a:ext cx="135701" cy="135701"/>
            </a:xfrm>
            <a:custGeom>
              <a:avLst/>
              <a:gdLst>
                <a:gd name="connsiteX0" fmla="*/ 135701 w 135701"/>
                <a:gd name="connsiteY0" fmla="*/ 0 h 135701"/>
                <a:gd name="connsiteX1" fmla="*/ 0 w 135701"/>
                <a:gd name="connsiteY1" fmla="*/ 135701 h 1357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35701" h="135701">
                  <a:moveTo>
                    <a:pt x="135701" y="0"/>
                  </a:moveTo>
                  <a:lnTo>
                    <a:pt x="0" y="135701"/>
                  </a:lnTo>
                </a:path>
              </a:pathLst>
            </a:custGeom>
            <a:ln w="9064" cap="rnd">
              <a:solidFill>
                <a:srgbClr val="A6A8AB"/>
              </a:solidFill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grpSp>
          <p:nvGrpSpPr>
            <p:cNvPr id="105" name="Группа 104">
              <a:extLst>
                <a:ext uri="{FF2B5EF4-FFF2-40B4-BE49-F238E27FC236}">
                  <a16:creationId xmlns:a16="http://schemas.microsoft.com/office/drawing/2014/main" id="{79896B1F-3DA1-47A3-98ED-F95033B6809C}"/>
                </a:ext>
              </a:extLst>
            </p:cNvPr>
            <p:cNvGrpSpPr/>
            <p:nvPr/>
          </p:nvGrpSpPr>
          <p:grpSpPr>
            <a:xfrm>
              <a:off x="3944108" y="958162"/>
              <a:ext cx="1874595" cy="572965"/>
              <a:chOff x="3944108" y="958162"/>
              <a:chExt cx="1874595" cy="572965"/>
            </a:xfrm>
          </p:grpSpPr>
          <p:sp>
            <p:nvSpPr>
              <p:cNvPr id="106" name="Полилиния: фигура 13">
                <a:extLst>
                  <a:ext uri="{FF2B5EF4-FFF2-40B4-BE49-F238E27FC236}">
                    <a16:creationId xmlns:a16="http://schemas.microsoft.com/office/drawing/2014/main" id="{18040B60-1875-4FD9-A7C8-89A5428E6A77}"/>
                  </a:ext>
                </a:extLst>
              </p:cNvPr>
              <p:cNvSpPr/>
              <p:nvPr/>
            </p:nvSpPr>
            <p:spPr>
              <a:xfrm>
                <a:off x="4142252" y="1451182"/>
                <a:ext cx="52537" cy="78804"/>
              </a:xfrm>
              <a:custGeom>
                <a:avLst/>
                <a:gdLst>
                  <a:gd name="connsiteX0" fmla="*/ 11951 w 19751"/>
                  <a:gd name="connsiteY0" fmla="*/ 0 h 29626"/>
                  <a:gd name="connsiteX1" fmla="*/ 0 w 19751"/>
                  <a:gd name="connsiteY1" fmla="*/ 29627 h 29626"/>
                  <a:gd name="connsiteX2" fmla="*/ 7228 w 19751"/>
                  <a:gd name="connsiteY2" fmla="*/ 29627 h 29626"/>
                  <a:gd name="connsiteX3" fmla="*/ 19751 w 19751"/>
                  <a:gd name="connsiteY3" fmla="*/ 1789 h 29626"/>
                  <a:gd name="connsiteX4" fmla="*/ 11951 w 19751"/>
                  <a:gd name="connsiteY4" fmla="*/ 0 h 296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751" h="29626">
                    <a:moveTo>
                      <a:pt x="11951" y="0"/>
                    </a:moveTo>
                    <a:lnTo>
                      <a:pt x="0" y="29627"/>
                    </a:lnTo>
                    <a:lnTo>
                      <a:pt x="7228" y="29627"/>
                    </a:lnTo>
                    <a:lnTo>
                      <a:pt x="19751" y="1789"/>
                    </a:lnTo>
                    <a:lnTo>
                      <a:pt x="11951" y="0"/>
                    </a:lnTo>
                    <a:close/>
                  </a:path>
                </a:pathLst>
              </a:custGeom>
              <a:solidFill>
                <a:srgbClr val="E52A42"/>
              </a:solidFill>
              <a:ln w="71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ru-RU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7" name="Полилиния: фигура 14">
                <a:extLst>
                  <a:ext uri="{FF2B5EF4-FFF2-40B4-BE49-F238E27FC236}">
                    <a16:creationId xmlns:a16="http://schemas.microsoft.com/office/drawing/2014/main" id="{5F4B2906-52E8-47E5-B14B-D2FA53048A75}"/>
                  </a:ext>
                </a:extLst>
              </p:cNvPr>
              <p:cNvSpPr/>
              <p:nvPr/>
            </p:nvSpPr>
            <p:spPr>
              <a:xfrm>
                <a:off x="4241998" y="1429671"/>
                <a:ext cx="50633" cy="101456"/>
              </a:xfrm>
              <a:custGeom>
                <a:avLst/>
                <a:gdLst>
                  <a:gd name="connsiteX0" fmla="*/ 6584 w 19035"/>
                  <a:gd name="connsiteY0" fmla="*/ 6584 h 38142"/>
                  <a:gd name="connsiteX1" fmla="*/ 19035 w 19035"/>
                  <a:gd name="connsiteY1" fmla="*/ 0 h 38142"/>
                  <a:gd name="connsiteX2" fmla="*/ 6584 w 19035"/>
                  <a:gd name="connsiteY2" fmla="*/ 38143 h 38142"/>
                  <a:gd name="connsiteX3" fmla="*/ 0 w 19035"/>
                  <a:gd name="connsiteY3" fmla="*/ 38143 h 38142"/>
                  <a:gd name="connsiteX4" fmla="*/ 6584 w 19035"/>
                  <a:gd name="connsiteY4" fmla="*/ 6584 h 381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035" h="38142">
                    <a:moveTo>
                      <a:pt x="6584" y="6584"/>
                    </a:moveTo>
                    <a:lnTo>
                      <a:pt x="19035" y="0"/>
                    </a:lnTo>
                    <a:cubicBezTo>
                      <a:pt x="16244" y="6369"/>
                      <a:pt x="12165" y="19107"/>
                      <a:pt x="6584" y="38143"/>
                    </a:cubicBezTo>
                    <a:lnTo>
                      <a:pt x="0" y="38143"/>
                    </a:lnTo>
                    <a:cubicBezTo>
                      <a:pt x="4437" y="18249"/>
                      <a:pt x="6727" y="7657"/>
                      <a:pt x="6584" y="6584"/>
                    </a:cubicBezTo>
                    <a:close/>
                  </a:path>
                </a:pathLst>
              </a:custGeom>
              <a:solidFill>
                <a:srgbClr val="E52A42"/>
              </a:solidFill>
              <a:ln w="71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ru-RU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8" name="Полилиния: фигура 15">
                <a:extLst>
                  <a:ext uri="{FF2B5EF4-FFF2-40B4-BE49-F238E27FC236}">
                    <a16:creationId xmlns:a16="http://schemas.microsoft.com/office/drawing/2014/main" id="{486F91FE-C13F-49AC-9EC6-36710975B50F}"/>
                  </a:ext>
                </a:extLst>
              </p:cNvPr>
              <p:cNvSpPr/>
              <p:nvPr/>
            </p:nvSpPr>
            <p:spPr>
              <a:xfrm>
                <a:off x="3944108" y="1182208"/>
                <a:ext cx="216224" cy="323981"/>
              </a:xfrm>
              <a:custGeom>
                <a:avLst/>
                <a:gdLst>
                  <a:gd name="connsiteX0" fmla="*/ 36849 w 81288"/>
                  <a:gd name="connsiteY0" fmla="*/ 3363 h 121799"/>
                  <a:gd name="connsiteX1" fmla="*/ 1067 w 81288"/>
                  <a:gd name="connsiteY1" fmla="*/ 85160 h 121799"/>
                  <a:gd name="connsiteX2" fmla="*/ 22178 w 81288"/>
                  <a:gd name="connsiteY2" fmla="*/ 121800 h 121799"/>
                  <a:gd name="connsiteX3" fmla="*/ 34916 w 81288"/>
                  <a:gd name="connsiteY3" fmla="*/ 85875 h 121799"/>
                  <a:gd name="connsiteX4" fmla="*/ 81289 w 81288"/>
                  <a:gd name="connsiteY4" fmla="*/ 73638 h 121799"/>
                  <a:gd name="connsiteX5" fmla="*/ 40498 w 81288"/>
                  <a:gd name="connsiteY5" fmla="*/ 0 h 121799"/>
                  <a:gd name="connsiteX6" fmla="*/ 36920 w 81288"/>
                  <a:gd name="connsiteY6" fmla="*/ 3363 h 121799"/>
                  <a:gd name="connsiteX7" fmla="*/ 36920 w 81288"/>
                  <a:gd name="connsiteY7" fmla="*/ 3363 h 1217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1288" h="121799">
                    <a:moveTo>
                      <a:pt x="36849" y="3363"/>
                    </a:moveTo>
                    <a:cubicBezTo>
                      <a:pt x="15451" y="23902"/>
                      <a:pt x="-4944" y="48591"/>
                      <a:pt x="1067" y="85160"/>
                    </a:cubicBezTo>
                    <a:cubicBezTo>
                      <a:pt x="3572" y="100617"/>
                      <a:pt x="10656" y="112926"/>
                      <a:pt x="22178" y="121800"/>
                    </a:cubicBezTo>
                    <a:cubicBezTo>
                      <a:pt x="20890" y="106056"/>
                      <a:pt x="25041" y="94033"/>
                      <a:pt x="34916" y="85875"/>
                    </a:cubicBezTo>
                    <a:cubicBezTo>
                      <a:pt x="44649" y="77717"/>
                      <a:pt x="60107" y="73638"/>
                      <a:pt x="81289" y="73638"/>
                    </a:cubicBezTo>
                    <a:lnTo>
                      <a:pt x="40498" y="0"/>
                    </a:lnTo>
                    <a:cubicBezTo>
                      <a:pt x="38924" y="1431"/>
                      <a:pt x="37707" y="2648"/>
                      <a:pt x="36920" y="3363"/>
                    </a:cubicBezTo>
                    <a:lnTo>
                      <a:pt x="36920" y="3363"/>
                    </a:lnTo>
                    <a:close/>
                  </a:path>
                </a:pathLst>
              </a:custGeom>
              <a:solidFill>
                <a:srgbClr val="C72328"/>
              </a:solidFill>
              <a:ln w="71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ru-RU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9" name="Полилиния: фигура 108">
                <a:extLst>
                  <a:ext uri="{FF2B5EF4-FFF2-40B4-BE49-F238E27FC236}">
                    <a16:creationId xmlns:a16="http://schemas.microsoft.com/office/drawing/2014/main" id="{5C983CD2-D118-458D-BA72-392AB88D3AF8}"/>
                  </a:ext>
                </a:extLst>
              </p:cNvPr>
              <p:cNvSpPr/>
              <p:nvPr/>
            </p:nvSpPr>
            <p:spPr>
              <a:xfrm>
                <a:off x="4010716" y="958162"/>
                <a:ext cx="502915" cy="506341"/>
              </a:xfrm>
              <a:custGeom>
                <a:avLst/>
                <a:gdLst>
                  <a:gd name="connsiteX0" fmla="*/ 141909 w 189068"/>
                  <a:gd name="connsiteY0" fmla="*/ 98971 h 190356"/>
                  <a:gd name="connsiteX1" fmla="*/ 189069 w 189068"/>
                  <a:gd name="connsiteY1" fmla="*/ 146131 h 190356"/>
                  <a:gd name="connsiteX2" fmla="*/ 169890 w 189068"/>
                  <a:gd name="connsiteY2" fmla="*/ 159370 h 190356"/>
                  <a:gd name="connsiteX3" fmla="*/ 146632 w 189068"/>
                  <a:gd name="connsiteY3" fmla="*/ 160658 h 190356"/>
                  <a:gd name="connsiteX4" fmla="*/ 84802 w 189068"/>
                  <a:gd name="connsiteY4" fmla="*/ 190214 h 190356"/>
                  <a:gd name="connsiteX5" fmla="*/ 80222 w 189068"/>
                  <a:gd name="connsiteY5" fmla="*/ 190357 h 190356"/>
                  <a:gd name="connsiteX6" fmla="*/ 75427 w 189068"/>
                  <a:gd name="connsiteY6" fmla="*/ 190214 h 190356"/>
                  <a:gd name="connsiteX7" fmla="*/ 70990 w 189068"/>
                  <a:gd name="connsiteY7" fmla="*/ 189856 h 190356"/>
                  <a:gd name="connsiteX8" fmla="*/ 31846 w 189068"/>
                  <a:gd name="connsiteY8" fmla="*/ 174971 h 190356"/>
                  <a:gd name="connsiteX9" fmla="*/ 0 w 189068"/>
                  <a:gd name="connsiteY9" fmla="*/ 117077 h 190356"/>
                  <a:gd name="connsiteX10" fmla="*/ 4580 w 189068"/>
                  <a:gd name="connsiteY10" fmla="*/ 86305 h 190356"/>
                  <a:gd name="connsiteX11" fmla="*/ 9375 w 189068"/>
                  <a:gd name="connsiteY11" fmla="*/ 61472 h 190356"/>
                  <a:gd name="connsiteX12" fmla="*/ 63047 w 189068"/>
                  <a:gd name="connsiteY12" fmla="*/ 0 h 190356"/>
                  <a:gd name="connsiteX13" fmla="*/ 90026 w 189068"/>
                  <a:gd name="connsiteY13" fmla="*/ 9446 h 190356"/>
                  <a:gd name="connsiteX14" fmla="*/ 100331 w 189068"/>
                  <a:gd name="connsiteY14" fmla="*/ 24689 h 190356"/>
                  <a:gd name="connsiteX15" fmla="*/ 101548 w 189068"/>
                  <a:gd name="connsiteY15" fmla="*/ 38358 h 190356"/>
                  <a:gd name="connsiteX16" fmla="*/ 98685 w 189068"/>
                  <a:gd name="connsiteY16" fmla="*/ 52670 h 190356"/>
                  <a:gd name="connsiteX17" fmla="*/ 141909 w 189068"/>
                  <a:gd name="connsiteY17" fmla="*/ 98900 h 190356"/>
                  <a:gd name="connsiteX18" fmla="*/ 141909 w 189068"/>
                  <a:gd name="connsiteY18" fmla="*/ 98900 h 1903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89068" h="190356">
                    <a:moveTo>
                      <a:pt x="141909" y="98971"/>
                    </a:moveTo>
                    <a:cubicBezTo>
                      <a:pt x="147348" y="114357"/>
                      <a:pt x="189069" y="143984"/>
                      <a:pt x="189069" y="146131"/>
                    </a:cubicBezTo>
                    <a:cubicBezTo>
                      <a:pt x="189069" y="149996"/>
                      <a:pt x="182485" y="159370"/>
                      <a:pt x="169890" y="159370"/>
                    </a:cubicBezTo>
                    <a:cubicBezTo>
                      <a:pt x="158726" y="159370"/>
                      <a:pt x="157438" y="163092"/>
                      <a:pt x="146632" y="160658"/>
                    </a:cubicBezTo>
                    <a:cubicBezTo>
                      <a:pt x="129600" y="179265"/>
                      <a:pt x="108918" y="189140"/>
                      <a:pt x="84802" y="190214"/>
                    </a:cubicBezTo>
                    <a:cubicBezTo>
                      <a:pt x="83228" y="190357"/>
                      <a:pt x="81796" y="190357"/>
                      <a:pt x="80222" y="190357"/>
                    </a:cubicBezTo>
                    <a:cubicBezTo>
                      <a:pt x="78647" y="190357"/>
                      <a:pt x="77002" y="190357"/>
                      <a:pt x="75427" y="190214"/>
                    </a:cubicBezTo>
                    <a:cubicBezTo>
                      <a:pt x="73996" y="190071"/>
                      <a:pt x="72421" y="189999"/>
                      <a:pt x="70990" y="189856"/>
                    </a:cubicBezTo>
                    <a:cubicBezTo>
                      <a:pt x="54316" y="188210"/>
                      <a:pt x="41435" y="182056"/>
                      <a:pt x="31846" y="174971"/>
                    </a:cubicBezTo>
                    <a:cubicBezTo>
                      <a:pt x="13239" y="162018"/>
                      <a:pt x="0" y="141694"/>
                      <a:pt x="0" y="117077"/>
                    </a:cubicBezTo>
                    <a:cubicBezTo>
                      <a:pt x="0" y="106056"/>
                      <a:pt x="1574" y="95608"/>
                      <a:pt x="4580" y="86305"/>
                    </a:cubicBezTo>
                    <a:cubicBezTo>
                      <a:pt x="6512" y="78504"/>
                      <a:pt x="8516" y="70346"/>
                      <a:pt x="9375" y="61472"/>
                    </a:cubicBezTo>
                    <a:cubicBezTo>
                      <a:pt x="13812" y="13669"/>
                      <a:pt x="34565" y="0"/>
                      <a:pt x="63047" y="0"/>
                    </a:cubicBezTo>
                    <a:cubicBezTo>
                      <a:pt x="75284" y="0"/>
                      <a:pt x="84516" y="4079"/>
                      <a:pt x="90026" y="9446"/>
                    </a:cubicBezTo>
                    <a:cubicBezTo>
                      <a:pt x="95536" y="14957"/>
                      <a:pt x="98041" y="18606"/>
                      <a:pt x="100331" y="24689"/>
                    </a:cubicBezTo>
                    <a:cubicBezTo>
                      <a:pt x="101190" y="30844"/>
                      <a:pt x="101548" y="35352"/>
                      <a:pt x="101548" y="38358"/>
                    </a:cubicBezTo>
                    <a:cubicBezTo>
                      <a:pt x="101548" y="43367"/>
                      <a:pt x="100617" y="48233"/>
                      <a:pt x="98685" y="52670"/>
                    </a:cubicBezTo>
                    <a:cubicBezTo>
                      <a:pt x="124734" y="65122"/>
                      <a:pt x="134109" y="76930"/>
                      <a:pt x="141909" y="98900"/>
                    </a:cubicBezTo>
                    <a:lnTo>
                      <a:pt x="141909" y="98900"/>
                    </a:lnTo>
                    <a:close/>
                  </a:path>
                </a:pathLst>
              </a:custGeom>
              <a:solidFill>
                <a:srgbClr val="E73A49"/>
              </a:solidFill>
              <a:ln w="71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ru-RU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0" name="Полилиния: фигура 109">
                <a:extLst>
                  <a:ext uri="{FF2B5EF4-FFF2-40B4-BE49-F238E27FC236}">
                    <a16:creationId xmlns:a16="http://schemas.microsoft.com/office/drawing/2014/main" id="{ACBEE4D6-1B52-4B3B-AC7A-E567AB3A2648}"/>
                  </a:ext>
                </a:extLst>
              </p:cNvPr>
              <p:cNvSpPr/>
              <p:nvPr/>
            </p:nvSpPr>
            <p:spPr>
              <a:xfrm>
                <a:off x="4083432" y="1251118"/>
                <a:ext cx="437525" cy="279980"/>
              </a:xfrm>
              <a:custGeom>
                <a:avLst/>
                <a:gdLst>
                  <a:gd name="connsiteX0" fmla="*/ 149638 w 164485"/>
                  <a:gd name="connsiteY0" fmla="*/ 73853 h 105257"/>
                  <a:gd name="connsiteX1" fmla="*/ 162590 w 164485"/>
                  <a:gd name="connsiteY1" fmla="*/ 97755 h 105257"/>
                  <a:gd name="connsiteX2" fmla="*/ 140048 w 164485"/>
                  <a:gd name="connsiteY2" fmla="*/ 95823 h 105257"/>
                  <a:gd name="connsiteX3" fmla="*/ 135110 w 164485"/>
                  <a:gd name="connsiteY3" fmla="*/ 104983 h 105257"/>
                  <a:gd name="connsiteX4" fmla="*/ 125235 w 164485"/>
                  <a:gd name="connsiteY4" fmla="*/ 99830 h 105257"/>
                  <a:gd name="connsiteX5" fmla="*/ 107487 w 164485"/>
                  <a:gd name="connsiteY5" fmla="*/ 61687 h 105257"/>
                  <a:gd name="connsiteX6" fmla="*/ 57393 w 164485"/>
                  <a:gd name="connsiteY6" fmla="*/ 80150 h 105257"/>
                  <a:gd name="connsiteX7" fmla="*/ 52813 w 164485"/>
                  <a:gd name="connsiteY7" fmla="*/ 80293 h 105257"/>
                  <a:gd name="connsiteX8" fmla="*/ 48019 w 164485"/>
                  <a:gd name="connsiteY8" fmla="*/ 80150 h 105257"/>
                  <a:gd name="connsiteX9" fmla="*/ 43581 w 164485"/>
                  <a:gd name="connsiteY9" fmla="*/ 79793 h 105257"/>
                  <a:gd name="connsiteX10" fmla="*/ 4437 w 164485"/>
                  <a:gd name="connsiteY10" fmla="*/ 64907 h 105257"/>
                  <a:gd name="connsiteX11" fmla="*/ 0 w 164485"/>
                  <a:gd name="connsiteY11" fmla="*/ 61687 h 105257"/>
                  <a:gd name="connsiteX12" fmla="*/ 61687 w 164485"/>
                  <a:gd name="connsiteY12" fmla="*/ 53672 h 105257"/>
                  <a:gd name="connsiteX13" fmla="*/ 78218 w 164485"/>
                  <a:gd name="connsiteY13" fmla="*/ 0 h 105257"/>
                  <a:gd name="connsiteX14" fmla="*/ 120583 w 164485"/>
                  <a:gd name="connsiteY14" fmla="*/ 24045 h 105257"/>
                  <a:gd name="connsiteX15" fmla="*/ 144986 w 164485"/>
                  <a:gd name="connsiteY15" fmla="*/ 21898 h 105257"/>
                  <a:gd name="connsiteX16" fmla="*/ 161517 w 164485"/>
                  <a:gd name="connsiteY16" fmla="*/ 36282 h 105257"/>
                  <a:gd name="connsiteX17" fmla="*/ 142338 w 164485"/>
                  <a:gd name="connsiteY17" fmla="*/ 49521 h 105257"/>
                  <a:gd name="connsiteX18" fmla="*/ 128885 w 164485"/>
                  <a:gd name="connsiteY18" fmla="*/ 51310 h 105257"/>
                  <a:gd name="connsiteX19" fmla="*/ 149566 w 164485"/>
                  <a:gd name="connsiteY19" fmla="*/ 73996 h 105257"/>
                  <a:gd name="connsiteX20" fmla="*/ 149566 w 164485"/>
                  <a:gd name="connsiteY20" fmla="*/ 73996 h 1052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64485" h="105257">
                    <a:moveTo>
                      <a:pt x="149638" y="73853"/>
                    </a:moveTo>
                    <a:cubicBezTo>
                      <a:pt x="159227" y="85017"/>
                      <a:pt x="168602" y="95823"/>
                      <a:pt x="162590" y="97755"/>
                    </a:cubicBezTo>
                    <a:cubicBezTo>
                      <a:pt x="156579" y="99687"/>
                      <a:pt x="140048" y="91958"/>
                      <a:pt x="140048" y="95823"/>
                    </a:cubicBezTo>
                    <a:cubicBezTo>
                      <a:pt x="140048" y="99687"/>
                      <a:pt x="138617" y="103838"/>
                      <a:pt x="135110" y="104983"/>
                    </a:cubicBezTo>
                    <a:cubicBezTo>
                      <a:pt x="131604" y="106056"/>
                      <a:pt x="129099" y="103909"/>
                      <a:pt x="125235" y="99830"/>
                    </a:cubicBezTo>
                    <a:cubicBezTo>
                      <a:pt x="121371" y="95751"/>
                      <a:pt x="115359" y="80866"/>
                      <a:pt x="107487" y="61687"/>
                    </a:cubicBezTo>
                    <a:cubicBezTo>
                      <a:pt x="92960" y="73209"/>
                      <a:pt x="76286" y="79363"/>
                      <a:pt x="57393" y="80150"/>
                    </a:cubicBezTo>
                    <a:cubicBezTo>
                      <a:pt x="55819" y="80293"/>
                      <a:pt x="54388" y="80293"/>
                      <a:pt x="52813" y="80293"/>
                    </a:cubicBezTo>
                    <a:cubicBezTo>
                      <a:pt x="51239" y="80293"/>
                      <a:pt x="49593" y="80293"/>
                      <a:pt x="48019" y="80150"/>
                    </a:cubicBezTo>
                    <a:cubicBezTo>
                      <a:pt x="46587" y="80007"/>
                      <a:pt x="45013" y="79936"/>
                      <a:pt x="43581" y="79793"/>
                    </a:cubicBezTo>
                    <a:cubicBezTo>
                      <a:pt x="26908" y="78146"/>
                      <a:pt x="14026" y="71992"/>
                      <a:pt x="4437" y="64907"/>
                    </a:cubicBezTo>
                    <a:cubicBezTo>
                      <a:pt x="3507" y="64192"/>
                      <a:pt x="1932" y="63118"/>
                      <a:pt x="0" y="61687"/>
                    </a:cubicBezTo>
                    <a:cubicBezTo>
                      <a:pt x="26621" y="68557"/>
                      <a:pt x="47303" y="65766"/>
                      <a:pt x="61687" y="53672"/>
                    </a:cubicBezTo>
                    <a:cubicBezTo>
                      <a:pt x="76214" y="41435"/>
                      <a:pt x="81725" y="23544"/>
                      <a:pt x="78218" y="0"/>
                    </a:cubicBezTo>
                    <a:cubicBezTo>
                      <a:pt x="89597" y="9733"/>
                      <a:pt x="102836" y="20324"/>
                      <a:pt x="120583" y="24045"/>
                    </a:cubicBezTo>
                    <a:cubicBezTo>
                      <a:pt x="130816" y="26192"/>
                      <a:pt x="140263" y="25262"/>
                      <a:pt x="144986" y="21898"/>
                    </a:cubicBezTo>
                    <a:cubicBezTo>
                      <a:pt x="156007" y="30915"/>
                      <a:pt x="161517" y="35710"/>
                      <a:pt x="161517" y="36282"/>
                    </a:cubicBezTo>
                    <a:cubicBezTo>
                      <a:pt x="161517" y="40147"/>
                      <a:pt x="154933" y="49521"/>
                      <a:pt x="142338" y="49521"/>
                    </a:cubicBezTo>
                    <a:cubicBezTo>
                      <a:pt x="135754" y="49521"/>
                      <a:pt x="132606" y="50810"/>
                      <a:pt x="128885" y="51310"/>
                    </a:cubicBezTo>
                    <a:cubicBezTo>
                      <a:pt x="137042" y="59970"/>
                      <a:pt x="144700" y="68486"/>
                      <a:pt x="149566" y="73996"/>
                    </a:cubicBezTo>
                    <a:lnTo>
                      <a:pt x="149566" y="73996"/>
                    </a:lnTo>
                    <a:close/>
                  </a:path>
                </a:pathLst>
              </a:custGeom>
              <a:solidFill>
                <a:srgbClr val="C72328"/>
              </a:solidFill>
              <a:ln w="71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ru-RU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1" name="Полилиния: фигура 110">
                <a:extLst>
                  <a:ext uri="{FF2B5EF4-FFF2-40B4-BE49-F238E27FC236}">
                    <a16:creationId xmlns:a16="http://schemas.microsoft.com/office/drawing/2014/main" id="{649EFF83-6963-423A-9262-149C7C5D626B}"/>
                  </a:ext>
                </a:extLst>
              </p:cNvPr>
              <p:cNvSpPr/>
              <p:nvPr/>
            </p:nvSpPr>
            <p:spPr>
              <a:xfrm>
                <a:off x="4180891" y="1028345"/>
                <a:ext cx="36500" cy="37718"/>
              </a:xfrm>
              <a:custGeom>
                <a:avLst/>
                <a:gdLst>
                  <a:gd name="connsiteX0" fmla="*/ 1575 w 13722"/>
                  <a:gd name="connsiteY0" fmla="*/ 11113 h 14180"/>
                  <a:gd name="connsiteX1" fmla="*/ 6370 w 13722"/>
                  <a:gd name="connsiteY1" fmla="*/ 14119 h 14180"/>
                  <a:gd name="connsiteX2" fmla="*/ 11165 w 13722"/>
                  <a:gd name="connsiteY2" fmla="*/ 13189 h 14180"/>
                  <a:gd name="connsiteX3" fmla="*/ 13669 w 13722"/>
                  <a:gd name="connsiteY3" fmla="*/ 9110 h 14180"/>
                  <a:gd name="connsiteX4" fmla="*/ 12239 w 13722"/>
                  <a:gd name="connsiteY4" fmla="*/ 3599 h 14180"/>
                  <a:gd name="connsiteX5" fmla="*/ 2649 w 13722"/>
                  <a:gd name="connsiteY5" fmla="*/ 952 h 14180"/>
                  <a:gd name="connsiteX6" fmla="*/ 1575 w 13722"/>
                  <a:gd name="connsiteY6" fmla="*/ 11185 h 14180"/>
                  <a:gd name="connsiteX7" fmla="*/ 1575 w 13722"/>
                  <a:gd name="connsiteY7" fmla="*/ 11185 h 141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3722" h="14180">
                    <a:moveTo>
                      <a:pt x="1575" y="11113"/>
                    </a:moveTo>
                    <a:cubicBezTo>
                      <a:pt x="2649" y="12688"/>
                      <a:pt x="4438" y="13761"/>
                      <a:pt x="6370" y="14119"/>
                    </a:cubicBezTo>
                    <a:cubicBezTo>
                      <a:pt x="8159" y="14334"/>
                      <a:pt x="9877" y="13976"/>
                      <a:pt x="11165" y="13189"/>
                    </a:cubicBezTo>
                    <a:cubicBezTo>
                      <a:pt x="12381" y="12330"/>
                      <a:pt x="13455" y="10899"/>
                      <a:pt x="13669" y="9110"/>
                    </a:cubicBezTo>
                    <a:cubicBezTo>
                      <a:pt x="13884" y="7177"/>
                      <a:pt x="13455" y="5245"/>
                      <a:pt x="12239" y="3599"/>
                    </a:cubicBezTo>
                    <a:cubicBezTo>
                      <a:pt x="9877" y="93"/>
                      <a:pt x="5654" y="-981"/>
                      <a:pt x="2649" y="952"/>
                    </a:cubicBezTo>
                    <a:cubicBezTo>
                      <a:pt x="-357" y="2884"/>
                      <a:pt x="-929" y="7678"/>
                      <a:pt x="1575" y="11185"/>
                    </a:cubicBezTo>
                    <a:lnTo>
                      <a:pt x="1575" y="11185"/>
                    </a:lnTo>
                    <a:close/>
                  </a:path>
                </a:pathLst>
              </a:custGeom>
              <a:solidFill>
                <a:srgbClr val="FFFFFF"/>
              </a:solidFill>
              <a:ln w="71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ru-RU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2" name="Полилиния: фигура 111">
                <a:extLst>
                  <a:ext uri="{FF2B5EF4-FFF2-40B4-BE49-F238E27FC236}">
                    <a16:creationId xmlns:a16="http://schemas.microsoft.com/office/drawing/2014/main" id="{4AEF6C48-BF69-491B-B171-56D260C03976}"/>
                  </a:ext>
                </a:extLst>
              </p:cNvPr>
              <p:cNvSpPr/>
              <p:nvPr/>
            </p:nvSpPr>
            <p:spPr>
              <a:xfrm>
                <a:off x="4146502" y="992124"/>
                <a:ext cx="162689" cy="108277"/>
              </a:xfrm>
              <a:custGeom>
                <a:avLst/>
                <a:gdLst>
                  <a:gd name="connsiteX0" fmla="*/ 37690 w 61162"/>
                  <a:gd name="connsiteY0" fmla="*/ 6625 h 40706"/>
                  <a:gd name="connsiteX1" fmla="*/ 40481 w 61162"/>
                  <a:gd name="connsiteY1" fmla="*/ 3834 h 40706"/>
                  <a:gd name="connsiteX2" fmla="*/ 43988 w 61162"/>
                  <a:gd name="connsiteY2" fmla="*/ 2761 h 40706"/>
                  <a:gd name="connsiteX3" fmla="*/ 48281 w 61162"/>
                  <a:gd name="connsiteY3" fmla="*/ 2546 h 40706"/>
                  <a:gd name="connsiteX4" fmla="*/ 49140 w 61162"/>
                  <a:gd name="connsiteY4" fmla="*/ 2546 h 40706"/>
                  <a:gd name="connsiteX5" fmla="*/ 56797 w 61162"/>
                  <a:gd name="connsiteY5" fmla="*/ 3262 h 40706"/>
                  <a:gd name="connsiteX6" fmla="*/ 58086 w 61162"/>
                  <a:gd name="connsiteY6" fmla="*/ 3405 h 40706"/>
                  <a:gd name="connsiteX7" fmla="*/ 59875 w 61162"/>
                  <a:gd name="connsiteY7" fmla="*/ 3620 h 40706"/>
                  <a:gd name="connsiteX8" fmla="*/ 60948 w 61162"/>
                  <a:gd name="connsiteY8" fmla="*/ 4335 h 40706"/>
                  <a:gd name="connsiteX9" fmla="*/ 61163 w 61162"/>
                  <a:gd name="connsiteY9" fmla="*/ 5194 h 40706"/>
                  <a:gd name="connsiteX10" fmla="*/ 60948 w 61162"/>
                  <a:gd name="connsiteY10" fmla="*/ 6268 h 40706"/>
                  <a:gd name="connsiteX11" fmla="*/ 59875 w 61162"/>
                  <a:gd name="connsiteY11" fmla="*/ 8558 h 40706"/>
                  <a:gd name="connsiteX12" fmla="*/ 56153 w 61162"/>
                  <a:gd name="connsiteY12" fmla="*/ 15070 h 40706"/>
                  <a:gd name="connsiteX13" fmla="*/ 55939 w 61162"/>
                  <a:gd name="connsiteY13" fmla="*/ 15571 h 40706"/>
                  <a:gd name="connsiteX14" fmla="*/ 53863 w 61162"/>
                  <a:gd name="connsiteY14" fmla="*/ 18934 h 40706"/>
                  <a:gd name="connsiteX15" fmla="*/ 51001 w 61162"/>
                  <a:gd name="connsiteY15" fmla="*/ 23156 h 40706"/>
                  <a:gd name="connsiteX16" fmla="*/ 50428 w 61162"/>
                  <a:gd name="connsiteY16" fmla="*/ 23729 h 40706"/>
                  <a:gd name="connsiteX17" fmla="*/ 50428 w 61162"/>
                  <a:gd name="connsiteY17" fmla="*/ 28738 h 40706"/>
                  <a:gd name="connsiteX18" fmla="*/ 49140 w 61162"/>
                  <a:gd name="connsiteY18" fmla="*/ 35823 h 40706"/>
                  <a:gd name="connsiteX19" fmla="*/ 18297 w 61162"/>
                  <a:gd name="connsiteY19" fmla="*/ 40045 h 40706"/>
                  <a:gd name="connsiteX20" fmla="*/ 2338 w 61162"/>
                  <a:gd name="connsiteY20" fmla="*/ 6554 h 40706"/>
                  <a:gd name="connsiteX21" fmla="*/ 36545 w 61162"/>
                  <a:gd name="connsiteY21" fmla="*/ 9202 h 40706"/>
                  <a:gd name="connsiteX22" fmla="*/ 36688 w 61162"/>
                  <a:gd name="connsiteY22" fmla="*/ 9345 h 40706"/>
                  <a:gd name="connsiteX23" fmla="*/ 37762 w 61162"/>
                  <a:gd name="connsiteY23" fmla="*/ 6697 h 40706"/>
                  <a:gd name="connsiteX24" fmla="*/ 37762 w 61162"/>
                  <a:gd name="connsiteY24" fmla="*/ 6697 h 40706"/>
                  <a:gd name="connsiteX25" fmla="*/ 14504 w 61162"/>
                  <a:gd name="connsiteY25" fmla="*/ 24731 h 40706"/>
                  <a:gd name="connsiteX26" fmla="*/ 14504 w 61162"/>
                  <a:gd name="connsiteY26" fmla="*/ 24731 h 40706"/>
                  <a:gd name="connsiteX27" fmla="*/ 19299 w 61162"/>
                  <a:gd name="connsiteY27" fmla="*/ 27736 h 40706"/>
                  <a:gd name="connsiteX28" fmla="*/ 24093 w 61162"/>
                  <a:gd name="connsiteY28" fmla="*/ 26806 h 40706"/>
                  <a:gd name="connsiteX29" fmla="*/ 26598 w 61162"/>
                  <a:gd name="connsiteY29" fmla="*/ 22727 h 40706"/>
                  <a:gd name="connsiteX30" fmla="*/ 25167 w 61162"/>
                  <a:gd name="connsiteY30" fmla="*/ 17217 h 40706"/>
                  <a:gd name="connsiteX31" fmla="*/ 15577 w 61162"/>
                  <a:gd name="connsiteY31" fmla="*/ 14569 h 40706"/>
                  <a:gd name="connsiteX32" fmla="*/ 14504 w 61162"/>
                  <a:gd name="connsiteY32" fmla="*/ 24802 h 40706"/>
                  <a:gd name="connsiteX33" fmla="*/ 14504 w 61162"/>
                  <a:gd name="connsiteY33" fmla="*/ 24802 h 40706"/>
                  <a:gd name="connsiteX34" fmla="*/ 16436 w 61162"/>
                  <a:gd name="connsiteY34" fmla="*/ 23085 h 40706"/>
                  <a:gd name="connsiteX35" fmla="*/ 16794 w 61162"/>
                  <a:gd name="connsiteY35" fmla="*/ 23586 h 40706"/>
                  <a:gd name="connsiteX36" fmla="*/ 23378 w 61162"/>
                  <a:gd name="connsiteY36" fmla="*/ 24087 h 40706"/>
                  <a:gd name="connsiteX37" fmla="*/ 23378 w 61162"/>
                  <a:gd name="connsiteY37" fmla="*/ 18290 h 40706"/>
                  <a:gd name="connsiteX38" fmla="*/ 17867 w 61162"/>
                  <a:gd name="connsiteY38" fmla="*/ 17360 h 40706"/>
                  <a:gd name="connsiteX39" fmla="*/ 17009 w 61162"/>
                  <a:gd name="connsiteY39" fmla="*/ 18290 h 40706"/>
                  <a:gd name="connsiteX40" fmla="*/ 20372 w 61162"/>
                  <a:gd name="connsiteY40" fmla="*/ 19220 h 40706"/>
                  <a:gd name="connsiteX41" fmla="*/ 19800 w 61162"/>
                  <a:gd name="connsiteY41" fmla="*/ 23085 h 40706"/>
                  <a:gd name="connsiteX42" fmla="*/ 16436 w 61162"/>
                  <a:gd name="connsiteY42" fmla="*/ 23085 h 40706"/>
                  <a:gd name="connsiteX43" fmla="*/ 16436 w 61162"/>
                  <a:gd name="connsiteY43" fmla="*/ 23085 h 407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61162" h="40706">
                    <a:moveTo>
                      <a:pt x="37690" y="6625"/>
                    </a:moveTo>
                    <a:cubicBezTo>
                      <a:pt x="38263" y="5409"/>
                      <a:pt x="39265" y="4478"/>
                      <a:pt x="40481" y="3834"/>
                    </a:cubicBezTo>
                    <a:cubicBezTo>
                      <a:pt x="41411" y="3262"/>
                      <a:pt x="42628" y="2976"/>
                      <a:pt x="43988" y="2761"/>
                    </a:cubicBezTo>
                    <a:cubicBezTo>
                      <a:pt x="45276" y="2546"/>
                      <a:pt x="46492" y="2546"/>
                      <a:pt x="48281" y="2546"/>
                    </a:cubicBezTo>
                    <a:lnTo>
                      <a:pt x="49140" y="2546"/>
                    </a:lnTo>
                    <a:cubicBezTo>
                      <a:pt x="50714" y="2546"/>
                      <a:pt x="53076" y="2761"/>
                      <a:pt x="56797" y="3262"/>
                    </a:cubicBezTo>
                    <a:cubicBezTo>
                      <a:pt x="57155" y="3262"/>
                      <a:pt x="57656" y="3405"/>
                      <a:pt x="58086" y="3405"/>
                    </a:cubicBezTo>
                    <a:cubicBezTo>
                      <a:pt x="58587" y="3548"/>
                      <a:pt x="58658" y="3548"/>
                      <a:pt x="59875" y="3620"/>
                    </a:cubicBezTo>
                    <a:cubicBezTo>
                      <a:pt x="60376" y="3620"/>
                      <a:pt x="60733" y="3834"/>
                      <a:pt x="60948" y="4335"/>
                    </a:cubicBezTo>
                    <a:cubicBezTo>
                      <a:pt x="61163" y="4550"/>
                      <a:pt x="61163" y="4908"/>
                      <a:pt x="61163" y="5194"/>
                    </a:cubicBezTo>
                    <a:cubicBezTo>
                      <a:pt x="61163" y="5552"/>
                      <a:pt x="61019" y="5767"/>
                      <a:pt x="60948" y="6268"/>
                    </a:cubicBezTo>
                    <a:cubicBezTo>
                      <a:pt x="60733" y="6840"/>
                      <a:pt x="60376" y="7556"/>
                      <a:pt x="59875" y="8558"/>
                    </a:cubicBezTo>
                    <a:cubicBezTo>
                      <a:pt x="59016" y="10132"/>
                      <a:pt x="57799" y="12136"/>
                      <a:pt x="56153" y="15070"/>
                    </a:cubicBezTo>
                    <a:cubicBezTo>
                      <a:pt x="56010" y="15213"/>
                      <a:pt x="56010" y="15284"/>
                      <a:pt x="55939" y="15571"/>
                    </a:cubicBezTo>
                    <a:cubicBezTo>
                      <a:pt x="55581" y="16286"/>
                      <a:pt x="54150" y="18576"/>
                      <a:pt x="53863" y="18934"/>
                    </a:cubicBezTo>
                    <a:cubicBezTo>
                      <a:pt x="52647" y="21009"/>
                      <a:pt x="51788" y="22155"/>
                      <a:pt x="51001" y="23156"/>
                    </a:cubicBezTo>
                    <a:cubicBezTo>
                      <a:pt x="50786" y="23371"/>
                      <a:pt x="50643" y="23657"/>
                      <a:pt x="50428" y="23729"/>
                    </a:cubicBezTo>
                    <a:cubicBezTo>
                      <a:pt x="50572" y="25303"/>
                      <a:pt x="50572" y="26878"/>
                      <a:pt x="50428" y="28738"/>
                    </a:cubicBezTo>
                    <a:cubicBezTo>
                      <a:pt x="50214" y="31887"/>
                      <a:pt x="49713" y="34177"/>
                      <a:pt x="49140" y="35823"/>
                    </a:cubicBezTo>
                    <a:cubicBezTo>
                      <a:pt x="39193" y="40260"/>
                      <a:pt x="28959" y="41691"/>
                      <a:pt x="18297" y="40045"/>
                    </a:cubicBezTo>
                    <a:cubicBezTo>
                      <a:pt x="2410" y="37612"/>
                      <a:pt x="-3816" y="17861"/>
                      <a:pt x="2338" y="6554"/>
                    </a:cubicBezTo>
                    <a:cubicBezTo>
                      <a:pt x="8349" y="-4753"/>
                      <a:pt x="26598" y="185"/>
                      <a:pt x="36545" y="9202"/>
                    </a:cubicBezTo>
                    <a:lnTo>
                      <a:pt x="36688" y="9345"/>
                    </a:lnTo>
                    <a:cubicBezTo>
                      <a:pt x="37046" y="8486"/>
                      <a:pt x="37404" y="7556"/>
                      <a:pt x="37762" y="6697"/>
                    </a:cubicBezTo>
                    <a:lnTo>
                      <a:pt x="37762" y="6697"/>
                    </a:lnTo>
                    <a:close/>
                    <a:moveTo>
                      <a:pt x="14504" y="24731"/>
                    </a:moveTo>
                    <a:lnTo>
                      <a:pt x="14504" y="24731"/>
                    </a:lnTo>
                    <a:cubicBezTo>
                      <a:pt x="15577" y="26305"/>
                      <a:pt x="17366" y="27379"/>
                      <a:pt x="19299" y="27736"/>
                    </a:cubicBezTo>
                    <a:cubicBezTo>
                      <a:pt x="21088" y="27951"/>
                      <a:pt x="22805" y="27593"/>
                      <a:pt x="24093" y="26806"/>
                    </a:cubicBezTo>
                    <a:cubicBezTo>
                      <a:pt x="25310" y="25947"/>
                      <a:pt x="26383" y="24516"/>
                      <a:pt x="26598" y="22727"/>
                    </a:cubicBezTo>
                    <a:cubicBezTo>
                      <a:pt x="26813" y="20795"/>
                      <a:pt x="26383" y="18863"/>
                      <a:pt x="25167" y="17217"/>
                    </a:cubicBezTo>
                    <a:cubicBezTo>
                      <a:pt x="22805" y="13710"/>
                      <a:pt x="18583" y="12637"/>
                      <a:pt x="15577" y="14569"/>
                    </a:cubicBezTo>
                    <a:cubicBezTo>
                      <a:pt x="12572" y="16501"/>
                      <a:pt x="11999" y="21296"/>
                      <a:pt x="14504" y="24802"/>
                    </a:cubicBezTo>
                    <a:lnTo>
                      <a:pt x="14504" y="24802"/>
                    </a:lnTo>
                    <a:close/>
                    <a:moveTo>
                      <a:pt x="16436" y="23085"/>
                    </a:moveTo>
                    <a:cubicBezTo>
                      <a:pt x="16436" y="23085"/>
                      <a:pt x="16651" y="23443"/>
                      <a:pt x="16794" y="23586"/>
                    </a:cubicBezTo>
                    <a:cubicBezTo>
                      <a:pt x="18082" y="25518"/>
                      <a:pt x="21732" y="25876"/>
                      <a:pt x="23378" y="24087"/>
                    </a:cubicBezTo>
                    <a:cubicBezTo>
                      <a:pt x="24952" y="22298"/>
                      <a:pt x="24594" y="19864"/>
                      <a:pt x="23378" y="18290"/>
                    </a:cubicBezTo>
                    <a:cubicBezTo>
                      <a:pt x="22161" y="16644"/>
                      <a:pt x="19513" y="16000"/>
                      <a:pt x="17867" y="17360"/>
                    </a:cubicBezTo>
                    <a:cubicBezTo>
                      <a:pt x="17510" y="17574"/>
                      <a:pt x="17295" y="17932"/>
                      <a:pt x="17009" y="18290"/>
                    </a:cubicBezTo>
                    <a:cubicBezTo>
                      <a:pt x="18082" y="17789"/>
                      <a:pt x="19656" y="18147"/>
                      <a:pt x="20372" y="19220"/>
                    </a:cubicBezTo>
                    <a:cubicBezTo>
                      <a:pt x="21231" y="20437"/>
                      <a:pt x="20873" y="22369"/>
                      <a:pt x="19800" y="23085"/>
                    </a:cubicBezTo>
                    <a:cubicBezTo>
                      <a:pt x="18726" y="23657"/>
                      <a:pt x="17366" y="23657"/>
                      <a:pt x="16436" y="23085"/>
                    </a:cubicBezTo>
                    <a:lnTo>
                      <a:pt x="16436" y="23085"/>
                    </a:lnTo>
                    <a:close/>
                  </a:path>
                </a:pathLst>
              </a:custGeom>
              <a:solidFill>
                <a:srgbClr val="C72328"/>
              </a:solidFill>
              <a:ln w="71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ru-RU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3" name="Полилиния: фигура 112">
                <a:extLst>
                  <a:ext uri="{FF2B5EF4-FFF2-40B4-BE49-F238E27FC236}">
                    <a16:creationId xmlns:a16="http://schemas.microsoft.com/office/drawing/2014/main" id="{A2EC8FB0-C766-4065-84B7-3ACD00ED689F}"/>
                  </a:ext>
                </a:extLst>
              </p:cNvPr>
              <p:cNvSpPr/>
              <p:nvPr/>
            </p:nvSpPr>
            <p:spPr>
              <a:xfrm>
                <a:off x="4250404" y="1005751"/>
                <a:ext cx="51175" cy="46887"/>
              </a:xfrm>
              <a:custGeom>
                <a:avLst/>
                <a:gdLst>
                  <a:gd name="connsiteX0" fmla="*/ 18810 w 19239"/>
                  <a:gd name="connsiteY0" fmla="*/ 859 h 17627"/>
                  <a:gd name="connsiteX1" fmla="*/ 17522 w 19239"/>
                  <a:gd name="connsiteY1" fmla="*/ 716 h 17627"/>
                  <a:gd name="connsiteX2" fmla="*/ 10223 w 19239"/>
                  <a:gd name="connsiteY2" fmla="*/ 0 h 17627"/>
                  <a:gd name="connsiteX3" fmla="*/ 9292 w 19239"/>
                  <a:gd name="connsiteY3" fmla="*/ 0 h 17627"/>
                  <a:gd name="connsiteX4" fmla="*/ 5427 w 19239"/>
                  <a:gd name="connsiteY4" fmla="*/ 143 h 17627"/>
                  <a:gd name="connsiteX5" fmla="*/ 1134 w 19239"/>
                  <a:gd name="connsiteY5" fmla="*/ 2648 h 17627"/>
                  <a:gd name="connsiteX6" fmla="*/ 60 w 19239"/>
                  <a:gd name="connsiteY6" fmla="*/ 6584 h 17627"/>
                  <a:gd name="connsiteX7" fmla="*/ 1134 w 19239"/>
                  <a:gd name="connsiteY7" fmla="*/ 13168 h 17627"/>
                  <a:gd name="connsiteX8" fmla="*/ 4640 w 19239"/>
                  <a:gd name="connsiteY8" fmla="*/ 17103 h 17627"/>
                  <a:gd name="connsiteX9" fmla="*/ 7861 w 19239"/>
                  <a:gd name="connsiteY9" fmla="*/ 17604 h 17627"/>
                  <a:gd name="connsiteX10" fmla="*/ 10151 w 19239"/>
                  <a:gd name="connsiteY10" fmla="*/ 16173 h 17627"/>
                  <a:gd name="connsiteX11" fmla="*/ 12799 w 19239"/>
                  <a:gd name="connsiteY11" fmla="*/ 12309 h 17627"/>
                  <a:gd name="connsiteX12" fmla="*/ 14874 w 19239"/>
                  <a:gd name="connsiteY12" fmla="*/ 8945 h 17627"/>
                  <a:gd name="connsiteX13" fmla="*/ 15089 w 19239"/>
                  <a:gd name="connsiteY13" fmla="*/ 8444 h 17627"/>
                  <a:gd name="connsiteX14" fmla="*/ 18667 w 19239"/>
                  <a:gd name="connsiteY14" fmla="*/ 2075 h 17627"/>
                  <a:gd name="connsiteX15" fmla="*/ 19239 w 19239"/>
                  <a:gd name="connsiteY15" fmla="*/ 859 h 17627"/>
                  <a:gd name="connsiteX16" fmla="*/ 18881 w 19239"/>
                  <a:gd name="connsiteY16" fmla="*/ 716 h 176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9239" h="17627">
                    <a:moveTo>
                      <a:pt x="18810" y="859"/>
                    </a:moveTo>
                    <a:cubicBezTo>
                      <a:pt x="18309" y="859"/>
                      <a:pt x="17951" y="716"/>
                      <a:pt x="17522" y="716"/>
                    </a:cubicBezTo>
                    <a:cubicBezTo>
                      <a:pt x="13943" y="215"/>
                      <a:pt x="11653" y="0"/>
                      <a:pt x="10223" y="0"/>
                    </a:cubicBezTo>
                    <a:lnTo>
                      <a:pt x="9292" y="0"/>
                    </a:lnTo>
                    <a:cubicBezTo>
                      <a:pt x="7646" y="0"/>
                      <a:pt x="6501" y="0"/>
                      <a:pt x="5427" y="143"/>
                    </a:cubicBezTo>
                    <a:cubicBezTo>
                      <a:pt x="3281" y="501"/>
                      <a:pt x="1849" y="1217"/>
                      <a:pt x="1134" y="2648"/>
                    </a:cubicBezTo>
                    <a:cubicBezTo>
                      <a:pt x="633" y="3578"/>
                      <a:pt x="204" y="5081"/>
                      <a:pt x="60" y="6584"/>
                    </a:cubicBezTo>
                    <a:cubicBezTo>
                      <a:pt x="-154" y="8731"/>
                      <a:pt x="204" y="10878"/>
                      <a:pt x="1134" y="13168"/>
                    </a:cubicBezTo>
                    <a:cubicBezTo>
                      <a:pt x="2064" y="15243"/>
                      <a:pt x="3209" y="16531"/>
                      <a:pt x="4640" y="17103"/>
                    </a:cubicBezTo>
                    <a:cubicBezTo>
                      <a:pt x="5714" y="17604"/>
                      <a:pt x="6787" y="17676"/>
                      <a:pt x="7861" y="17604"/>
                    </a:cubicBezTo>
                    <a:cubicBezTo>
                      <a:pt x="8576" y="17461"/>
                      <a:pt x="9292" y="17032"/>
                      <a:pt x="10151" y="16173"/>
                    </a:cubicBezTo>
                    <a:cubicBezTo>
                      <a:pt x="10866" y="15314"/>
                      <a:pt x="11725" y="14241"/>
                      <a:pt x="12799" y="12309"/>
                    </a:cubicBezTo>
                    <a:cubicBezTo>
                      <a:pt x="13013" y="11951"/>
                      <a:pt x="14444" y="9661"/>
                      <a:pt x="14874" y="8945"/>
                    </a:cubicBezTo>
                    <a:cubicBezTo>
                      <a:pt x="15017" y="8802"/>
                      <a:pt x="15089" y="8588"/>
                      <a:pt x="15089" y="8444"/>
                    </a:cubicBezTo>
                    <a:cubicBezTo>
                      <a:pt x="16806" y="5582"/>
                      <a:pt x="17951" y="3507"/>
                      <a:pt x="18667" y="2075"/>
                    </a:cubicBezTo>
                    <a:cubicBezTo>
                      <a:pt x="18881" y="1574"/>
                      <a:pt x="19168" y="1217"/>
                      <a:pt x="19239" y="859"/>
                    </a:cubicBezTo>
                    <a:cubicBezTo>
                      <a:pt x="19096" y="859"/>
                      <a:pt x="19025" y="859"/>
                      <a:pt x="18881" y="716"/>
                    </a:cubicBezTo>
                    <a:close/>
                  </a:path>
                </a:pathLst>
              </a:custGeom>
              <a:solidFill>
                <a:srgbClr val="FFFFFF"/>
              </a:solidFill>
              <a:ln w="71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ru-RU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4" name="Полилиния: фигура 113">
                <a:extLst>
                  <a:ext uri="{FF2B5EF4-FFF2-40B4-BE49-F238E27FC236}">
                    <a16:creationId xmlns:a16="http://schemas.microsoft.com/office/drawing/2014/main" id="{CC10D4D0-3F04-4C94-9986-D9B47859DD3D}"/>
                  </a:ext>
                </a:extLst>
              </p:cNvPr>
              <p:cNvSpPr/>
              <p:nvPr/>
            </p:nvSpPr>
            <p:spPr>
              <a:xfrm>
                <a:off x="4049549" y="1194391"/>
                <a:ext cx="177601" cy="177601"/>
              </a:xfrm>
              <a:custGeom>
                <a:avLst/>
                <a:gdLst>
                  <a:gd name="connsiteX0" fmla="*/ 33420 w 66768"/>
                  <a:gd name="connsiteY0" fmla="*/ 66768 h 66768"/>
                  <a:gd name="connsiteX1" fmla="*/ 66768 w 66768"/>
                  <a:gd name="connsiteY1" fmla="*/ 33348 h 66768"/>
                  <a:gd name="connsiteX2" fmla="*/ 33420 w 66768"/>
                  <a:gd name="connsiteY2" fmla="*/ 0 h 66768"/>
                  <a:gd name="connsiteX3" fmla="*/ 0 w 66768"/>
                  <a:gd name="connsiteY3" fmla="*/ 33348 h 66768"/>
                  <a:gd name="connsiteX4" fmla="*/ 33420 w 66768"/>
                  <a:gd name="connsiteY4" fmla="*/ 66768 h 667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6768" h="66768">
                    <a:moveTo>
                      <a:pt x="33420" y="66768"/>
                    </a:moveTo>
                    <a:cubicBezTo>
                      <a:pt x="51883" y="66768"/>
                      <a:pt x="66768" y="51740"/>
                      <a:pt x="66768" y="33348"/>
                    </a:cubicBezTo>
                    <a:cubicBezTo>
                      <a:pt x="66768" y="14957"/>
                      <a:pt x="51740" y="0"/>
                      <a:pt x="33420" y="0"/>
                    </a:cubicBezTo>
                    <a:cubicBezTo>
                      <a:pt x="15100" y="0"/>
                      <a:pt x="0" y="15028"/>
                      <a:pt x="0" y="33348"/>
                    </a:cubicBezTo>
                    <a:cubicBezTo>
                      <a:pt x="0" y="51668"/>
                      <a:pt x="15028" y="66768"/>
                      <a:pt x="33420" y="66768"/>
                    </a:cubicBezTo>
                    <a:close/>
                  </a:path>
                </a:pathLst>
              </a:custGeom>
              <a:solidFill>
                <a:srgbClr val="C72328"/>
              </a:solidFill>
              <a:ln w="71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ru-RU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5" name="Полилиния: фигура 114">
                <a:extLst>
                  <a:ext uri="{FF2B5EF4-FFF2-40B4-BE49-F238E27FC236}">
                    <a16:creationId xmlns:a16="http://schemas.microsoft.com/office/drawing/2014/main" id="{8BA57CB6-C61C-4B77-95D6-38EE6A67B02C}"/>
                  </a:ext>
                </a:extLst>
              </p:cNvPr>
              <p:cNvSpPr/>
              <p:nvPr/>
            </p:nvSpPr>
            <p:spPr>
              <a:xfrm>
                <a:off x="4062873" y="1207337"/>
                <a:ext cx="150759" cy="151139"/>
              </a:xfrm>
              <a:custGeom>
                <a:avLst/>
                <a:gdLst>
                  <a:gd name="connsiteX0" fmla="*/ 0 w 56677"/>
                  <a:gd name="connsiteY0" fmla="*/ 31702 h 56820"/>
                  <a:gd name="connsiteX1" fmla="*/ 143 w 56677"/>
                  <a:gd name="connsiteY1" fmla="*/ 28911 h 56820"/>
                  <a:gd name="connsiteX2" fmla="*/ 143 w 56677"/>
                  <a:gd name="connsiteY2" fmla="*/ 26049 h 56820"/>
                  <a:gd name="connsiteX3" fmla="*/ 287 w 56677"/>
                  <a:gd name="connsiteY3" fmla="*/ 25906 h 56820"/>
                  <a:gd name="connsiteX4" fmla="*/ 7156 w 56677"/>
                  <a:gd name="connsiteY4" fmla="*/ 24832 h 56820"/>
                  <a:gd name="connsiteX5" fmla="*/ 7514 w 56677"/>
                  <a:gd name="connsiteY5" fmla="*/ 23544 h 56820"/>
                  <a:gd name="connsiteX6" fmla="*/ 9804 w 56677"/>
                  <a:gd name="connsiteY6" fmla="*/ 17891 h 56820"/>
                  <a:gd name="connsiteX7" fmla="*/ 10520 w 56677"/>
                  <a:gd name="connsiteY7" fmla="*/ 16817 h 56820"/>
                  <a:gd name="connsiteX8" fmla="*/ 6298 w 56677"/>
                  <a:gd name="connsiteY8" fmla="*/ 11021 h 56820"/>
                  <a:gd name="connsiteX9" fmla="*/ 6298 w 56677"/>
                  <a:gd name="connsiteY9" fmla="*/ 10663 h 56820"/>
                  <a:gd name="connsiteX10" fmla="*/ 8373 w 56677"/>
                  <a:gd name="connsiteY10" fmla="*/ 8301 h 56820"/>
                  <a:gd name="connsiteX11" fmla="*/ 10305 w 56677"/>
                  <a:gd name="connsiteY11" fmla="*/ 6369 h 56820"/>
                  <a:gd name="connsiteX12" fmla="*/ 10520 w 56677"/>
                  <a:gd name="connsiteY12" fmla="*/ 6369 h 56820"/>
                  <a:gd name="connsiteX13" fmla="*/ 16173 w 56677"/>
                  <a:gd name="connsiteY13" fmla="*/ 10448 h 56820"/>
                  <a:gd name="connsiteX14" fmla="*/ 17247 w 56677"/>
                  <a:gd name="connsiteY14" fmla="*/ 9732 h 56820"/>
                  <a:gd name="connsiteX15" fmla="*/ 22900 w 56677"/>
                  <a:gd name="connsiteY15" fmla="*/ 7371 h 56820"/>
                  <a:gd name="connsiteX16" fmla="*/ 24117 w 56677"/>
                  <a:gd name="connsiteY16" fmla="*/ 7013 h 56820"/>
                  <a:gd name="connsiteX17" fmla="*/ 25333 w 56677"/>
                  <a:gd name="connsiteY17" fmla="*/ 143 h 56820"/>
                  <a:gd name="connsiteX18" fmla="*/ 25476 w 56677"/>
                  <a:gd name="connsiteY18" fmla="*/ 0 h 56820"/>
                  <a:gd name="connsiteX19" fmla="*/ 31130 w 56677"/>
                  <a:gd name="connsiteY19" fmla="*/ 0 h 56820"/>
                  <a:gd name="connsiteX20" fmla="*/ 31273 w 56677"/>
                  <a:gd name="connsiteY20" fmla="*/ 143 h 56820"/>
                  <a:gd name="connsiteX21" fmla="*/ 32490 w 56677"/>
                  <a:gd name="connsiteY21" fmla="*/ 7013 h 56820"/>
                  <a:gd name="connsiteX22" fmla="*/ 33706 w 56677"/>
                  <a:gd name="connsiteY22" fmla="*/ 7371 h 56820"/>
                  <a:gd name="connsiteX23" fmla="*/ 39360 w 56677"/>
                  <a:gd name="connsiteY23" fmla="*/ 9661 h 56820"/>
                  <a:gd name="connsiteX24" fmla="*/ 40433 w 56677"/>
                  <a:gd name="connsiteY24" fmla="*/ 10377 h 56820"/>
                  <a:gd name="connsiteX25" fmla="*/ 46230 w 56677"/>
                  <a:gd name="connsiteY25" fmla="*/ 6297 h 56820"/>
                  <a:gd name="connsiteX26" fmla="*/ 46444 w 56677"/>
                  <a:gd name="connsiteY26" fmla="*/ 6297 h 56820"/>
                  <a:gd name="connsiteX27" fmla="*/ 50380 w 56677"/>
                  <a:gd name="connsiteY27" fmla="*/ 10233 h 56820"/>
                  <a:gd name="connsiteX28" fmla="*/ 50380 w 56677"/>
                  <a:gd name="connsiteY28" fmla="*/ 10448 h 56820"/>
                  <a:gd name="connsiteX29" fmla="*/ 46301 w 56677"/>
                  <a:gd name="connsiteY29" fmla="*/ 16245 h 56820"/>
                  <a:gd name="connsiteX30" fmla="*/ 47017 w 56677"/>
                  <a:gd name="connsiteY30" fmla="*/ 17318 h 56820"/>
                  <a:gd name="connsiteX31" fmla="*/ 49307 w 56677"/>
                  <a:gd name="connsiteY31" fmla="*/ 22972 h 56820"/>
                  <a:gd name="connsiteX32" fmla="*/ 49665 w 56677"/>
                  <a:gd name="connsiteY32" fmla="*/ 24188 h 56820"/>
                  <a:gd name="connsiteX33" fmla="*/ 56535 w 56677"/>
                  <a:gd name="connsiteY33" fmla="*/ 25405 h 56820"/>
                  <a:gd name="connsiteX34" fmla="*/ 56678 w 56677"/>
                  <a:gd name="connsiteY34" fmla="*/ 25548 h 56820"/>
                  <a:gd name="connsiteX35" fmla="*/ 56678 w 56677"/>
                  <a:gd name="connsiteY35" fmla="*/ 31201 h 56820"/>
                  <a:gd name="connsiteX36" fmla="*/ 56535 w 56677"/>
                  <a:gd name="connsiteY36" fmla="*/ 31344 h 56820"/>
                  <a:gd name="connsiteX37" fmla="*/ 49665 w 56677"/>
                  <a:gd name="connsiteY37" fmla="*/ 32561 h 56820"/>
                  <a:gd name="connsiteX38" fmla="*/ 49307 w 56677"/>
                  <a:gd name="connsiteY38" fmla="*/ 33778 h 56820"/>
                  <a:gd name="connsiteX39" fmla="*/ 47017 w 56677"/>
                  <a:gd name="connsiteY39" fmla="*/ 39431 h 56820"/>
                  <a:gd name="connsiteX40" fmla="*/ 46301 w 56677"/>
                  <a:gd name="connsiteY40" fmla="*/ 40504 h 56820"/>
                  <a:gd name="connsiteX41" fmla="*/ 50380 w 56677"/>
                  <a:gd name="connsiteY41" fmla="*/ 46301 h 56820"/>
                  <a:gd name="connsiteX42" fmla="*/ 50380 w 56677"/>
                  <a:gd name="connsiteY42" fmla="*/ 46516 h 56820"/>
                  <a:gd name="connsiteX43" fmla="*/ 46444 w 56677"/>
                  <a:gd name="connsiteY43" fmla="*/ 50452 h 56820"/>
                  <a:gd name="connsiteX44" fmla="*/ 46230 w 56677"/>
                  <a:gd name="connsiteY44" fmla="*/ 50452 h 56820"/>
                  <a:gd name="connsiteX45" fmla="*/ 40433 w 56677"/>
                  <a:gd name="connsiteY45" fmla="*/ 46373 h 56820"/>
                  <a:gd name="connsiteX46" fmla="*/ 39360 w 56677"/>
                  <a:gd name="connsiteY46" fmla="*/ 47088 h 56820"/>
                  <a:gd name="connsiteX47" fmla="*/ 33921 w 56677"/>
                  <a:gd name="connsiteY47" fmla="*/ 49378 h 56820"/>
                  <a:gd name="connsiteX48" fmla="*/ 32704 w 56677"/>
                  <a:gd name="connsiteY48" fmla="*/ 49736 h 56820"/>
                  <a:gd name="connsiteX49" fmla="*/ 31488 w 56677"/>
                  <a:gd name="connsiteY49" fmla="*/ 56678 h 56820"/>
                  <a:gd name="connsiteX50" fmla="*/ 31345 w 56677"/>
                  <a:gd name="connsiteY50" fmla="*/ 56821 h 56820"/>
                  <a:gd name="connsiteX51" fmla="*/ 25691 w 56677"/>
                  <a:gd name="connsiteY51" fmla="*/ 56821 h 56820"/>
                  <a:gd name="connsiteX52" fmla="*/ 25548 w 56677"/>
                  <a:gd name="connsiteY52" fmla="*/ 56678 h 56820"/>
                  <a:gd name="connsiteX53" fmla="*/ 24332 w 56677"/>
                  <a:gd name="connsiteY53" fmla="*/ 49808 h 56820"/>
                  <a:gd name="connsiteX54" fmla="*/ 23115 w 56677"/>
                  <a:gd name="connsiteY54" fmla="*/ 49450 h 56820"/>
                  <a:gd name="connsiteX55" fmla="*/ 17461 w 56677"/>
                  <a:gd name="connsiteY55" fmla="*/ 47160 h 56820"/>
                  <a:gd name="connsiteX56" fmla="*/ 16388 w 56677"/>
                  <a:gd name="connsiteY56" fmla="*/ 46444 h 56820"/>
                  <a:gd name="connsiteX57" fmla="*/ 10591 w 56677"/>
                  <a:gd name="connsiteY57" fmla="*/ 50666 h 56820"/>
                  <a:gd name="connsiteX58" fmla="*/ 10377 w 56677"/>
                  <a:gd name="connsiteY58" fmla="*/ 50666 h 56820"/>
                  <a:gd name="connsiteX59" fmla="*/ 6441 w 56677"/>
                  <a:gd name="connsiteY59" fmla="*/ 46730 h 56820"/>
                  <a:gd name="connsiteX60" fmla="*/ 6441 w 56677"/>
                  <a:gd name="connsiteY60" fmla="*/ 46516 h 56820"/>
                  <a:gd name="connsiteX61" fmla="*/ 10520 w 56677"/>
                  <a:gd name="connsiteY61" fmla="*/ 40862 h 56820"/>
                  <a:gd name="connsiteX62" fmla="*/ 9947 w 56677"/>
                  <a:gd name="connsiteY62" fmla="*/ 39789 h 56820"/>
                  <a:gd name="connsiteX63" fmla="*/ 7514 w 56677"/>
                  <a:gd name="connsiteY63" fmla="*/ 34135 h 56820"/>
                  <a:gd name="connsiteX64" fmla="*/ 7156 w 56677"/>
                  <a:gd name="connsiteY64" fmla="*/ 32919 h 56820"/>
                  <a:gd name="connsiteX65" fmla="*/ 215 w 56677"/>
                  <a:gd name="connsiteY65" fmla="*/ 31702 h 56820"/>
                  <a:gd name="connsiteX66" fmla="*/ 72 w 56677"/>
                  <a:gd name="connsiteY66" fmla="*/ 31845 h 56820"/>
                  <a:gd name="connsiteX67" fmla="*/ 72 w 56677"/>
                  <a:gd name="connsiteY67" fmla="*/ 31845 h 56820"/>
                  <a:gd name="connsiteX68" fmla="*/ 17891 w 56677"/>
                  <a:gd name="connsiteY68" fmla="*/ 17748 h 56820"/>
                  <a:gd name="connsiteX69" fmla="*/ 17891 w 56677"/>
                  <a:gd name="connsiteY69" fmla="*/ 17748 h 56820"/>
                  <a:gd name="connsiteX70" fmla="*/ 17891 w 56677"/>
                  <a:gd name="connsiteY70" fmla="*/ 39216 h 56820"/>
                  <a:gd name="connsiteX71" fmla="*/ 39360 w 56677"/>
                  <a:gd name="connsiteY71" fmla="*/ 39216 h 56820"/>
                  <a:gd name="connsiteX72" fmla="*/ 39360 w 56677"/>
                  <a:gd name="connsiteY72" fmla="*/ 17748 h 56820"/>
                  <a:gd name="connsiteX73" fmla="*/ 17891 w 56677"/>
                  <a:gd name="connsiteY73" fmla="*/ 17748 h 56820"/>
                  <a:gd name="connsiteX74" fmla="*/ 17891 w 56677"/>
                  <a:gd name="connsiteY74" fmla="*/ 17748 h 56820"/>
                  <a:gd name="connsiteX75" fmla="*/ 32776 w 56677"/>
                  <a:gd name="connsiteY75" fmla="*/ 24474 h 56820"/>
                  <a:gd name="connsiteX76" fmla="*/ 24618 w 56677"/>
                  <a:gd name="connsiteY76" fmla="*/ 24474 h 56820"/>
                  <a:gd name="connsiteX77" fmla="*/ 24618 w 56677"/>
                  <a:gd name="connsiteY77" fmla="*/ 32633 h 56820"/>
                  <a:gd name="connsiteX78" fmla="*/ 32776 w 56677"/>
                  <a:gd name="connsiteY78" fmla="*/ 32633 h 56820"/>
                  <a:gd name="connsiteX79" fmla="*/ 32776 w 56677"/>
                  <a:gd name="connsiteY79" fmla="*/ 24474 h 56820"/>
                  <a:gd name="connsiteX80" fmla="*/ 32776 w 56677"/>
                  <a:gd name="connsiteY80" fmla="*/ 24474 h 568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</a:cxnLst>
                <a:rect l="l" t="t" r="r" b="b"/>
                <a:pathLst>
                  <a:path w="56677" h="56820">
                    <a:moveTo>
                      <a:pt x="0" y="31702"/>
                    </a:moveTo>
                    <a:lnTo>
                      <a:pt x="143" y="28911"/>
                    </a:lnTo>
                    <a:lnTo>
                      <a:pt x="143" y="26049"/>
                    </a:lnTo>
                    <a:cubicBezTo>
                      <a:pt x="143" y="26049"/>
                      <a:pt x="287" y="25906"/>
                      <a:pt x="287" y="25906"/>
                    </a:cubicBezTo>
                    <a:lnTo>
                      <a:pt x="7156" y="24832"/>
                    </a:lnTo>
                    <a:lnTo>
                      <a:pt x="7514" y="23544"/>
                    </a:lnTo>
                    <a:cubicBezTo>
                      <a:pt x="8087" y="21397"/>
                      <a:pt x="8802" y="19608"/>
                      <a:pt x="9804" y="17891"/>
                    </a:cubicBezTo>
                    <a:lnTo>
                      <a:pt x="10520" y="16817"/>
                    </a:lnTo>
                    <a:lnTo>
                      <a:pt x="6298" y="11021"/>
                    </a:lnTo>
                    <a:cubicBezTo>
                      <a:pt x="6298" y="11021"/>
                      <a:pt x="6154" y="10806"/>
                      <a:pt x="6298" y="10663"/>
                    </a:cubicBezTo>
                    <a:lnTo>
                      <a:pt x="8373" y="8301"/>
                    </a:lnTo>
                    <a:lnTo>
                      <a:pt x="10305" y="6369"/>
                    </a:lnTo>
                    <a:cubicBezTo>
                      <a:pt x="10305" y="6369"/>
                      <a:pt x="10448" y="6226"/>
                      <a:pt x="10520" y="6369"/>
                    </a:cubicBezTo>
                    <a:lnTo>
                      <a:pt x="16173" y="10448"/>
                    </a:lnTo>
                    <a:lnTo>
                      <a:pt x="17247" y="9732"/>
                    </a:lnTo>
                    <a:cubicBezTo>
                      <a:pt x="19036" y="8659"/>
                      <a:pt x="20968" y="7800"/>
                      <a:pt x="22900" y="7371"/>
                    </a:cubicBezTo>
                    <a:lnTo>
                      <a:pt x="24117" y="7013"/>
                    </a:lnTo>
                    <a:lnTo>
                      <a:pt x="25333" y="143"/>
                    </a:lnTo>
                    <a:cubicBezTo>
                      <a:pt x="25333" y="143"/>
                      <a:pt x="25476" y="0"/>
                      <a:pt x="25476" y="0"/>
                    </a:cubicBezTo>
                    <a:lnTo>
                      <a:pt x="31130" y="0"/>
                    </a:lnTo>
                    <a:cubicBezTo>
                      <a:pt x="31130" y="0"/>
                      <a:pt x="31273" y="143"/>
                      <a:pt x="31273" y="143"/>
                    </a:cubicBezTo>
                    <a:lnTo>
                      <a:pt x="32490" y="7013"/>
                    </a:lnTo>
                    <a:lnTo>
                      <a:pt x="33706" y="7371"/>
                    </a:lnTo>
                    <a:cubicBezTo>
                      <a:pt x="35781" y="7872"/>
                      <a:pt x="37642" y="8659"/>
                      <a:pt x="39360" y="9661"/>
                    </a:cubicBezTo>
                    <a:lnTo>
                      <a:pt x="40433" y="10377"/>
                    </a:lnTo>
                    <a:lnTo>
                      <a:pt x="46230" y="6297"/>
                    </a:lnTo>
                    <a:lnTo>
                      <a:pt x="46444" y="6297"/>
                    </a:lnTo>
                    <a:lnTo>
                      <a:pt x="50380" y="10233"/>
                    </a:lnTo>
                    <a:cubicBezTo>
                      <a:pt x="50380" y="10233"/>
                      <a:pt x="50523" y="10377"/>
                      <a:pt x="50380" y="10448"/>
                    </a:cubicBezTo>
                    <a:lnTo>
                      <a:pt x="46301" y="16245"/>
                    </a:lnTo>
                    <a:lnTo>
                      <a:pt x="47017" y="17318"/>
                    </a:lnTo>
                    <a:cubicBezTo>
                      <a:pt x="48090" y="19036"/>
                      <a:pt x="48806" y="20896"/>
                      <a:pt x="49307" y="22972"/>
                    </a:cubicBezTo>
                    <a:lnTo>
                      <a:pt x="49665" y="24188"/>
                    </a:lnTo>
                    <a:lnTo>
                      <a:pt x="56535" y="25405"/>
                    </a:lnTo>
                    <a:cubicBezTo>
                      <a:pt x="56535" y="25405"/>
                      <a:pt x="56678" y="25548"/>
                      <a:pt x="56678" y="25548"/>
                    </a:cubicBezTo>
                    <a:lnTo>
                      <a:pt x="56678" y="31201"/>
                    </a:lnTo>
                    <a:cubicBezTo>
                      <a:pt x="56678" y="31201"/>
                      <a:pt x="56535" y="31344"/>
                      <a:pt x="56535" y="31344"/>
                    </a:cubicBezTo>
                    <a:lnTo>
                      <a:pt x="49665" y="32561"/>
                    </a:lnTo>
                    <a:lnTo>
                      <a:pt x="49307" y="33778"/>
                    </a:lnTo>
                    <a:cubicBezTo>
                      <a:pt x="48806" y="35853"/>
                      <a:pt x="48019" y="37713"/>
                      <a:pt x="47017" y="39431"/>
                    </a:cubicBezTo>
                    <a:lnTo>
                      <a:pt x="46301" y="40504"/>
                    </a:lnTo>
                    <a:lnTo>
                      <a:pt x="50380" y="46301"/>
                    </a:lnTo>
                    <a:cubicBezTo>
                      <a:pt x="50380" y="46301"/>
                      <a:pt x="50523" y="46516"/>
                      <a:pt x="50380" y="46516"/>
                    </a:cubicBezTo>
                    <a:lnTo>
                      <a:pt x="46444" y="50452"/>
                    </a:lnTo>
                    <a:cubicBezTo>
                      <a:pt x="46444" y="50452"/>
                      <a:pt x="46301" y="50595"/>
                      <a:pt x="46230" y="50452"/>
                    </a:cubicBezTo>
                    <a:lnTo>
                      <a:pt x="40433" y="46373"/>
                    </a:lnTo>
                    <a:lnTo>
                      <a:pt x="39360" y="47088"/>
                    </a:lnTo>
                    <a:cubicBezTo>
                      <a:pt x="37714" y="48019"/>
                      <a:pt x="35853" y="48877"/>
                      <a:pt x="33921" y="49378"/>
                    </a:cubicBezTo>
                    <a:lnTo>
                      <a:pt x="32704" y="49736"/>
                    </a:lnTo>
                    <a:lnTo>
                      <a:pt x="31488" y="56678"/>
                    </a:lnTo>
                    <a:cubicBezTo>
                      <a:pt x="31488" y="56678"/>
                      <a:pt x="31345" y="56821"/>
                      <a:pt x="31345" y="56821"/>
                    </a:cubicBezTo>
                    <a:lnTo>
                      <a:pt x="25691" y="56821"/>
                    </a:lnTo>
                    <a:cubicBezTo>
                      <a:pt x="25691" y="56821"/>
                      <a:pt x="25548" y="56678"/>
                      <a:pt x="25548" y="56678"/>
                    </a:cubicBezTo>
                    <a:lnTo>
                      <a:pt x="24332" y="49808"/>
                    </a:lnTo>
                    <a:lnTo>
                      <a:pt x="23115" y="49450"/>
                    </a:lnTo>
                    <a:cubicBezTo>
                      <a:pt x="20968" y="48877"/>
                      <a:pt x="19179" y="48162"/>
                      <a:pt x="17461" y="47160"/>
                    </a:cubicBezTo>
                    <a:lnTo>
                      <a:pt x="16388" y="46444"/>
                    </a:lnTo>
                    <a:lnTo>
                      <a:pt x="10591" y="50666"/>
                    </a:lnTo>
                    <a:cubicBezTo>
                      <a:pt x="10591" y="50666"/>
                      <a:pt x="10377" y="50809"/>
                      <a:pt x="10377" y="50666"/>
                    </a:cubicBezTo>
                    <a:lnTo>
                      <a:pt x="6441" y="46730"/>
                    </a:lnTo>
                    <a:cubicBezTo>
                      <a:pt x="6441" y="46730"/>
                      <a:pt x="6298" y="46587"/>
                      <a:pt x="6441" y="46516"/>
                    </a:cubicBezTo>
                    <a:lnTo>
                      <a:pt x="10520" y="40862"/>
                    </a:lnTo>
                    <a:lnTo>
                      <a:pt x="9947" y="39789"/>
                    </a:lnTo>
                    <a:cubicBezTo>
                      <a:pt x="8874" y="37857"/>
                      <a:pt x="8015" y="36068"/>
                      <a:pt x="7514" y="34135"/>
                    </a:cubicBezTo>
                    <a:lnTo>
                      <a:pt x="7156" y="32919"/>
                    </a:lnTo>
                    <a:lnTo>
                      <a:pt x="215" y="31702"/>
                    </a:lnTo>
                    <a:cubicBezTo>
                      <a:pt x="215" y="31702"/>
                      <a:pt x="72" y="31845"/>
                      <a:pt x="72" y="31845"/>
                    </a:cubicBezTo>
                    <a:lnTo>
                      <a:pt x="72" y="31845"/>
                    </a:lnTo>
                    <a:close/>
                    <a:moveTo>
                      <a:pt x="17891" y="17748"/>
                    </a:moveTo>
                    <a:lnTo>
                      <a:pt x="17891" y="17748"/>
                    </a:lnTo>
                    <a:cubicBezTo>
                      <a:pt x="12022" y="23616"/>
                      <a:pt x="12022" y="33348"/>
                      <a:pt x="17891" y="39216"/>
                    </a:cubicBezTo>
                    <a:cubicBezTo>
                      <a:pt x="23902" y="45228"/>
                      <a:pt x="33491" y="45228"/>
                      <a:pt x="39360" y="39216"/>
                    </a:cubicBezTo>
                    <a:cubicBezTo>
                      <a:pt x="45371" y="33205"/>
                      <a:pt x="45371" y="23616"/>
                      <a:pt x="39360" y="17748"/>
                    </a:cubicBezTo>
                    <a:cubicBezTo>
                      <a:pt x="33491" y="11879"/>
                      <a:pt x="23831" y="11879"/>
                      <a:pt x="17891" y="17748"/>
                    </a:cubicBezTo>
                    <a:lnTo>
                      <a:pt x="17891" y="17748"/>
                    </a:lnTo>
                    <a:close/>
                    <a:moveTo>
                      <a:pt x="32776" y="24474"/>
                    </a:moveTo>
                    <a:cubicBezTo>
                      <a:pt x="30486" y="22184"/>
                      <a:pt x="26764" y="22184"/>
                      <a:pt x="24618" y="24474"/>
                    </a:cubicBezTo>
                    <a:cubicBezTo>
                      <a:pt x="22328" y="26764"/>
                      <a:pt x="22328" y="30486"/>
                      <a:pt x="24618" y="32633"/>
                    </a:cubicBezTo>
                    <a:cubicBezTo>
                      <a:pt x="26908" y="34923"/>
                      <a:pt x="30486" y="34923"/>
                      <a:pt x="32776" y="32633"/>
                    </a:cubicBezTo>
                    <a:cubicBezTo>
                      <a:pt x="35066" y="30343"/>
                      <a:pt x="35066" y="26621"/>
                      <a:pt x="32776" y="24474"/>
                    </a:cubicBezTo>
                    <a:lnTo>
                      <a:pt x="32776" y="24474"/>
                    </a:lnTo>
                    <a:close/>
                  </a:path>
                </a:pathLst>
              </a:custGeom>
              <a:solidFill>
                <a:srgbClr val="FFFFFF"/>
              </a:solidFill>
              <a:ln w="71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ru-RU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6" name="Полилиния: фигура 9">
                <a:extLst>
                  <a:ext uri="{FF2B5EF4-FFF2-40B4-BE49-F238E27FC236}">
                    <a16:creationId xmlns:a16="http://schemas.microsoft.com/office/drawing/2014/main" id="{17B08977-DBA1-4A10-B024-82C456DC228C}"/>
                  </a:ext>
                </a:extLst>
              </p:cNvPr>
              <p:cNvSpPr/>
              <p:nvPr/>
            </p:nvSpPr>
            <p:spPr>
              <a:xfrm>
                <a:off x="4656970" y="1102452"/>
                <a:ext cx="1161733" cy="232991"/>
              </a:xfrm>
              <a:custGeom>
                <a:avLst/>
                <a:gdLst>
                  <a:gd name="connsiteX0" fmla="*/ 14885 w 436747"/>
                  <a:gd name="connsiteY0" fmla="*/ 86305 h 87592"/>
                  <a:gd name="connsiteX1" fmla="*/ 0 w 436747"/>
                  <a:gd name="connsiteY1" fmla="*/ 86305 h 87592"/>
                  <a:gd name="connsiteX2" fmla="*/ 0 w 436747"/>
                  <a:gd name="connsiteY2" fmla="*/ 1288 h 87592"/>
                  <a:gd name="connsiteX3" fmla="*/ 25834 w 436747"/>
                  <a:gd name="connsiteY3" fmla="*/ 1074 h 87592"/>
                  <a:gd name="connsiteX4" fmla="*/ 56678 w 436747"/>
                  <a:gd name="connsiteY4" fmla="*/ 27265 h 87592"/>
                  <a:gd name="connsiteX5" fmla="*/ 40361 w 436747"/>
                  <a:gd name="connsiteY5" fmla="*/ 51525 h 87592"/>
                  <a:gd name="connsiteX6" fmla="*/ 66911 w 436747"/>
                  <a:gd name="connsiteY6" fmla="*/ 86233 h 87592"/>
                  <a:gd name="connsiteX7" fmla="*/ 48806 w 436747"/>
                  <a:gd name="connsiteY7" fmla="*/ 86233 h 87592"/>
                  <a:gd name="connsiteX8" fmla="*/ 25405 w 436747"/>
                  <a:gd name="connsiteY8" fmla="*/ 54388 h 87592"/>
                  <a:gd name="connsiteX9" fmla="*/ 14956 w 436747"/>
                  <a:gd name="connsiteY9" fmla="*/ 54388 h 87592"/>
                  <a:gd name="connsiteX10" fmla="*/ 14956 w 436747"/>
                  <a:gd name="connsiteY10" fmla="*/ 86305 h 87592"/>
                  <a:gd name="connsiteX11" fmla="*/ 14956 w 436747"/>
                  <a:gd name="connsiteY11" fmla="*/ 86305 h 87592"/>
                  <a:gd name="connsiteX12" fmla="*/ 25119 w 436747"/>
                  <a:gd name="connsiteY12" fmla="*/ 14957 h 87592"/>
                  <a:gd name="connsiteX13" fmla="*/ 25119 w 436747"/>
                  <a:gd name="connsiteY13" fmla="*/ 14957 h 87592"/>
                  <a:gd name="connsiteX14" fmla="*/ 14885 w 436747"/>
                  <a:gd name="connsiteY14" fmla="*/ 15171 h 87592"/>
                  <a:gd name="connsiteX15" fmla="*/ 14885 w 436747"/>
                  <a:gd name="connsiteY15" fmla="*/ 40361 h 87592"/>
                  <a:gd name="connsiteX16" fmla="*/ 24618 w 436747"/>
                  <a:gd name="connsiteY16" fmla="*/ 40361 h 87592"/>
                  <a:gd name="connsiteX17" fmla="*/ 40862 w 436747"/>
                  <a:gd name="connsiteY17" fmla="*/ 27265 h 87592"/>
                  <a:gd name="connsiteX18" fmla="*/ 25119 w 436747"/>
                  <a:gd name="connsiteY18" fmla="*/ 14885 h 87592"/>
                  <a:gd name="connsiteX19" fmla="*/ 25119 w 436747"/>
                  <a:gd name="connsiteY19" fmla="*/ 14885 h 87592"/>
                  <a:gd name="connsiteX20" fmla="*/ 87950 w 436747"/>
                  <a:gd name="connsiteY20" fmla="*/ 43796 h 87592"/>
                  <a:gd name="connsiteX21" fmla="*/ 87950 w 436747"/>
                  <a:gd name="connsiteY21" fmla="*/ 43796 h 87592"/>
                  <a:gd name="connsiteX22" fmla="*/ 132105 w 436747"/>
                  <a:gd name="connsiteY22" fmla="*/ 0 h 87592"/>
                  <a:gd name="connsiteX23" fmla="*/ 176402 w 436747"/>
                  <a:gd name="connsiteY23" fmla="*/ 43796 h 87592"/>
                  <a:gd name="connsiteX24" fmla="*/ 132105 w 436747"/>
                  <a:gd name="connsiteY24" fmla="*/ 87593 h 87592"/>
                  <a:gd name="connsiteX25" fmla="*/ 87950 w 436747"/>
                  <a:gd name="connsiteY25" fmla="*/ 43796 h 87592"/>
                  <a:gd name="connsiteX26" fmla="*/ 87950 w 436747"/>
                  <a:gd name="connsiteY26" fmla="*/ 43796 h 87592"/>
                  <a:gd name="connsiteX27" fmla="*/ 103694 w 436747"/>
                  <a:gd name="connsiteY27" fmla="*/ 43796 h 87592"/>
                  <a:gd name="connsiteX28" fmla="*/ 103694 w 436747"/>
                  <a:gd name="connsiteY28" fmla="*/ 43796 h 87592"/>
                  <a:gd name="connsiteX29" fmla="*/ 132176 w 436747"/>
                  <a:gd name="connsiteY29" fmla="*/ 73710 h 87592"/>
                  <a:gd name="connsiteX30" fmla="*/ 160730 w 436747"/>
                  <a:gd name="connsiteY30" fmla="*/ 43796 h 87592"/>
                  <a:gd name="connsiteX31" fmla="*/ 132176 w 436747"/>
                  <a:gd name="connsiteY31" fmla="*/ 13883 h 87592"/>
                  <a:gd name="connsiteX32" fmla="*/ 103694 w 436747"/>
                  <a:gd name="connsiteY32" fmla="*/ 43796 h 87592"/>
                  <a:gd name="connsiteX33" fmla="*/ 103694 w 436747"/>
                  <a:gd name="connsiteY33" fmla="*/ 43796 h 87592"/>
                  <a:gd name="connsiteX34" fmla="*/ 211253 w 436747"/>
                  <a:gd name="connsiteY34" fmla="*/ 86162 h 87592"/>
                  <a:gd name="connsiteX35" fmla="*/ 211253 w 436747"/>
                  <a:gd name="connsiteY35" fmla="*/ 86162 h 87592"/>
                  <a:gd name="connsiteX36" fmla="*/ 211253 w 436747"/>
                  <a:gd name="connsiteY36" fmla="*/ 1503 h 87592"/>
                  <a:gd name="connsiteX37" fmla="*/ 235728 w 436747"/>
                  <a:gd name="connsiteY37" fmla="*/ 930 h 87592"/>
                  <a:gd name="connsiteX38" fmla="*/ 263709 w 436747"/>
                  <a:gd name="connsiteY38" fmla="*/ 21970 h 87592"/>
                  <a:gd name="connsiteX39" fmla="*/ 251614 w 436747"/>
                  <a:gd name="connsiteY39" fmla="*/ 41292 h 87592"/>
                  <a:gd name="connsiteX40" fmla="*/ 251614 w 436747"/>
                  <a:gd name="connsiteY40" fmla="*/ 41506 h 87592"/>
                  <a:gd name="connsiteX41" fmla="*/ 266500 w 436747"/>
                  <a:gd name="connsiteY41" fmla="*/ 61329 h 87592"/>
                  <a:gd name="connsiteX42" fmla="*/ 234941 w 436747"/>
                  <a:gd name="connsiteY42" fmla="*/ 86806 h 87592"/>
                  <a:gd name="connsiteX43" fmla="*/ 211253 w 436747"/>
                  <a:gd name="connsiteY43" fmla="*/ 86233 h 87592"/>
                  <a:gd name="connsiteX44" fmla="*/ 211253 w 436747"/>
                  <a:gd name="connsiteY44" fmla="*/ 86233 h 87592"/>
                  <a:gd name="connsiteX45" fmla="*/ 236801 w 436747"/>
                  <a:gd name="connsiteY45" fmla="*/ 49808 h 87592"/>
                  <a:gd name="connsiteX46" fmla="*/ 226210 w 436747"/>
                  <a:gd name="connsiteY46" fmla="*/ 49808 h 87592"/>
                  <a:gd name="connsiteX47" fmla="*/ 226210 w 436747"/>
                  <a:gd name="connsiteY47" fmla="*/ 72278 h 87592"/>
                  <a:gd name="connsiteX48" fmla="*/ 236085 w 436747"/>
                  <a:gd name="connsiteY48" fmla="*/ 72851 h 87592"/>
                  <a:gd name="connsiteX49" fmla="*/ 251543 w 436747"/>
                  <a:gd name="connsiteY49" fmla="*/ 60614 h 87592"/>
                  <a:gd name="connsiteX50" fmla="*/ 236801 w 436747"/>
                  <a:gd name="connsiteY50" fmla="*/ 49808 h 87592"/>
                  <a:gd name="connsiteX51" fmla="*/ 236801 w 436747"/>
                  <a:gd name="connsiteY51" fmla="*/ 49808 h 87592"/>
                  <a:gd name="connsiteX52" fmla="*/ 235513 w 436747"/>
                  <a:gd name="connsiteY52" fmla="*/ 14885 h 87592"/>
                  <a:gd name="connsiteX53" fmla="*/ 235513 w 436747"/>
                  <a:gd name="connsiteY53" fmla="*/ 14885 h 87592"/>
                  <a:gd name="connsiteX54" fmla="*/ 226138 w 436747"/>
                  <a:gd name="connsiteY54" fmla="*/ 15243 h 87592"/>
                  <a:gd name="connsiteX55" fmla="*/ 226138 w 436747"/>
                  <a:gd name="connsiteY55" fmla="*/ 36712 h 87592"/>
                  <a:gd name="connsiteX56" fmla="*/ 236229 w 436747"/>
                  <a:gd name="connsiteY56" fmla="*/ 36712 h 87592"/>
                  <a:gd name="connsiteX57" fmla="*/ 248823 w 436747"/>
                  <a:gd name="connsiteY57" fmla="*/ 25405 h 87592"/>
                  <a:gd name="connsiteX58" fmla="*/ 235513 w 436747"/>
                  <a:gd name="connsiteY58" fmla="*/ 14814 h 87592"/>
                  <a:gd name="connsiteX59" fmla="*/ 235513 w 436747"/>
                  <a:gd name="connsiteY59" fmla="*/ 14814 h 87592"/>
                  <a:gd name="connsiteX60" fmla="*/ 306002 w 436747"/>
                  <a:gd name="connsiteY60" fmla="*/ 86305 h 87592"/>
                  <a:gd name="connsiteX61" fmla="*/ 306002 w 436747"/>
                  <a:gd name="connsiteY61" fmla="*/ 86305 h 87592"/>
                  <a:gd name="connsiteX62" fmla="*/ 306002 w 436747"/>
                  <a:gd name="connsiteY62" fmla="*/ 1288 h 87592"/>
                  <a:gd name="connsiteX63" fmla="*/ 320887 w 436747"/>
                  <a:gd name="connsiteY63" fmla="*/ 1288 h 87592"/>
                  <a:gd name="connsiteX64" fmla="*/ 320887 w 436747"/>
                  <a:gd name="connsiteY64" fmla="*/ 86305 h 87592"/>
                  <a:gd name="connsiteX65" fmla="*/ 306002 w 436747"/>
                  <a:gd name="connsiteY65" fmla="*/ 86305 h 87592"/>
                  <a:gd name="connsiteX66" fmla="*/ 436747 w 436747"/>
                  <a:gd name="connsiteY66" fmla="*/ 86305 h 87592"/>
                  <a:gd name="connsiteX67" fmla="*/ 424868 w 436747"/>
                  <a:gd name="connsiteY67" fmla="*/ 86305 h 87592"/>
                  <a:gd name="connsiteX68" fmla="*/ 378137 w 436747"/>
                  <a:gd name="connsiteY68" fmla="*/ 27480 h 87592"/>
                  <a:gd name="connsiteX69" fmla="*/ 378137 w 436747"/>
                  <a:gd name="connsiteY69" fmla="*/ 86305 h 87592"/>
                  <a:gd name="connsiteX70" fmla="*/ 364183 w 436747"/>
                  <a:gd name="connsiteY70" fmla="*/ 86305 h 87592"/>
                  <a:gd name="connsiteX71" fmla="*/ 364183 w 436747"/>
                  <a:gd name="connsiteY71" fmla="*/ 1288 h 87592"/>
                  <a:gd name="connsiteX72" fmla="*/ 376062 w 436747"/>
                  <a:gd name="connsiteY72" fmla="*/ 1288 h 87592"/>
                  <a:gd name="connsiteX73" fmla="*/ 422793 w 436747"/>
                  <a:gd name="connsiteY73" fmla="*/ 60399 h 87592"/>
                  <a:gd name="connsiteX74" fmla="*/ 422793 w 436747"/>
                  <a:gd name="connsiteY74" fmla="*/ 1288 h 87592"/>
                  <a:gd name="connsiteX75" fmla="*/ 436747 w 436747"/>
                  <a:gd name="connsiteY75" fmla="*/ 1288 h 87592"/>
                  <a:gd name="connsiteX76" fmla="*/ 436747 w 436747"/>
                  <a:gd name="connsiteY76" fmla="*/ 86305 h 87592"/>
                  <a:gd name="connsiteX77" fmla="*/ 436747 w 436747"/>
                  <a:gd name="connsiteY77" fmla="*/ 86305 h 875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</a:cxnLst>
                <a:rect l="l" t="t" r="r" b="b"/>
                <a:pathLst>
                  <a:path w="436747" h="87592">
                    <a:moveTo>
                      <a:pt x="14885" y="86305"/>
                    </a:moveTo>
                    <a:lnTo>
                      <a:pt x="0" y="86305"/>
                    </a:lnTo>
                    <a:lnTo>
                      <a:pt x="0" y="1288"/>
                    </a:lnTo>
                    <a:cubicBezTo>
                      <a:pt x="4651" y="1288"/>
                      <a:pt x="23401" y="1074"/>
                      <a:pt x="25834" y="1074"/>
                    </a:cubicBezTo>
                    <a:cubicBezTo>
                      <a:pt x="49020" y="1074"/>
                      <a:pt x="56678" y="12595"/>
                      <a:pt x="56678" y="27265"/>
                    </a:cubicBezTo>
                    <a:cubicBezTo>
                      <a:pt x="56678" y="41936"/>
                      <a:pt x="47303" y="49092"/>
                      <a:pt x="40361" y="51525"/>
                    </a:cubicBezTo>
                    <a:lnTo>
                      <a:pt x="66911" y="86233"/>
                    </a:lnTo>
                    <a:lnTo>
                      <a:pt x="48806" y="86233"/>
                    </a:lnTo>
                    <a:lnTo>
                      <a:pt x="25405" y="54388"/>
                    </a:lnTo>
                    <a:lnTo>
                      <a:pt x="14956" y="54388"/>
                    </a:lnTo>
                    <a:lnTo>
                      <a:pt x="14956" y="86305"/>
                    </a:lnTo>
                    <a:lnTo>
                      <a:pt x="14956" y="86305"/>
                    </a:lnTo>
                    <a:close/>
                    <a:moveTo>
                      <a:pt x="25119" y="14957"/>
                    </a:moveTo>
                    <a:lnTo>
                      <a:pt x="25119" y="14957"/>
                    </a:lnTo>
                    <a:cubicBezTo>
                      <a:pt x="22328" y="14957"/>
                      <a:pt x="18893" y="15100"/>
                      <a:pt x="14885" y="15171"/>
                    </a:cubicBezTo>
                    <a:lnTo>
                      <a:pt x="14885" y="40361"/>
                    </a:lnTo>
                    <a:lnTo>
                      <a:pt x="24618" y="40361"/>
                    </a:lnTo>
                    <a:cubicBezTo>
                      <a:pt x="33276" y="40361"/>
                      <a:pt x="40862" y="36068"/>
                      <a:pt x="40862" y="27265"/>
                    </a:cubicBezTo>
                    <a:cubicBezTo>
                      <a:pt x="40862" y="20682"/>
                      <a:pt x="37284" y="14885"/>
                      <a:pt x="25119" y="14885"/>
                    </a:cubicBezTo>
                    <a:lnTo>
                      <a:pt x="25119" y="14885"/>
                    </a:lnTo>
                    <a:close/>
                    <a:moveTo>
                      <a:pt x="87950" y="43796"/>
                    </a:moveTo>
                    <a:lnTo>
                      <a:pt x="87950" y="43796"/>
                    </a:lnTo>
                    <a:cubicBezTo>
                      <a:pt x="87950" y="19179"/>
                      <a:pt x="106056" y="0"/>
                      <a:pt x="132105" y="0"/>
                    </a:cubicBezTo>
                    <a:cubicBezTo>
                      <a:pt x="158153" y="0"/>
                      <a:pt x="176402" y="17390"/>
                      <a:pt x="176402" y="43796"/>
                    </a:cubicBezTo>
                    <a:cubicBezTo>
                      <a:pt x="176402" y="70203"/>
                      <a:pt x="157295" y="87593"/>
                      <a:pt x="132105" y="87593"/>
                    </a:cubicBezTo>
                    <a:cubicBezTo>
                      <a:pt x="106915" y="87593"/>
                      <a:pt x="87950" y="70203"/>
                      <a:pt x="87950" y="43796"/>
                    </a:cubicBezTo>
                    <a:lnTo>
                      <a:pt x="87950" y="43796"/>
                    </a:lnTo>
                    <a:close/>
                    <a:moveTo>
                      <a:pt x="103694" y="43796"/>
                    </a:moveTo>
                    <a:lnTo>
                      <a:pt x="103694" y="43796"/>
                    </a:lnTo>
                    <a:cubicBezTo>
                      <a:pt x="103694" y="60828"/>
                      <a:pt x="116146" y="73710"/>
                      <a:pt x="132176" y="73710"/>
                    </a:cubicBezTo>
                    <a:cubicBezTo>
                      <a:pt x="150067" y="73710"/>
                      <a:pt x="160730" y="60614"/>
                      <a:pt x="160730" y="43796"/>
                    </a:cubicBezTo>
                    <a:cubicBezTo>
                      <a:pt x="160730" y="26120"/>
                      <a:pt x="148278" y="13883"/>
                      <a:pt x="132176" y="13883"/>
                    </a:cubicBezTo>
                    <a:cubicBezTo>
                      <a:pt x="115860" y="13883"/>
                      <a:pt x="103694" y="26120"/>
                      <a:pt x="103694" y="43796"/>
                    </a:cubicBezTo>
                    <a:lnTo>
                      <a:pt x="103694" y="43796"/>
                    </a:lnTo>
                    <a:close/>
                    <a:moveTo>
                      <a:pt x="211253" y="86162"/>
                    </a:moveTo>
                    <a:lnTo>
                      <a:pt x="211253" y="86162"/>
                    </a:lnTo>
                    <a:lnTo>
                      <a:pt x="211253" y="1503"/>
                    </a:lnTo>
                    <a:cubicBezTo>
                      <a:pt x="215905" y="1288"/>
                      <a:pt x="227212" y="930"/>
                      <a:pt x="235728" y="930"/>
                    </a:cubicBezTo>
                    <a:cubicBezTo>
                      <a:pt x="256051" y="930"/>
                      <a:pt x="263709" y="10162"/>
                      <a:pt x="263709" y="21970"/>
                    </a:cubicBezTo>
                    <a:cubicBezTo>
                      <a:pt x="263709" y="31702"/>
                      <a:pt x="258914" y="37785"/>
                      <a:pt x="251614" y="41292"/>
                    </a:cubicBezTo>
                    <a:lnTo>
                      <a:pt x="251614" y="41506"/>
                    </a:lnTo>
                    <a:cubicBezTo>
                      <a:pt x="260059" y="43582"/>
                      <a:pt x="266500" y="50022"/>
                      <a:pt x="266500" y="61329"/>
                    </a:cubicBezTo>
                    <a:cubicBezTo>
                      <a:pt x="266500" y="78862"/>
                      <a:pt x="252902" y="86806"/>
                      <a:pt x="234941" y="86806"/>
                    </a:cubicBezTo>
                    <a:cubicBezTo>
                      <a:pt x="227283" y="86806"/>
                      <a:pt x="216334" y="86591"/>
                      <a:pt x="211253" y="86233"/>
                    </a:cubicBezTo>
                    <a:lnTo>
                      <a:pt x="211253" y="86233"/>
                    </a:lnTo>
                    <a:close/>
                    <a:moveTo>
                      <a:pt x="236801" y="49808"/>
                    </a:moveTo>
                    <a:lnTo>
                      <a:pt x="226210" y="49808"/>
                    </a:lnTo>
                    <a:lnTo>
                      <a:pt x="226210" y="72278"/>
                    </a:lnTo>
                    <a:cubicBezTo>
                      <a:pt x="228214" y="72493"/>
                      <a:pt x="231863" y="72851"/>
                      <a:pt x="236085" y="72851"/>
                    </a:cubicBezTo>
                    <a:cubicBezTo>
                      <a:pt x="246176" y="72851"/>
                      <a:pt x="251543" y="68629"/>
                      <a:pt x="251543" y="60614"/>
                    </a:cubicBezTo>
                    <a:cubicBezTo>
                      <a:pt x="251543" y="53386"/>
                      <a:pt x="246033" y="49808"/>
                      <a:pt x="236801" y="49808"/>
                    </a:cubicBezTo>
                    <a:lnTo>
                      <a:pt x="236801" y="49808"/>
                    </a:lnTo>
                    <a:close/>
                    <a:moveTo>
                      <a:pt x="235513" y="14885"/>
                    </a:moveTo>
                    <a:lnTo>
                      <a:pt x="235513" y="14885"/>
                    </a:lnTo>
                    <a:cubicBezTo>
                      <a:pt x="232150" y="14885"/>
                      <a:pt x="228786" y="15028"/>
                      <a:pt x="226138" y="15243"/>
                    </a:cubicBezTo>
                    <a:lnTo>
                      <a:pt x="226138" y="36712"/>
                    </a:lnTo>
                    <a:lnTo>
                      <a:pt x="236229" y="36712"/>
                    </a:lnTo>
                    <a:cubicBezTo>
                      <a:pt x="243170" y="36712"/>
                      <a:pt x="248823" y="33205"/>
                      <a:pt x="248823" y="25405"/>
                    </a:cubicBezTo>
                    <a:cubicBezTo>
                      <a:pt x="248967" y="18535"/>
                      <a:pt x="243528" y="14814"/>
                      <a:pt x="235513" y="14814"/>
                    </a:cubicBezTo>
                    <a:lnTo>
                      <a:pt x="235513" y="14814"/>
                    </a:lnTo>
                    <a:close/>
                    <a:moveTo>
                      <a:pt x="306002" y="86305"/>
                    </a:moveTo>
                    <a:lnTo>
                      <a:pt x="306002" y="86305"/>
                    </a:lnTo>
                    <a:lnTo>
                      <a:pt x="306002" y="1288"/>
                    </a:lnTo>
                    <a:lnTo>
                      <a:pt x="320887" y="1288"/>
                    </a:lnTo>
                    <a:lnTo>
                      <a:pt x="320887" y="86305"/>
                    </a:lnTo>
                    <a:lnTo>
                      <a:pt x="306002" y="86305"/>
                    </a:lnTo>
                    <a:close/>
                    <a:moveTo>
                      <a:pt x="436747" y="86305"/>
                    </a:moveTo>
                    <a:lnTo>
                      <a:pt x="424868" y="86305"/>
                    </a:lnTo>
                    <a:lnTo>
                      <a:pt x="378137" y="27480"/>
                    </a:lnTo>
                    <a:lnTo>
                      <a:pt x="378137" y="86305"/>
                    </a:lnTo>
                    <a:lnTo>
                      <a:pt x="364183" y="86305"/>
                    </a:lnTo>
                    <a:lnTo>
                      <a:pt x="364183" y="1288"/>
                    </a:lnTo>
                    <a:lnTo>
                      <a:pt x="376062" y="1288"/>
                    </a:lnTo>
                    <a:lnTo>
                      <a:pt x="422793" y="60399"/>
                    </a:lnTo>
                    <a:lnTo>
                      <a:pt x="422793" y="1288"/>
                    </a:lnTo>
                    <a:lnTo>
                      <a:pt x="436747" y="1288"/>
                    </a:lnTo>
                    <a:lnTo>
                      <a:pt x="436747" y="86305"/>
                    </a:lnTo>
                    <a:lnTo>
                      <a:pt x="436747" y="86305"/>
                    </a:lnTo>
                    <a:close/>
                  </a:path>
                </a:pathLst>
              </a:custGeom>
              <a:solidFill>
                <a:srgbClr val="00ACC9"/>
              </a:solidFill>
              <a:ln w="71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ru-RU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7" name="Полилиния: фигура 10">
                <a:extLst>
                  <a:ext uri="{FF2B5EF4-FFF2-40B4-BE49-F238E27FC236}">
                    <a16:creationId xmlns:a16="http://schemas.microsoft.com/office/drawing/2014/main" id="{DED09A03-64E9-467C-B77B-8DD90632F5F3}"/>
                  </a:ext>
                </a:extLst>
              </p:cNvPr>
              <p:cNvSpPr/>
              <p:nvPr/>
            </p:nvSpPr>
            <p:spPr>
              <a:xfrm>
                <a:off x="4656970" y="1102452"/>
                <a:ext cx="1161733" cy="232991"/>
              </a:xfrm>
              <a:custGeom>
                <a:avLst/>
                <a:gdLst>
                  <a:gd name="connsiteX0" fmla="*/ 14885 w 436747"/>
                  <a:gd name="connsiteY0" fmla="*/ 86305 h 87592"/>
                  <a:gd name="connsiteX1" fmla="*/ 0 w 436747"/>
                  <a:gd name="connsiteY1" fmla="*/ 86305 h 87592"/>
                  <a:gd name="connsiteX2" fmla="*/ 0 w 436747"/>
                  <a:gd name="connsiteY2" fmla="*/ 1288 h 87592"/>
                  <a:gd name="connsiteX3" fmla="*/ 25834 w 436747"/>
                  <a:gd name="connsiteY3" fmla="*/ 1074 h 87592"/>
                  <a:gd name="connsiteX4" fmla="*/ 56678 w 436747"/>
                  <a:gd name="connsiteY4" fmla="*/ 27265 h 87592"/>
                  <a:gd name="connsiteX5" fmla="*/ 40361 w 436747"/>
                  <a:gd name="connsiteY5" fmla="*/ 51525 h 87592"/>
                  <a:gd name="connsiteX6" fmla="*/ 66911 w 436747"/>
                  <a:gd name="connsiteY6" fmla="*/ 86233 h 87592"/>
                  <a:gd name="connsiteX7" fmla="*/ 48806 w 436747"/>
                  <a:gd name="connsiteY7" fmla="*/ 86233 h 87592"/>
                  <a:gd name="connsiteX8" fmla="*/ 25405 w 436747"/>
                  <a:gd name="connsiteY8" fmla="*/ 54388 h 87592"/>
                  <a:gd name="connsiteX9" fmla="*/ 14956 w 436747"/>
                  <a:gd name="connsiteY9" fmla="*/ 54388 h 87592"/>
                  <a:gd name="connsiteX10" fmla="*/ 14956 w 436747"/>
                  <a:gd name="connsiteY10" fmla="*/ 86305 h 87592"/>
                  <a:gd name="connsiteX11" fmla="*/ 14956 w 436747"/>
                  <a:gd name="connsiteY11" fmla="*/ 86305 h 87592"/>
                  <a:gd name="connsiteX12" fmla="*/ 25119 w 436747"/>
                  <a:gd name="connsiteY12" fmla="*/ 14957 h 87592"/>
                  <a:gd name="connsiteX13" fmla="*/ 25119 w 436747"/>
                  <a:gd name="connsiteY13" fmla="*/ 14957 h 87592"/>
                  <a:gd name="connsiteX14" fmla="*/ 14885 w 436747"/>
                  <a:gd name="connsiteY14" fmla="*/ 15171 h 87592"/>
                  <a:gd name="connsiteX15" fmla="*/ 14885 w 436747"/>
                  <a:gd name="connsiteY15" fmla="*/ 40361 h 87592"/>
                  <a:gd name="connsiteX16" fmla="*/ 24618 w 436747"/>
                  <a:gd name="connsiteY16" fmla="*/ 40361 h 87592"/>
                  <a:gd name="connsiteX17" fmla="*/ 40862 w 436747"/>
                  <a:gd name="connsiteY17" fmla="*/ 27265 h 87592"/>
                  <a:gd name="connsiteX18" fmla="*/ 25119 w 436747"/>
                  <a:gd name="connsiteY18" fmla="*/ 14885 h 87592"/>
                  <a:gd name="connsiteX19" fmla="*/ 25119 w 436747"/>
                  <a:gd name="connsiteY19" fmla="*/ 14885 h 87592"/>
                  <a:gd name="connsiteX20" fmla="*/ 87950 w 436747"/>
                  <a:gd name="connsiteY20" fmla="*/ 43796 h 87592"/>
                  <a:gd name="connsiteX21" fmla="*/ 87950 w 436747"/>
                  <a:gd name="connsiteY21" fmla="*/ 43796 h 87592"/>
                  <a:gd name="connsiteX22" fmla="*/ 132105 w 436747"/>
                  <a:gd name="connsiteY22" fmla="*/ 0 h 87592"/>
                  <a:gd name="connsiteX23" fmla="*/ 176402 w 436747"/>
                  <a:gd name="connsiteY23" fmla="*/ 43796 h 87592"/>
                  <a:gd name="connsiteX24" fmla="*/ 132105 w 436747"/>
                  <a:gd name="connsiteY24" fmla="*/ 87593 h 87592"/>
                  <a:gd name="connsiteX25" fmla="*/ 87950 w 436747"/>
                  <a:gd name="connsiteY25" fmla="*/ 43796 h 87592"/>
                  <a:gd name="connsiteX26" fmla="*/ 87950 w 436747"/>
                  <a:gd name="connsiteY26" fmla="*/ 43796 h 87592"/>
                  <a:gd name="connsiteX27" fmla="*/ 103694 w 436747"/>
                  <a:gd name="connsiteY27" fmla="*/ 43796 h 87592"/>
                  <a:gd name="connsiteX28" fmla="*/ 103694 w 436747"/>
                  <a:gd name="connsiteY28" fmla="*/ 43796 h 87592"/>
                  <a:gd name="connsiteX29" fmla="*/ 132176 w 436747"/>
                  <a:gd name="connsiteY29" fmla="*/ 73710 h 87592"/>
                  <a:gd name="connsiteX30" fmla="*/ 160730 w 436747"/>
                  <a:gd name="connsiteY30" fmla="*/ 43796 h 87592"/>
                  <a:gd name="connsiteX31" fmla="*/ 132176 w 436747"/>
                  <a:gd name="connsiteY31" fmla="*/ 13883 h 87592"/>
                  <a:gd name="connsiteX32" fmla="*/ 103694 w 436747"/>
                  <a:gd name="connsiteY32" fmla="*/ 43796 h 87592"/>
                  <a:gd name="connsiteX33" fmla="*/ 103694 w 436747"/>
                  <a:gd name="connsiteY33" fmla="*/ 43796 h 87592"/>
                  <a:gd name="connsiteX34" fmla="*/ 211253 w 436747"/>
                  <a:gd name="connsiteY34" fmla="*/ 86162 h 87592"/>
                  <a:gd name="connsiteX35" fmla="*/ 211253 w 436747"/>
                  <a:gd name="connsiteY35" fmla="*/ 86162 h 87592"/>
                  <a:gd name="connsiteX36" fmla="*/ 211253 w 436747"/>
                  <a:gd name="connsiteY36" fmla="*/ 1503 h 87592"/>
                  <a:gd name="connsiteX37" fmla="*/ 235728 w 436747"/>
                  <a:gd name="connsiteY37" fmla="*/ 930 h 87592"/>
                  <a:gd name="connsiteX38" fmla="*/ 263709 w 436747"/>
                  <a:gd name="connsiteY38" fmla="*/ 21970 h 87592"/>
                  <a:gd name="connsiteX39" fmla="*/ 251614 w 436747"/>
                  <a:gd name="connsiteY39" fmla="*/ 41292 h 87592"/>
                  <a:gd name="connsiteX40" fmla="*/ 251614 w 436747"/>
                  <a:gd name="connsiteY40" fmla="*/ 41506 h 87592"/>
                  <a:gd name="connsiteX41" fmla="*/ 266500 w 436747"/>
                  <a:gd name="connsiteY41" fmla="*/ 61329 h 87592"/>
                  <a:gd name="connsiteX42" fmla="*/ 234941 w 436747"/>
                  <a:gd name="connsiteY42" fmla="*/ 86806 h 87592"/>
                  <a:gd name="connsiteX43" fmla="*/ 211253 w 436747"/>
                  <a:gd name="connsiteY43" fmla="*/ 86233 h 87592"/>
                  <a:gd name="connsiteX44" fmla="*/ 211253 w 436747"/>
                  <a:gd name="connsiteY44" fmla="*/ 86233 h 87592"/>
                  <a:gd name="connsiteX45" fmla="*/ 236801 w 436747"/>
                  <a:gd name="connsiteY45" fmla="*/ 49808 h 87592"/>
                  <a:gd name="connsiteX46" fmla="*/ 226210 w 436747"/>
                  <a:gd name="connsiteY46" fmla="*/ 49808 h 87592"/>
                  <a:gd name="connsiteX47" fmla="*/ 226210 w 436747"/>
                  <a:gd name="connsiteY47" fmla="*/ 72278 h 87592"/>
                  <a:gd name="connsiteX48" fmla="*/ 236085 w 436747"/>
                  <a:gd name="connsiteY48" fmla="*/ 72851 h 87592"/>
                  <a:gd name="connsiteX49" fmla="*/ 251543 w 436747"/>
                  <a:gd name="connsiteY49" fmla="*/ 60614 h 87592"/>
                  <a:gd name="connsiteX50" fmla="*/ 236801 w 436747"/>
                  <a:gd name="connsiteY50" fmla="*/ 49808 h 87592"/>
                  <a:gd name="connsiteX51" fmla="*/ 236801 w 436747"/>
                  <a:gd name="connsiteY51" fmla="*/ 49808 h 87592"/>
                  <a:gd name="connsiteX52" fmla="*/ 235513 w 436747"/>
                  <a:gd name="connsiteY52" fmla="*/ 14885 h 87592"/>
                  <a:gd name="connsiteX53" fmla="*/ 235513 w 436747"/>
                  <a:gd name="connsiteY53" fmla="*/ 14885 h 87592"/>
                  <a:gd name="connsiteX54" fmla="*/ 226138 w 436747"/>
                  <a:gd name="connsiteY54" fmla="*/ 15243 h 87592"/>
                  <a:gd name="connsiteX55" fmla="*/ 226138 w 436747"/>
                  <a:gd name="connsiteY55" fmla="*/ 36712 h 87592"/>
                  <a:gd name="connsiteX56" fmla="*/ 236229 w 436747"/>
                  <a:gd name="connsiteY56" fmla="*/ 36712 h 87592"/>
                  <a:gd name="connsiteX57" fmla="*/ 248823 w 436747"/>
                  <a:gd name="connsiteY57" fmla="*/ 25405 h 87592"/>
                  <a:gd name="connsiteX58" fmla="*/ 235513 w 436747"/>
                  <a:gd name="connsiteY58" fmla="*/ 14814 h 87592"/>
                  <a:gd name="connsiteX59" fmla="*/ 235513 w 436747"/>
                  <a:gd name="connsiteY59" fmla="*/ 14814 h 87592"/>
                  <a:gd name="connsiteX60" fmla="*/ 306002 w 436747"/>
                  <a:gd name="connsiteY60" fmla="*/ 86305 h 87592"/>
                  <a:gd name="connsiteX61" fmla="*/ 306002 w 436747"/>
                  <a:gd name="connsiteY61" fmla="*/ 86305 h 87592"/>
                  <a:gd name="connsiteX62" fmla="*/ 306002 w 436747"/>
                  <a:gd name="connsiteY62" fmla="*/ 1288 h 87592"/>
                  <a:gd name="connsiteX63" fmla="*/ 320887 w 436747"/>
                  <a:gd name="connsiteY63" fmla="*/ 1288 h 87592"/>
                  <a:gd name="connsiteX64" fmla="*/ 320887 w 436747"/>
                  <a:gd name="connsiteY64" fmla="*/ 86305 h 87592"/>
                  <a:gd name="connsiteX65" fmla="*/ 306002 w 436747"/>
                  <a:gd name="connsiteY65" fmla="*/ 86305 h 87592"/>
                  <a:gd name="connsiteX66" fmla="*/ 436747 w 436747"/>
                  <a:gd name="connsiteY66" fmla="*/ 86305 h 87592"/>
                  <a:gd name="connsiteX67" fmla="*/ 424868 w 436747"/>
                  <a:gd name="connsiteY67" fmla="*/ 86305 h 87592"/>
                  <a:gd name="connsiteX68" fmla="*/ 378137 w 436747"/>
                  <a:gd name="connsiteY68" fmla="*/ 27480 h 87592"/>
                  <a:gd name="connsiteX69" fmla="*/ 378137 w 436747"/>
                  <a:gd name="connsiteY69" fmla="*/ 86305 h 87592"/>
                  <a:gd name="connsiteX70" fmla="*/ 364183 w 436747"/>
                  <a:gd name="connsiteY70" fmla="*/ 86305 h 87592"/>
                  <a:gd name="connsiteX71" fmla="*/ 364183 w 436747"/>
                  <a:gd name="connsiteY71" fmla="*/ 1288 h 87592"/>
                  <a:gd name="connsiteX72" fmla="*/ 376062 w 436747"/>
                  <a:gd name="connsiteY72" fmla="*/ 1288 h 87592"/>
                  <a:gd name="connsiteX73" fmla="*/ 422793 w 436747"/>
                  <a:gd name="connsiteY73" fmla="*/ 60399 h 87592"/>
                  <a:gd name="connsiteX74" fmla="*/ 422793 w 436747"/>
                  <a:gd name="connsiteY74" fmla="*/ 1288 h 87592"/>
                  <a:gd name="connsiteX75" fmla="*/ 436747 w 436747"/>
                  <a:gd name="connsiteY75" fmla="*/ 1288 h 87592"/>
                  <a:gd name="connsiteX76" fmla="*/ 436747 w 436747"/>
                  <a:gd name="connsiteY76" fmla="*/ 86305 h 87592"/>
                  <a:gd name="connsiteX77" fmla="*/ 436747 w 436747"/>
                  <a:gd name="connsiteY77" fmla="*/ 86305 h 875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</a:cxnLst>
                <a:rect l="l" t="t" r="r" b="b"/>
                <a:pathLst>
                  <a:path w="436747" h="87592">
                    <a:moveTo>
                      <a:pt x="14885" y="86305"/>
                    </a:moveTo>
                    <a:lnTo>
                      <a:pt x="0" y="86305"/>
                    </a:lnTo>
                    <a:lnTo>
                      <a:pt x="0" y="1288"/>
                    </a:lnTo>
                    <a:cubicBezTo>
                      <a:pt x="4651" y="1288"/>
                      <a:pt x="23401" y="1074"/>
                      <a:pt x="25834" y="1074"/>
                    </a:cubicBezTo>
                    <a:cubicBezTo>
                      <a:pt x="49020" y="1074"/>
                      <a:pt x="56678" y="12595"/>
                      <a:pt x="56678" y="27265"/>
                    </a:cubicBezTo>
                    <a:cubicBezTo>
                      <a:pt x="56678" y="41936"/>
                      <a:pt x="47303" y="49092"/>
                      <a:pt x="40361" y="51525"/>
                    </a:cubicBezTo>
                    <a:lnTo>
                      <a:pt x="66911" y="86233"/>
                    </a:lnTo>
                    <a:lnTo>
                      <a:pt x="48806" y="86233"/>
                    </a:lnTo>
                    <a:lnTo>
                      <a:pt x="25405" y="54388"/>
                    </a:lnTo>
                    <a:lnTo>
                      <a:pt x="14956" y="54388"/>
                    </a:lnTo>
                    <a:lnTo>
                      <a:pt x="14956" y="86305"/>
                    </a:lnTo>
                    <a:lnTo>
                      <a:pt x="14956" y="86305"/>
                    </a:lnTo>
                    <a:close/>
                    <a:moveTo>
                      <a:pt x="25119" y="14957"/>
                    </a:moveTo>
                    <a:lnTo>
                      <a:pt x="25119" y="14957"/>
                    </a:lnTo>
                    <a:cubicBezTo>
                      <a:pt x="22328" y="14957"/>
                      <a:pt x="18893" y="15100"/>
                      <a:pt x="14885" y="15171"/>
                    </a:cubicBezTo>
                    <a:lnTo>
                      <a:pt x="14885" y="40361"/>
                    </a:lnTo>
                    <a:lnTo>
                      <a:pt x="24618" y="40361"/>
                    </a:lnTo>
                    <a:cubicBezTo>
                      <a:pt x="33276" y="40361"/>
                      <a:pt x="40862" y="36068"/>
                      <a:pt x="40862" y="27265"/>
                    </a:cubicBezTo>
                    <a:cubicBezTo>
                      <a:pt x="40862" y="20682"/>
                      <a:pt x="37284" y="14885"/>
                      <a:pt x="25119" y="14885"/>
                    </a:cubicBezTo>
                    <a:lnTo>
                      <a:pt x="25119" y="14885"/>
                    </a:lnTo>
                    <a:close/>
                    <a:moveTo>
                      <a:pt x="87950" y="43796"/>
                    </a:moveTo>
                    <a:lnTo>
                      <a:pt x="87950" y="43796"/>
                    </a:lnTo>
                    <a:cubicBezTo>
                      <a:pt x="87950" y="19179"/>
                      <a:pt x="106056" y="0"/>
                      <a:pt x="132105" y="0"/>
                    </a:cubicBezTo>
                    <a:cubicBezTo>
                      <a:pt x="158153" y="0"/>
                      <a:pt x="176402" y="17390"/>
                      <a:pt x="176402" y="43796"/>
                    </a:cubicBezTo>
                    <a:cubicBezTo>
                      <a:pt x="176402" y="70203"/>
                      <a:pt x="157295" y="87593"/>
                      <a:pt x="132105" y="87593"/>
                    </a:cubicBezTo>
                    <a:cubicBezTo>
                      <a:pt x="106915" y="87593"/>
                      <a:pt x="87950" y="70203"/>
                      <a:pt x="87950" y="43796"/>
                    </a:cubicBezTo>
                    <a:lnTo>
                      <a:pt x="87950" y="43796"/>
                    </a:lnTo>
                    <a:close/>
                    <a:moveTo>
                      <a:pt x="103694" y="43796"/>
                    </a:moveTo>
                    <a:lnTo>
                      <a:pt x="103694" y="43796"/>
                    </a:lnTo>
                    <a:cubicBezTo>
                      <a:pt x="103694" y="60828"/>
                      <a:pt x="116146" y="73710"/>
                      <a:pt x="132176" y="73710"/>
                    </a:cubicBezTo>
                    <a:cubicBezTo>
                      <a:pt x="150067" y="73710"/>
                      <a:pt x="160730" y="60614"/>
                      <a:pt x="160730" y="43796"/>
                    </a:cubicBezTo>
                    <a:cubicBezTo>
                      <a:pt x="160730" y="26120"/>
                      <a:pt x="148278" y="13883"/>
                      <a:pt x="132176" y="13883"/>
                    </a:cubicBezTo>
                    <a:cubicBezTo>
                      <a:pt x="115860" y="13883"/>
                      <a:pt x="103694" y="26120"/>
                      <a:pt x="103694" y="43796"/>
                    </a:cubicBezTo>
                    <a:lnTo>
                      <a:pt x="103694" y="43796"/>
                    </a:lnTo>
                    <a:close/>
                    <a:moveTo>
                      <a:pt x="211253" y="86162"/>
                    </a:moveTo>
                    <a:lnTo>
                      <a:pt x="211253" y="86162"/>
                    </a:lnTo>
                    <a:lnTo>
                      <a:pt x="211253" y="1503"/>
                    </a:lnTo>
                    <a:cubicBezTo>
                      <a:pt x="215905" y="1288"/>
                      <a:pt x="227212" y="930"/>
                      <a:pt x="235728" y="930"/>
                    </a:cubicBezTo>
                    <a:cubicBezTo>
                      <a:pt x="256051" y="930"/>
                      <a:pt x="263709" y="10162"/>
                      <a:pt x="263709" y="21970"/>
                    </a:cubicBezTo>
                    <a:cubicBezTo>
                      <a:pt x="263709" y="31702"/>
                      <a:pt x="258914" y="37785"/>
                      <a:pt x="251614" y="41292"/>
                    </a:cubicBezTo>
                    <a:lnTo>
                      <a:pt x="251614" y="41506"/>
                    </a:lnTo>
                    <a:cubicBezTo>
                      <a:pt x="260059" y="43582"/>
                      <a:pt x="266500" y="50022"/>
                      <a:pt x="266500" y="61329"/>
                    </a:cubicBezTo>
                    <a:cubicBezTo>
                      <a:pt x="266500" y="78862"/>
                      <a:pt x="252902" y="86806"/>
                      <a:pt x="234941" y="86806"/>
                    </a:cubicBezTo>
                    <a:cubicBezTo>
                      <a:pt x="227283" y="86806"/>
                      <a:pt x="216334" y="86591"/>
                      <a:pt x="211253" y="86233"/>
                    </a:cubicBezTo>
                    <a:lnTo>
                      <a:pt x="211253" y="86233"/>
                    </a:lnTo>
                    <a:close/>
                    <a:moveTo>
                      <a:pt x="236801" y="49808"/>
                    </a:moveTo>
                    <a:lnTo>
                      <a:pt x="226210" y="49808"/>
                    </a:lnTo>
                    <a:lnTo>
                      <a:pt x="226210" y="72278"/>
                    </a:lnTo>
                    <a:cubicBezTo>
                      <a:pt x="228214" y="72493"/>
                      <a:pt x="231863" y="72851"/>
                      <a:pt x="236085" y="72851"/>
                    </a:cubicBezTo>
                    <a:cubicBezTo>
                      <a:pt x="246176" y="72851"/>
                      <a:pt x="251543" y="68629"/>
                      <a:pt x="251543" y="60614"/>
                    </a:cubicBezTo>
                    <a:cubicBezTo>
                      <a:pt x="251543" y="53386"/>
                      <a:pt x="246033" y="49808"/>
                      <a:pt x="236801" y="49808"/>
                    </a:cubicBezTo>
                    <a:lnTo>
                      <a:pt x="236801" y="49808"/>
                    </a:lnTo>
                    <a:close/>
                    <a:moveTo>
                      <a:pt x="235513" y="14885"/>
                    </a:moveTo>
                    <a:lnTo>
                      <a:pt x="235513" y="14885"/>
                    </a:lnTo>
                    <a:cubicBezTo>
                      <a:pt x="232150" y="14885"/>
                      <a:pt x="228786" y="15028"/>
                      <a:pt x="226138" y="15243"/>
                    </a:cubicBezTo>
                    <a:lnTo>
                      <a:pt x="226138" y="36712"/>
                    </a:lnTo>
                    <a:lnTo>
                      <a:pt x="236229" y="36712"/>
                    </a:lnTo>
                    <a:cubicBezTo>
                      <a:pt x="243170" y="36712"/>
                      <a:pt x="248823" y="33205"/>
                      <a:pt x="248823" y="25405"/>
                    </a:cubicBezTo>
                    <a:cubicBezTo>
                      <a:pt x="248967" y="18535"/>
                      <a:pt x="243528" y="14814"/>
                      <a:pt x="235513" y="14814"/>
                    </a:cubicBezTo>
                    <a:lnTo>
                      <a:pt x="235513" y="14814"/>
                    </a:lnTo>
                    <a:close/>
                    <a:moveTo>
                      <a:pt x="306002" y="86305"/>
                    </a:moveTo>
                    <a:lnTo>
                      <a:pt x="306002" y="86305"/>
                    </a:lnTo>
                    <a:lnTo>
                      <a:pt x="306002" y="1288"/>
                    </a:lnTo>
                    <a:lnTo>
                      <a:pt x="320887" y="1288"/>
                    </a:lnTo>
                    <a:lnTo>
                      <a:pt x="320887" y="86305"/>
                    </a:lnTo>
                    <a:lnTo>
                      <a:pt x="306002" y="86305"/>
                    </a:lnTo>
                    <a:close/>
                    <a:moveTo>
                      <a:pt x="436747" y="86305"/>
                    </a:moveTo>
                    <a:lnTo>
                      <a:pt x="424868" y="86305"/>
                    </a:lnTo>
                    <a:lnTo>
                      <a:pt x="378137" y="27480"/>
                    </a:lnTo>
                    <a:lnTo>
                      <a:pt x="378137" y="86305"/>
                    </a:lnTo>
                    <a:lnTo>
                      <a:pt x="364183" y="86305"/>
                    </a:lnTo>
                    <a:lnTo>
                      <a:pt x="364183" y="1288"/>
                    </a:lnTo>
                    <a:lnTo>
                      <a:pt x="376062" y="1288"/>
                    </a:lnTo>
                    <a:lnTo>
                      <a:pt x="422793" y="60399"/>
                    </a:lnTo>
                    <a:lnTo>
                      <a:pt x="422793" y="1288"/>
                    </a:lnTo>
                    <a:lnTo>
                      <a:pt x="436747" y="1288"/>
                    </a:lnTo>
                    <a:lnTo>
                      <a:pt x="436747" y="86305"/>
                    </a:lnTo>
                    <a:lnTo>
                      <a:pt x="436747" y="86305"/>
                    </a:lnTo>
                    <a:close/>
                  </a:path>
                </a:pathLst>
              </a:custGeom>
              <a:solidFill>
                <a:srgbClr val="C72328"/>
              </a:solidFill>
              <a:ln w="71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ru-RU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8" name="Полилиния: фигура 12">
                <a:extLst>
                  <a:ext uri="{FF2B5EF4-FFF2-40B4-BE49-F238E27FC236}">
                    <a16:creationId xmlns:a16="http://schemas.microsoft.com/office/drawing/2014/main" id="{7F2848A0-8A45-4207-9047-58A1314D7796}"/>
                  </a:ext>
                </a:extLst>
              </p:cNvPr>
              <p:cNvSpPr/>
              <p:nvPr/>
            </p:nvSpPr>
            <p:spPr>
              <a:xfrm>
                <a:off x="4657732" y="1436333"/>
                <a:ext cx="1160971" cy="59010"/>
              </a:xfrm>
              <a:custGeom>
                <a:avLst/>
                <a:gdLst>
                  <a:gd name="connsiteX0" fmla="*/ 2648 w 436461"/>
                  <a:gd name="connsiteY0" fmla="*/ 21898 h 22184"/>
                  <a:gd name="connsiteX1" fmla="*/ 0 w 436461"/>
                  <a:gd name="connsiteY1" fmla="*/ 21898 h 22184"/>
                  <a:gd name="connsiteX2" fmla="*/ 0 w 436461"/>
                  <a:gd name="connsiteY2" fmla="*/ 501 h 22184"/>
                  <a:gd name="connsiteX3" fmla="*/ 5797 w 436461"/>
                  <a:gd name="connsiteY3" fmla="*/ 358 h 22184"/>
                  <a:gd name="connsiteX4" fmla="*/ 13382 w 436461"/>
                  <a:gd name="connsiteY4" fmla="*/ 6727 h 22184"/>
                  <a:gd name="connsiteX5" fmla="*/ 8731 w 436461"/>
                  <a:gd name="connsiteY5" fmla="*/ 12738 h 22184"/>
                  <a:gd name="connsiteX6" fmla="*/ 15816 w 436461"/>
                  <a:gd name="connsiteY6" fmla="*/ 21755 h 22184"/>
                  <a:gd name="connsiteX7" fmla="*/ 12667 w 436461"/>
                  <a:gd name="connsiteY7" fmla="*/ 21755 h 22184"/>
                  <a:gd name="connsiteX8" fmla="*/ 6083 w 436461"/>
                  <a:gd name="connsiteY8" fmla="*/ 13239 h 22184"/>
                  <a:gd name="connsiteX9" fmla="*/ 2576 w 436461"/>
                  <a:gd name="connsiteY9" fmla="*/ 13239 h 22184"/>
                  <a:gd name="connsiteX10" fmla="*/ 2576 w 436461"/>
                  <a:gd name="connsiteY10" fmla="*/ 21898 h 22184"/>
                  <a:gd name="connsiteX11" fmla="*/ 2719 w 436461"/>
                  <a:gd name="connsiteY11" fmla="*/ 21898 h 22184"/>
                  <a:gd name="connsiteX12" fmla="*/ 5654 w 436461"/>
                  <a:gd name="connsiteY12" fmla="*/ 2791 h 22184"/>
                  <a:gd name="connsiteX13" fmla="*/ 5654 w 436461"/>
                  <a:gd name="connsiteY13" fmla="*/ 2791 h 22184"/>
                  <a:gd name="connsiteX14" fmla="*/ 2648 w 436461"/>
                  <a:gd name="connsiteY14" fmla="*/ 2934 h 22184"/>
                  <a:gd name="connsiteX15" fmla="*/ 2648 w 436461"/>
                  <a:gd name="connsiteY15" fmla="*/ 10877 h 22184"/>
                  <a:gd name="connsiteX16" fmla="*/ 5797 w 436461"/>
                  <a:gd name="connsiteY16" fmla="*/ 10877 h 22184"/>
                  <a:gd name="connsiteX17" fmla="*/ 10591 w 436461"/>
                  <a:gd name="connsiteY17" fmla="*/ 6798 h 22184"/>
                  <a:gd name="connsiteX18" fmla="*/ 5654 w 436461"/>
                  <a:gd name="connsiteY18" fmla="*/ 2862 h 22184"/>
                  <a:gd name="connsiteX19" fmla="*/ 5654 w 436461"/>
                  <a:gd name="connsiteY19" fmla="*/ 2862 h 22184"/>
                  <a:gd name="connsiteX20" fmla="*/ 21612 w 436461"/>
                  <a:gd name="connsiteY20" fmla="*/ 11164 h 22184"/>
                  <a:gd name="connsiteX21" fmla="*/ 21612 w 436461"/>
                  <a:gd name="connsiteY21" fmla="*/ 11164 h 22184"/>
                  <a:gd name="connsiteX22" fmla="*/ 32561 w 436461"/>
                  <a:gd name="connsiteY22" fmla="*/ 143 h 22184"/>
                  <a:gd name="connsiteX23" fmla="*/ 43510 w 436461"/>
                  <a:gd name="connsiteY23" fmla="*/ 11164 h 22184"/>
                  <a:gd name="connsiteX24" fmla="*/ 32561 w 436461"/>
                  <a:gd name="connsiteY24" fmla="*/ 22184 h 22184"/>
                  <a:gd name="connsiteX25" fmla="*/ 21612 w 436461"/>
                  <a:gd name="connsiteY25" fmla="*/ 11164 h 22184"/>
                  <a:gd name="connsiteX26" fmla="*/ 21612 w 436461"/>
                  <a:gd name="connsiteY26" fmla="*/ 11164 h 22184"/>
                  <a:gd name="connsiteX27" fmla="*/ 24403 w 436461"/>
                  <a:gd name="connsiteY27" fmla="*/ 11164 h 22184"/>
                  <a:gd name="connsiteX28" fmla="*/ 24403 w 436461"/>
                  <a:gd name="connsiteY28" fmla="*/ 11164 h 22184"/>
                  <a:gd name="connsiteX29" fmla="*/ 32561 w 436461"/>
                  <a:gd name="connsiteY29" fmla="*/ 19680 h 22184"/>
                  <a:gd name="connsiteX30" fmla="*/ 40719 w 436461"/>
                  <a:gd name="connsiteY30" fmla="*/ 11164 h 22184"/>
                  <a:gd name="connsiteX31" fmla="*/ 32561 w 436461"/>
                  <a:gd name="connsiteY31" fmla="*/ 2648 h 22184"/>
                  <a:gd name="connsiteX32" fmla="*/ 24403 w 436461"/>
                  <a:gd name="connsiteY32" fmla="*/ 11164 h 22184"/>
                  <a:gd name="connsiteX33" fmla="*/ 24403 w 436461"/>
                  <a:gd name="connsiteY33" fmla="*/ 11164 h 22184"/>
                  <a:gd name="connsiteX34" fmla="*/ 52599 w 436461"/>
                  <a:gd name="connsiteY34" fmla="*/ 21755 h 22184"/>
                  <a:gd name="connsiteX35" fmla="*/ 52599 w 436461"/>
                  <a:gd name="connsiteY35" fmla="*/ 21755 h 22184"/>
                  <a:gd name="connsiteX36" fmla="*/ 52599 w 436461"/>
                  <a:gd name="connsiteY36" fmla="*/ 358 h 22184"/>
                  <a:gd name="connsiteX37" fmla="*/ 58467 w 436461"/>
                  <a:gd name="connsiteY37" fmla="*/ 215 h 22184"/>
                  <a:gd name="connsiteX38" fmla="*/ 65337 w 436461"/>
                  <a:gd name="connsiteY38" fmla="*/ 5510 h 22184"/>
                  <a:gd name="connsiteX39" fmla="*/ 61615 w 436461"/>
                  <a:gd name="connsiteY39" fmla="*/ 10448 h 22184"/>
                  <a:gd name="connsiteX40" fmla="*/ 61615 w 436461"/>
                  <a:gd name="connsiteY40" fmla="*/ 10591 h 22184"/>
                  <a:gd name="connsiteX41" fmla="*/ 66052 w 436461"/>
                  <a:gd name="connsiteY41" fmla="*/ 15601 h 22184"/>
                  <a:gd name="connsiteX42" fmla="*/ 58252 w 436461"/>
                  <a:gd name="connsiteY42" fmla="*/ 21827 h 22184"/>
                  <a:gd name="connsiteX43" fmla="*/ 52599 w 436461"/>
                  <a:gd name="connsiteY43" fmla="*/ 21684 h 22184"/>
                  <a:gd name="connsiteX44" fmla="*/ 52599 w 436461"/>
                  <a:gd name="connsiteY44" fmla="*/ 21684 h 22184"/>
                  <a:gd name="connsiteX45" fmla="*/ 58610 w 436461"/>
                  <a:gd name="connsiteY45" fmla="*/ 12166 h 22184"/>
                  <a:gd name="connsiteX46" fmla="*/ 55247 w 436461"/>
                  <a:gd name="connsiteY46" fmla="*/ 12166 h 22184"/>
                  <a:gd name="connsiteX47" fmla="*/ 55247 w 436461"/>
                  <a:gd name="connsiteY47" fmla="*/ 19465 h 22184"/>
                  <a:gd name="connsiteX48" fmla="*/ 58610 w 436461"/>
                  <a:gd name="connsiteY48" fmla="*/ 19608 h 22184"/>
                  <a:gd name="connsiteX49" fmla="*/ 63619 w 436461"/>
                  <a:gd name="connsiteY49" fmla="*/ 15672 h 22184"/>
                  <a:gd name="connsiteX50" fmla="*/ 58610 w 436461"/>
                  <a:gd name="connsiteY50" fmla="*/ 12166 h 22184"/>
                  <a:gd name="connsiteX51" fmla="*/ 58610 w 436461"/>
                  <a:gd name="connsiteY51" fmla="*/ 12166 h 22184"/>
                  <a:gd name="connsiteX52" fmla="*/ 58395 w 436461"/>
                  <a:gd name="connsiteY52" fmla="*/ 2791 h 22184"/>
                  <a:gd name="connsiteX53" fmla="*/ 58395 w 436461"/>
                  <a:gd name="connsiteY53" fmla="*/ 2791 h 22184"/>
                  <a:gd name="connsiteX54" fmla="*/ 55175 w 436461"/>
                  <a:gd name="connsiteY54" fmla="*/ 2934 h 22184"/>
                  <a:gd name="connsiteX55" fmla="*/ 55175 w 436461"/>
                  <a:gd name="connsiteY55" fmla="*/ 9876 h 22184"/>
                  <a:gd name="connsiteX56" fmla="*/ 58682 w 436461"/>
                  <a:gd name="connsiteY56" fmla="*/ 9876 h 22184"/>
                  <a:gd name="connsiteX57" fmla="*/ 62761 w 436461"/>
                  <a:gd name="connsiteY57" fmla="*/ 6297 h 22184"/>
                  <a:gd name="connsiteX58" fmla="*/ 58467 w 436461"/>
                  <a:gd name="connsiteY58" fmla="*/ 2791 h 22184"/>
                  <a:gd name="connsiteX59" fmla="*/ 58467 w 436461"/>
                  <a:gd name="connsiteY59" fmla="*/ 2791 h 22184"/>
                  <a:gd name="connsiteX60" fmla="*/ 74211 w 436461"/>
                  <a:gd name="connsiteY60" fmla="*/ 11164 h 22184"/>
                  <a:gd name="connsiteX61" fmla="*/ 74211 w 436461"/>
                  <a:gd name="connsiteY61" fmla="*/ 11164 h 22184"/>
                  <a:gd name="connsiteX62" fmla="*/ 85160 w 436461"/>
                  <a:gd name="connsiteY62" fmla="*/ 143 h 22184"/>
                  <a:gd name="connsiteX63" fmla="*/ 96109 w 436461"/>
                  <a:gd name="connsiteY63" fmla="*/ 11164 h 22184"/>
                  <a:gd name="connsiteX64" fmla="*/ 85160 w 436461"/>
                  <a:gd name="connsiteY64" fmla="*/ 22184 h 22184"/>
                  <a:gd name="connsiteX65" fmla="*/ 74211 w 436461"/>
                  <a:gd name="connsiteY65" fmla="*/ 11164 h 22184"/>
                  <a:gd name="connsiteX66" fmla="*/ 74211 w 436461"/>
                  <a:gd name="connsiteY66" fmla="*/ 11164 h 22184"/>
                  <a:gd name="connsiteX67" fmla="*/ 77002 w 436461"/>
                  <a:gd name="connsiteY67" fmla="*/ 11164 h 22184"/>
                  <a:gd name="connsiteX68" fmla="*/ 77002 w 436461"/>
                  <a:gd name="connsiteY68" fmla="*/ 11164 h 22184"/>
                  <a:gd name="connsiteX69" fmla="*/ 85160 w 436461"/>
                  <a:gd name="connsiteY69" fmla="*/ 19680 h 22184"/>
                  <a:gd name="connsiteX70" fmla="*/ 93318 w 436461"/>
                  <a:gd name="connsiteY70" fmla="*/ 11164 h 22184"/>
                  <a:gd name="connsiteX71" fmla="*/ 85160 w 436461"/>
                  <a:gd name="connsiteY71" fmla="*/ 2648 h 22184"/>
                  <a:gd name="connsiteX72" fmla="*/ 77002 w 436461"/>
                  <a:gd name="connsiteY72" fmla="*/ 11164 h 22184"/>
                  <a:gd name="connsiteX73" fmla="*/ 77002 w 436461"/>
                  <a:gd name="connsiteY73" fmla="*/ 11164 h 22184"/>
                  <a:gd name="connsiteX74" fmla="*/ 101261 w 436461"/>
                  <a:gd name="connsiteY74" fmla="*/ 2862 h 22184"/>
                  <a:gd name="connsiteX75" fmla="*/ 101261 w 436461"/>
                  <a:gd name="connsiteY75" fmla="*/ 2862 h 22184"/>
                  <a:gd name="connsiteX76" fmla="*/ 101261 w 436461"/>
                  <a:gd name="connsiteY76" fmla="*/ 501 h 22184"/>
                  <a:gd name="connsiteX77" fmla="*/ 118937 w 436461"/>
                  <a:gd name="connsiteY77" fmla="*/ 501 h 22184"/>
                  <a:gd name="connsiteX78" fmla="*/ 118937 w 436461"/>
                  <a:gd name="connsiteY78" fmla="*/ 2934 h 22184"/>
                  <a:gd name="connsiteX79" fmla="*/ 111495 w 436461"/>
                  <a:gd name="connsiteY79" fmla="*/ 2934 h 22184"/>
                  <a:gd name="connsiteX80" fmla="*/ 111495 w 436461"/>
                  <a:gd name="connsiteY80" fmla="*/ 21898 h 22184"/>
                  <a:gd name="connsiteX81" fmla="*/ 108847 w 436461"/>
                  <a:gd name="connsiteY81" fmla="*/ 21898 h 22184"/>
                  <a:gd name="connsiteX82" fmla="*/ 108847 w 436461"/>
                  <a:gd name="connsiteY82" fmla="*/ 2934 h 22184"/>
                  <a:gd name="connsiteX83" fmla="*/ 101261 w 436461"/>
                  <a:gd name="connsiteY83" fmla="*/ 2934 h 22184"/>
                  <a:gd name="connsiteX84" fmla="*/ 127453 w 436461"/>
                  <a:gd name="connsiteY84" fmla="*/ 21827 h 22184"/>
                  <a:gd name="connsiteX85" fmla="*/ 127453 w 436461"/>
                  <a:gd name="connsiteY85" fmla="*/ 21827 h 22184"/>
                  <a:gd name="connsiteX86" fmla="*/ 127453 w 436461"/>
                  <a:gd name="connsiteY86" fmla="*/ 429 h 22184"/>
                  <a:gd name="connsiteX87" fmla="*/ 130101 w 436461"/>
                  <a:gd name="connsiteY87" fmla="*/ 429 h 22184"/>
                  <a:gd name="connsiteX88" fmla="*/ 130101 w 436461"/>
                  <a:gd name="connsiteY88" fmla="*/ 21827 h 22184"/>
                  <a:gd name="connsiteX89" fmla="*/ 127453 w 436461"/>
                  <a:gd name="connsiteY89" fmla="*/ 21827 h 22184"/>
                  <a:gd name="connsiteX90" fmla="*/ 156365 w 436461"/>
                  <a:gd name="connsiteY90" fmla="*/ 17748 h 22184"/>
                  <a:gd name="connsiteX91" fmla="*/ 156365 w 436461"/>
                  <a:gd name="connsiteY91" fmla="*/ 17748 h 22184"/>
                  <a:gd name="connsiteX92" fmla="*/ 157438 w 436461"/>
                  <a:gd name="connsiteY92" fmla="*/ 19680 h 22184"/>
                  <a:gd name="connsiteX93" fmla="*/ 150711 w 436461"/>
                  <a:gd name="connsiteY93" fmla="*/ 22041 h 22184"/>
                  <a:gd name="connsiteX94" fmla="*/ 139905 w 436461"/>
                  <a:gd name="connsiteY94" fmla="*/ 11021 h 22184"/>
                  <a:gd name="connsiteX95" fmla="*/ 150568 w 436461"/>
                  <a:gd name="connsiteY95" fmla="*/ 0 h 22184"/>
                  <a:gd name="connsiteX96" fmla="*/ 157080 w 436461"/>
                  <a:gd name="connsiteY96" fmla="*/ 2075 h 22184"/>
                  <a:gd name="connsiteX97" fmla="*/ 155864 w 436461"/>
                  <a:gd name="connsiteY97" fmla="*/ 4007 h 22184"/>
                  <a:gd name="connsiteX98" fmla="*/ 150568 w 436461"/>
                  <a:gd name="connsiteY98" fmla="*/ 2433 h 22184"/>
                  <a:gd name="connsiteX99" fmla="*/ 142624 w 436461"/>
                  <a:gd name="connsiteY99" fmla="*/ 10949 h 22184"/>
                  <a:gd name="connsiteX100" fmla="*/ 150998 w 436461"/>
                  <a:gd name="connsiteY100" fmla="*/ 19465 h 22184"/>
                  <a:gd name="connsiteX101" fmla="*/ 156293 w 436461"/>
                  <a:gd name="connsiteY101" fmla="*/ 17819 h 22184"/>
                  <a:gd name="connsiteX102" fmla="*/ 156293 w 436461"/>
                  <a:gd name="connsiteY102" fmla="*/ 17819 h 22184"/>
                  <a:gd name="connsiteX103" fmla="*/ 177834 w 436461"/>
                  <a:gd name="connsiteY103" fmla="*/ 21827 h 22184"/>
                  <a:gd name="connsiteX104" fmla="*/ 177834 w 436461"/>
                  <a:gd name="connsiteY104" fmla="*/ 21827 h 22184"/>
                  <a:gd name="connsiteX105" fmla="*/ 177834 w 436461"/>
                  <a:gd name="connsiteY105" fmla="*/ 429 h 22184"/>
                  <a:gd name="connsiteX106" fmla="*/ 180481 w 436461"/>
                  <a:gd name="connsiteY106" fmla="*/ 429 h 22184"/>
                  <a:gd name="connsiteX107" fmla="*/ 180481 w 436461"/>
                  <a:gd name="connsiteY107" fmla="*/ 21827 h 22184"/>
                  <a:gd name="connsiteX108" fmla="*/ 177834 w 436461"/>
                  <a:gd name="connsiteY108" fmla="*/ 21827 h 22184"/>
                  <a:gd name="connsiteX109" fmla="*/ 209750 w 436461"/>
                  <a:gd name="connsiteY109" fmla="*/ 21827 h 22184"/>
                  <a:gd name="connsiteX110" fmla="*/ 207675 w 436461"/>
                  <a:gd name="connsiteY110" fmla="*/ 21827 h 22184"/>
                  <a:gd name="connsiteX111" fmla="*/ 194365 w 436461"/>
                  <a:gd name="connsiteY111" fmla="*/ 5009 h 22184"/>
                  <a:gd name="connsiteX112" fmla="*/ 194365 w 436461"/>
                  <a:gd name="connsiteY112" fmla="*/ 21827 h 22184"/>
                  <a:gd name="connsiteX113" fmla="*/ 192003 w 436461"/>
                  <a:gd name="connsiteY113" fmla="*/ 21827 h 22184"/>
                  <a:gd name="connsiteX114" fmla="*/ 192003 w 436461"/>
                  <a:gd name="connsiteY114" fmla="*/ 429 h 22184"/>
                  <a:gd name="connsiteX115" fmla="*/ 194078 w 436461"/>
                  <a:gd name="connsiteY115" fmla="*/ 429 h 22184"/>
                  <a:gd name="connsiteX116" fmla="*/ 207389 w 436461"/>
                  <a:gd name="connsiteY116" fmla="*/ 17390 h 22184"/>
                  <a:gd name="connsiteX117" fmla="*/ 207389 w 436461"/>
                  <a:gd name="connsiteY117" fmla="*/ 429 h 22184"/>
                  <a:gd name="connsiteX118" fmla="*/ 209822 w 436461"/>
                  <a:gd name="connsiteY118" fmla="*/ 429 h 22184"/>
                  <a:gd name="connsiteX119" fmla="*/ 209822 w 436461"/>
                  <a:gd name="connsiteY119" fmla="*/ 21827 h 22184"/>
                  <a:gd name="connsiteX120" fmla="*/ 209822 w 436461"/>
                  <a:gd name="connsiteY120" fmla="*/ 21827 h 22184"/>
                  <a:gd name="connsiteX121" fmla="*/ 217694 w 436461"/>
                  <a:gd name="connsiteY121" fmla="*/ 2862 h 22184"/>
                  <a:gd name="connsiteX122" fmla="*/ 217694 w 436461"/>
                  <a:gd name="connsiteY122" fmla="*/ 2862 h 22184"/>
                  <a:gd name="connsiteX123" fmla="*/ 217694 w 436461"/>
                  <a:gd name="connsiteY123" fmla="*/ 501 h 22184"/>
                  <a:gd name="connsiteX124" fmla="*/ 235227 w 436461"/>
                  <a:gd name="connsiteY124" fmla="*/ 501 h 22184"/>
                  <a:gd name="connsiteX125" fmla="*/ 235227 w 436461"/>
                  <a:gd name="connsiteY125" fmla="*/ 2934 h 22184"/>
                  <a:gd name="connsiteX126" fmla="*/ 227784 w 436461"/>
                  <a:gd name="connsiteY126" fmla="*/ 2934 h 22184"/>
                  <a:gd name="connsiteX127" fmla="*/ 227784 w 436461"/>
                  <a:gd name="connsiteY127" fmla="*/ 21898 h 22184"/>
                  <a:gd name="connsiteX128" fmla="*/ 225137 w 436461"/>
                  <a:gd name="connsiteY128" fmla="*/ 21898 h 22184"/>
                  <a:gd name="connsiteX129" fmla="*/ 225137 w 436461"/>
                  <a:gd name="connsiteY129" fmla="*/ 2934 h 22184"/>
                  <a:gd name="connsiteX130" fmla="*/ 217694 w 436461"/>
                  <a:gd name="connsiteY130" fmla="*/ 2934 h 22184"/>
                  <a:gd name="connsiteX131" fmla="*/ 243170 w 436461"/>
                  <a:gd name="connsiteY131" fmla="*/ 21827 h 22184"/>
                  <a:gd name="connsiteX132" fmla="*/ 243170 w 436461"/>
                  <a:gd name="connsiteY132" fmla="*/ 21827 h 22184"/>
                  <a:gd name="connsiteX133" fmla="*/ 243170 w 436461"/>
                  <a:gd name="connsiteY133" fmla="*/ 429 h 22184"/>
                  <a:gd name="connsiteX134" fmla="*/ 255264 w 436461"/>
                  <a:gd name="connsiteY134" fmla="*/ 429 h 22184"/>
                  <a:gd name="connsiteX135" fmla="*/ 255264 w 436461"/>
                  <a:gd name="connsiteY135" fmla="*/ 2862 h 22184"/>
                  <a:gd name="connsiteX136" fmla="*/ 245747 w 436461"/>
                  <a:gd name="connsiteY136" fmla="*/ 2862 h 22184"/>
                  <a:gd name="connsiteX137" fmla="*/ 245747 w 436461"/>
                  <a:gd name="connsiteY137" fmla="*/ 9804 h 22184"/>
                  <a:gd name="connsiteX138" fmla="*/ 254263 w 436461"/>
                  <a:gd name="connsiteY138" fmla="*/ 9804 h 22184"/>
                  <a:gd name="connsiteX139" fmla="*/ 254263 w 436461"/>
                  <a:gd name="connsiteY139" fmla="*/ 12166 h 22184"/>
                  <a:gd name="connsiteX140" fmla="*/ 245747 w 436461"/>
                  <a:gd name="connsiteY140" fmla="*/ 12166 h 22184"/>
                  <a:gd name="connsiteX141" fmla="*/ 245747 w 436461"/>
                  <a:gd name="connsiteY141" fmla="*/ 19393 h 22184"/>
                  <a:gd name="connsiteX142" fmla="*/ 255479 w 436461"/>
                  <a:gd name="connsiteY142" fmla="*/ 19393 h 22184"/>
                  <a:gd name="connsiteX143" fmla="*/ 255479 w 436461"/>
                  <a:gd name="connsiteY143" fmla="*/ 21755 h 22184"/>
                  <a:gd name="connsiteX144" fmla="*/ 243099 w 436461"/>
                  <a:gd name="connsiteY144" fmla="*/ 21755 h 22184"/>
                  <a:gd name="connsiteX145" fmla="*/ 265140 w 436461"/>
                  <a:gd name="connsiteY145" fmla="*/ 21827 h 22184"/>
                  <a:gd name="connsiteX146" fmla="*/ 265140 w 436461"/>
                  <a:gd name="connsiteY146" fmla="*/ 21827 h 22184"/>
                  <a:gd name="connsiteX147" fmla="*/ 265140 w 436461"/>
                  <a:gd name="connsiteY147" fmla="*/ 429 h 22184"/>
                  <a:gd name="connsiteX148" fmla="*/ 267788 w 436461"/>
                  <a:gd name="connsiteY148" fmla="*/ 429 h 22184"/>
                  <a:gd name="connsiteX149" fmla="*/ 267788 w 436461"/>
                  <a:gd name="connsiteY149" fmla="*/ 19393 h 22184"/>
                  <a:gd name="connsiteX150" fmla="*/ 278379 w 436461"/>
                  <a:gd name="connsiteY150" fmla="*/ 19393 h 22184"/>
                  <a:gd name="connsiteX151" fmla="*/ 278379 w 436461"/>
                  <a:gd name="connsiteY151" fmla="*/ 21755 h 22184"/>
                  <a:gd name="connsiteX152" fmla="*/ 265140 w 436461"/>
                  <a:gd name="connsiteY152" fmla="*/ 21755 h 22184"/>
                  <a:gd name="connsiteX153" fmla="*/ 286394 w 436461"/>
                  <a:gd name="connsiteY153" fmla="*/ 21827 h 22184"/>
                  <a:gd name="connsiteX154" fmla="*/ 286394 w 436461"/>
                  <a:gd name="connsiteY154" fmla="*/ 21827 h 22184"/>
                  <a:gd name="connsiteX155" fmla="*/ 286394 w 436461"/>
                  <a:gd name="connsiteY155" fmla="*/ 429 h 22184"/>
                  <a:gd name="connsiteX156" fmla="*/ 289042 w 436461"/>
                  <a:gd name="connsiteY156" fmla="*/ 429 h 22184"/>
                  <a:gd name="connsiteX157" fmla="*/ 289042 w 436461"/>
                  <a:gd name="connsiteY157" fmla="*/ 19393 h 22184"/>
                  <a:gd name="connsiteX158" fmla="*/ 299633 w 436461"/>
                  <a:gd name="connsiteY158" fmla="*/ 19393 h 22184"/>
                  <a:gd name="connsiteX159" fmla="*/ 299633 w 436461"/>
                  <a:gd name="connsiteY159" fmla="*/ 21755 h 22184"/>
                  <a:gd name="connsiteX160" fmla="*/ 286466 w 436461"/>
                  <a:gd name="connsiteY160" fmla="*/ 21755 h 22184"/>
                  <a:gd name="connsiteX161" fmla="*/ 308221 w 436461"/>
                  <a:gd name="connsiteY161" fmla="*/ 21827 h 22184"/>
                  <a:gd name="connsiteX162" fmla="*/ 308221 w 436461"/>
                  <a:gd name="connsiteY162" fmla="*/ 21827 h 22184"/>
                  <a:gd name="connsiteX163" fmla="*/ 308221 w 436461"/>
                  <a:gd name="connsiteY163" fmla="*/ 429 h 22184"/>
                  <a:gd name="connsiteX164" fmla="*/ 310869 w 436461"/>
                  <a:gd name="connsiteY164" fmla="*/ 429 h 22184"/>
                  <a:gd name="connsiteX165" fmla="*/ 310869 w 436461"/>
                  <a:gd name="connsiteY165" fmla="*/ 21827 h 22184"/>
                  <a:gd name="connsiteX166" fmla="*/ 308221 w 436461"/>
                  <a:gd name="connsiteY166" fmla="*/ 21827 h 22184"/>
                  <a:gd name="connsiteX167" fmla="*/ 331264 w 436461"/>
                  <a:gd name="connsiteY167" fmla="*/ 13311 h 22184"/>
                  <a:gd name="connsiteX168" fmla="*/ 331264 w 436461"/>
                  <a:gd name="connsiteY168" fmla="*/ 13311 h 22184"/>
                  <a:gd name="connsiteX169" fmla="*/ 331264 w 436461"/>
                  <a:gd name="connsiteY169" fmla="*/ 10877 h 22184"/>
                  <a:gd name="connsiteX170" fmla="*/ 339422 w 436461"/>
                  <a:gd name="connsiteY170" fmla="*/ 10877 h 22184"/>
                  <a:gd name="connsiteX171" fmla="*/ 339422 w 436461"/>
                  <a:gd name="connsiteY171" fmla="*/ 19179 h 22184"/>
                  <a:gd name="connsiteX172" fmla="*/ 331407 w 436461"/>
                  <a:gd name="connsiteY172" fmla="*/ 22184 h 22184"/>
                  <a:gd name="connsiteX173" fmla="*/ 320601 w 436461"/>
                  <a:gd name="connsiteY173" fmla="*/ 11164 h 22184"/>
                  <a:gd name="connsiteX174" fmla="*/ 331193 w 436461"/>
                  <a:gd name="connsiteY174" fmla="*/ 143 h 22184"/>
                  <a:gd name="connsiteX175" fmla="*/ 337920 w 436461"/>
                  <a:gd name="connsiteY175" fmla="*/ 2218 h 22184"/>
                  <a:gd name="connsiteX176" fmla="*/ 336846 w 436461"/>
                  <a:gd name="connsiteY176" fmla="*/ 4294 h 22184"/>
                  <a:gd name="connsiteX177" fmla="*/ 331550 w 436461"/>
                  <a:gd name="connsiteY177" fmla="*/ 2648 h 22184"/>
                  <a:gd name="connsiteX178" fmla="*/ 323535 w 436461"/>
                  <a:gd name="connsiteY178" fmla="*/ 11164 h 22184"/>
                  <a:gd name="connsiteX179" fmla="*/ 331694 w 436461"/>
                  <a:gd name="connsiteY179" fmla="*/ 19680 h 22184"/>
                  <a:gd name="connsiteX180" fmla="*/ 337204 w 436461"/>
                  <a:gd name="connsiteY180" fmla="*/ 17748 h 22184"/>
                  <a:gd name="connsiteX181" fmla="*/ 337204 w 436461"/>
                  <a:gd name="connsiteY181" fmla="*/ 13311 h 22184"/>
                  <a:gd name="connsiteX182" fmla="*/ 331335 w 436461"/>
                  <a:gd name="connsiteY182" fmla="*/ 13311 h 22184"/>
                  <a:gd name="connsiteX183" fmla="*/ 331335 w 436461"/>
                  <a:gd name="connsiteY183" fmla="*/ 13454 h 22184"/>
                  <a:gd name="connsiteX184" fmla="*/ 331335 w 436461"/>
                  <a:gd name="connsiteY184" fmla="*/ 13454 h 22184"/>
                  <a:gd name="connsiteX185" fmla="*/ 348940 w 436461"/>
                  <a:gd name="connsiteY185" fmla="*/ 21827 h 22184"/>
                  <a:gd name="connsiteX186" fmla="*/ 348940 w 436461"/>
                  <a:gd name="connsiteY186" fmla="*/ 21827 h 22184"/>
                  <a:gd name="connsiteX187" fmla="*/ 348940 w 436461"/>
                  <a:gd name="connsiteY187" fmla="*/ 429 h 22184"/>
                  <a:gd name="connsiteX188" fmla="*/ 361034 w 436461"/>
                  <a:gd name="connsiteY188" fmla="*/ 429 h 22184"/>
                  <a:gd name="connsiteX189" fmla="*/ 361034 w 436461"/>
                  <a:gd name="connsiteY189" fmla="*/ 2862 h 22184"/>
                  <a:gd name="connsiteX190" fmla="*/ 351516 w 436461"/>
                  <a:gd name="connsiteY190" fmla="*/ 2862 h 22184"/>
                  <a:gd name="connsiteX191" fmla="*/ 351516 w 436461"/>
                  <a:gd name="connsiteY191" fmla="*/ 9804 h 22184"/>
                  <a:gd name="connsiteX192" fmla="*/ 360032 w 436461"/>
                  <a:gd name="connsiteY192" fmla="*/ 9804 h 22184"/>
                  <a:gd name="connsiteX193" fmla="*/ 360032 w 436461"/>
                  <a:gd name="connsiteY193" fmla="*/ 12166 h 22184"/>
                  <a:gd name="connsiteX194" fmla="*/ 351516 w 436461"/>
                  <a:gd name="connsiteY194" fmla="*/ 12166 h 22184"/>
                  <a:gd name="connsiteX195" fmla="*/ 351516 w 436461"/>
                  <a:gd name="connsiteY195" fmla="*/ 19393 h 22184"/>
                  <a:gd name="connsiteX196" fmla="*/ 361249 w 436461"/>
                  <a:gd name="connsiteY196" fmla="*/ 19393 h 22184"/>
                  <a:gd name="connsiteX197" fmla="*/ 361249 w 436461"/>
                  <a:gd name="connsiteY197" fmla="*/ 21755 h 22184"/>
                  <a:gd name="connsiteX198" fmla="*/ 348868 w 436461"/>
                  <a:gd name="connsiteY198" fmla="*/ 21755 h 22184"/>
                  <a:gd name="connsiteX199" fmla="*/ 388801 w 436461"/>
                  <a:gd name="connsiteY199" fmla="*/ 21827 h 22184"/>
                  <a:gd name="connsiteX200" fmla="*/ 386725 w 436461"/>
                  <a:gd name="connsiteY200" fmla="*/ 21827 h 22184"/>
                  <a:gd name="connsiteX201" fmla="*/ 373414 w 436461"/>
                  <a:gd name="connsiteY201" fmla="*/ 5009 h 22184"/>
                  <a:gd name="connsiteX202" fmla="*/ 373414 w 436461"/>
                  <a:gd name="connsiteY202" fmla="*/ 21827 h 22184"/>
                  <a:gd name="connsiteX203" fmla="*/ 371053 w 436461"/>
                  <a:gd name="connsiteY203" fmla="*/ 21827 h 22184"/>
                  <a:gd name="connsiteX204" fmla="*/ 371053 w 436461"/>
                  <a:gd name="connsiteY204" fmla="*/ 429 h 22184"/>
                  <a:gd name="connsiteX205" fmla="*/ 373128 w 436461"/>
                  <a:gd name="connsiteY205" fmla="*/ 429 h 22184"/>
                  <a:gd name="connsiteX206" fmla="*/ 386439 w 436461"/>
                  <a:gd name="connsiteY206" fmla="*/ 17390 h 22184"/>
                  <a:gd name="connsiteX207" fmla="*/ 386439 w 436461"/>
                  <a:gd name="connsiteY207" fmla="*/ 429 h 22184"/>
                  <a:gd name="connsiteX208" fmla="*/ 388872 w 436461"/>
                  <a:gd name="connsiteY208" fmla="*/ 429 h 22184"/>
                  <a:gd name="connsiteX209" fmla="*/ 388872 w 436461"/>
                  <a:gd name="connsiteY209" fmla="*/ 21827 h 22184"/>
                  <a:gd name="connsiteX210" fmla="*/ 388872 w 436461"/>
                  <a:gd name="connsiteY210" fmla="*/ 21827 h 22184"/>
                  <a:gd name="connsiteX211" fmla="*/ 414491 w 436461"/>
                  <a:gd name="connsiteY211" fmla="*/ 17748 h 22184"/>
                  <a:gd name="connsiteX212" fmla="*/ 414491 w 436461"/>
                  <a:gd name="connsiteY212" fmla="*/ 17748 h 22184"/>
                  <a:gd name="connsiteX213" fmla="*/ 415565 w 436461"/>
                  <a:gd name="connsiteY213" fmla="*/ 19680 h 22184"/>
                  <a:gd name="connsiteX214" fmla="*/ 408838 w 436461"/>
                  <a:gd name="connsiteY214" fmla="*/ 22041 h 22184"/>
                  <a:gd name="connsiteX215" fmla="*/ 398032 w 436461"/>
                  <a:gd name="connsiteY215" fmla="*/ 11021 h 22184"/>
                  <a:gd name="connsiteX216" fmla="*/ 408695 w 436461"/>
                  <a:gd name="connsiteY216" fmla="*/ 0 h 22184"/>
                  <a:gd name="connsiteX217" fmla="*/ 415207 w 436461"/>
                  <a:gd name="connsiteY217" fmla="*/ 2075 h 22184"/>
                  <a:gd name="connsiteX218" fmla="*/ 413991 w 436461"/>
                  <a:gd name="connsiteY218" fmla="*/ 4007 h 22184"/>
                  <a:gd name="connsiteX219" fmla="*/ 408695 w 436461"/>
                  <a:gd name="connsiteY219" fmla="*/ 2433 h 22184"/>
                  <a:gd name="connsiteX220" fmla="*/ 400751 w 436461"/>
                  <a:gd name="connsiteY220" fmla="*/ 10949 h 22184"/>
                  <a:gd name="connsiteX221" fmla="*/ 409124 w 436461"/>
                  <a:gd name="connsiteY221" fmla="*/ 19465 h 22184"/>
                  <a:gd name="connsiteX222" fmla="*/ 414420 w 436461"/>
                  <a:gd name="connsiteY222" fmla="*/ 17819 h 22184"/>
                  <a:gd name="connsiteX223" fmla="*/ 414420 w 436461"/>
                  <a:gd name="connsiteY223" fmla="*/ 17819 h 22184"/>
                  <a:gd name="connsiteX224" fmla="*/ 424081 w 436461"/>
                  <a:gd name="connsiteY224" fmla="*/ 21827 h 22184"/>
                  <a:gd name="connsiteX225" fmla="*/ 424081 w 436461"/>
                  <a:gd name="connsiteY225" fmla="*/ 21827 h 22184"/>
                  <a:gd name="connsiteX226" fmla="*/ 424081 w 436461"/>
                  <a:gd name="connsiteY226" fmla="*/ 429 h 22184"/>
                  <a:gd name="connsiteX227" fmla="*/ 436175 w 436461"/>
                  <a:gd name="connsiteY227" fmla="*/ 429 h 22184"/>
                  <a:gd name="connsiteX228" fmla="*/ 436175 w 436461"/>
                  <a:gd name="connsiteY228" fmla="*/ 2862 h 22184"/>
                  <a:gd name="connsiteX229" fmla="*/ 426729 w 436461"/>
                  <a:gd name="connsiteY229" fmla="*/ 2862 h 22184"/>
                  <a:gd name="connsiteX230" fmla="*/ 426729 w 436461"/>
                  <a:gd name="connsiteY230" fmla="*/ 9804 h 22184"/>
                  <a:gd name="connsiteX231" fmla="*/ 435245 w 436461"/>
                  <a:gd name="connsiteY231" fmla="*/ 9804 h 22184"/>
                  <a:gd name="connsiteX232" fmla="*/ 435245 w 436461"/>
                  <a:gd name="connsiteY232" fmla="*/ 12166 h 22184"/>
                  <a:gd name="connsiteX233" fmla="*/ 426729 w 436461"/>
                  <a:gd name="connsiteY233" fmla="*/ 12166 h 22184"/>
                  <a:gd name="connsiteX234" fmla="*/ 426729 w 436461"/>
                  <a:gd name="connsiteY234" fmla="*/ 19393 h 22184"/>
                  <a:gd name="connsiteX235" fmla="*/ 436461 w 436461"/>
                  <a:gd name="connsiteY235" fmla="*/ 19393 h 22184"/>
                  <a:gd name="connsiteX236" fmla="*/ 436461 w 436461"/>
                  <a:gd name="connsiteY236" fmla="*/ 21755 h 22184"/>
                  <a:gd name="connsiteX237" fmla="*/ 424081 w 436461"/>
                  <a:gd name="connsiteY237" fmla="*/ 21755 h 221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</a:cxnLst>
                <a:rect l="l" t="t" r="r" b="b"/>
                <a:pathLst>
                  <a:path w="436461" h="22184">
                    <a:moveTo>
                      <a:pt x="2648" y="21898"/>
                    </a:moveTo>
                    <a:lnTo>
                      <a:pt x="0" y="21898"/>
                    </a:lnTo>
                    <a:lnTo>
                      <a:pt x="0" y="501"/>
                    </a:lnTo>
                    <a:cubicBezTo>
                      <a:pt x="1216" y="501"/>
                      <a:pt x="5153" y="358"/>
                      <a:pt x="5797" y="358"/>
                    </a:cubicBezTo>
                    <a:cubicBezTo>
                      <a:pt x="11665" y="358"/>
                      <a:pt x="13382" y="3220"/>
                      <a:pt x="13382" y="6727"/>
                    </a:cubicBezTo>
                    <a:cubicBezTo>
                      <a:pt x="13382" y="10233"/>
                      <a:pt x="11092" y="12094"/>
                      <a:pt x="8731" y="12738"/>
                    </a:cubicBezTo>
                    <a:lnTo>
                      <a:pt x="15816" y="21755"/>
                    </a:lnTo>
                    <a:lnTo>
                      <a:pt x="12667" y="21755"/>
                    </a:lnTo>
                    <a:lnTo>
                      <a:pt x="6083" y="13239"/>
                    </a:lnTo>
                    <a:lnTo>
                      <a:pt x="2576" y="13239"/>
                    </a:lnTo>
                    <a:lnTo>
                      <a:pt x="2576" y="21898"/>
                    </a:lnTo>
                    <a:lnTo>
                      <a:pt x="2719" y="21898"/>
                    </a:lnTo>
                    <a:close/>
                    <a:moveTo>
                      <a:pt x="5654" y="2791"/>
                    </a:moveTo>
                    <a:lnTo>
                      <a:pt x="5654" y="2791"/>
                    </a:lnTo>
                    <a:cubicBezTo>
                      <a:pt x="4938" y="2791"/>
                      <a:pt x="3578" y="2791"/>
                      <a:pt x="2648" y="2934"/>
                    </a:cubicBezTo>
                    <a:lnTo>
                      <a:pt x="2648" y="10877"/>
                    </a:lnTo>
                    <a:lnTo>
                      <a:pt x="5797" y="10877"/>
                    </a:lnTo>
                    <a:cubicBezTo>
                      <a:pt x="8302" y="10877"/>
                      <a:pt x="10591" y="9303"/>
                      <a:pt x="10591" y="6798"/>
                    </a:cubicBezTo>
                    <a:cubicBezTo>
                      <a:pt x="10734" y="4652"/>
                      <a:pt x="9375" y="2862"/>
                      <a:pt x="5654" y="2862"/>
                    </a:cubicBezTo>
                    <a:lnTo>
                      <a:pt x="5654" y="2862"/>
                    </a:lnTo>
                    <a:close/>
                    <a:moveTo>
                      <a:pt x="21612" y="11164"/>
                    </a:moveTo>
                    <a:lnTo>
                      <a:pt x="21612" y="11164"/>
                    </a:lnTo>
                    <a:cubicBezTo>
                      <a:pt x="21612" y="4938"/>
                      <a:pt x="26192" y="143"/>
                      <a:pt x="32561" y="143"/>
                    </a:cubicBezTo>
                    <a:cubicBezTo>
                      <a:pt x="38930" y="143"/>
                      <a:pt x="43510" y="4580"/>
                      <a:pt x="43510" y="11164"/>
                    </a:cubicBezTo>
                    <a:cubicBezTo>
                      <a:pt x="43510" y="17748"/>
                      <a:pt x="38859" y="22184"/>
                      <a:pt x="32561" y="22184"/>
                    </a:cubicBezTo>
                    <a:cubicBezTo>
                      <a:pt x="26335" y="22041"/>
                      <a:pt x="21612" y="17604"/>
                      <a:pt x="21612" y="11164"/>
                    </a:cubicBezTo>
                    <a:lnTo>
                      <a:pt x="21612" y="11164"/>
                    </a:lnTo>
                    <a:close/>
                    <a:moveTo>
                      <a:pt x="24403" y="11164"/>
                    </a:moveTo>
                    <a:lnTo>
                      <a:pt x="24403" y="11164"/>
                    </a:lnTo>
                    <a:cubicBezTo>
                      <a:pt x="24403" y="15958"/>
                      <a:pt x="27981" y="19680"/>
                      <a:pt x="32561" y="19680"/>
                    </a:cubicBezTo>
                    <a:cubicBezTo>
                      <a:pt x="37499" y="19680"/>
                      <a:pt x="40719" y="15958"/>
                      <a:pt x="40719" y="11164"/>
                    </a:cubicBezTo>
                    <a:cubicBezTo>
                      <a:pt x="40719" y="6154"/>
                      <a:pt x="37141" y="2648"/>
                      <a:pt x="32561" y="2648"/>
                    </a:cubicBezTo>
                    <a:cubicBezTo>
                      <a:pt x="27910" y="2505"/>
                      <a:pt x="24403" y="6154"/>
                      <a:pt x="24403" y="11164"/>
                    </a:cubicBezTo>
                    <a:lnTo>
                      <a:pt x="24403" y="11164"/>
                    </a:lnTo>
                    <a:close/>
                    <a:moveTo>
                      <a:pt x="52599" y="21755"/>
                    </a:moveTo>
                    <a:lnTo>
                      <a:pt x="52599" y="21755"/>
                    </a:lnTo>
                    <a:lnTo>
                      <a:pt x="52599" y="358"/>
                    </a:lnTo>
                    <a:cubicBezTo>
                      <a:pt x="53815" y="358"/>
                      <a:pt x="56463" y="215"/>
                      <a:pt x="58467" y="215"/>
                    </a:cubicBezTo>
                    <a:cubicBezTo>
                      <a:pt x="63619" y="215"/>
                      <a:pt x="65337" y="2505"/>
                      <a:pt x="65337" y="5510"/>
                    </a:cubicBezTo>
                    <a:cubicBezTo>
                      <a:pt x="65337" y="8158"/>
                      <a:pt x="63763" y="9804"/>
                      <a:pt x="61615" y="10448"/>
                    </a:cubicBezTo>
                    <a:lnTo>
                      <a:pt x="61615" y="10591"/>
                    </a:lnTo>
                    <a:cubicBezTo>
                      <a:pt x="64263" y="11092"/>
                      <a:pt x="66052" y="12738"/>
                      <a:pt x="66052" y="15601"/>
                    </a:cubicBezTo>
                    <a:cubicBezTo>
                      <a:pt x="66052" y="19894"/>
                      <a:pt x="62689" y="21827"/>
                      <a:pt x="58252" y="21827"/>
                    </a:cubicBezTo>
                    <a:cubicBezTo>
                      <a:pt x="56463" y="21970"/>
                      <a:pt x="53815" y="21827"/>
                      <a:pt x="52599" y="21684"/>
                    </a:cubicBezTo>
                    <a:lnTo>
                      <a:pt x="52599" y="21684"/>
                    </a:lnTo>
                    <a:close/>
                    <a:moveTo>
                      <a:pt x="58610" y="12166"/>
                    </a:moveTo>
                    <a:lnTo>
                      <a:pt x="55247" y="12166"/>
                    </a:lnTo>
                    <a:lnTo>
                      <a:pt x="55247" y="19465"/>
                    </a:lnTo>
                    <a:cubicBezTo>
                      <a:pt x="55962" y="19608"/>
                      <a:pt x="57322" y="19608"/>
                      <a:pt x="58610" y="19608"/>
                    </a:cubicBezTo>
                    <a:cubicBezTo>
                      <a:pt x="61759" y="19608"/>
                      <a:pt x="63619" y="18320"/>
                      <a:pt x="63619" y="15672"/>
                    </a:cubicBezTo>
                    <a:cubicBezTo>
                      <a:pt x="63476" y="13382"/>
                      <a:pt x="61687" y="12166"/>
                      <a:pt x="58610" y="12166"/>
                    </a:cubicBezTo>
                    <a:lnTo>
                      <a:pt x="58610" y="12166"/>
                    </a:lnTo>
                    <a:close/>
                    <a:moveTo>
                      <a:pt x="58395" y="2791"/>
                    </a:moveTo>
                    <a:lnTo>
                      <a:pt x="58395" y="2791"/>
                    </a:lnTo>
                    <a:cubicBezTo>
                      <a:pt x="57322" y="2791"/>
                      <a:pt x="55962" y="2934"/>
                      <a:pt x="55175" y="2934"/>
                    </a:cubicBezTo>
                    <a:lnTo>
                      <a:pt x="55175" y="9876"/>
                    </a:lnTo>
                    <a:lnTo>
                      <a:pt x="58682" y="9876"/>
                    </a:lnTo>
                    <a:cubicBezTo>
                      <a:pt x="60972" y="9876"/>
                      <a:pt x="62761" y="8659"/>
                      <a:pt x="62761" y="6297"/>
                    </a:cubicBezTo>
                    <a:cubicBezTo>
                      <a:pt x="62761" y="4007"/>
                      <a:pt x="61329" y="2791"/>
                      <a:pt x="58467" y="2791"/>
                    </a:cubicBezTo>
                    <a:lnTo>
                      <a:pt x="58467" y="2791"/>
                    </a:lnTo>
                    <a:close/>
                    <a:moveTo>
                      <a:pt x="74211" y="11164"/>
                    </a:moveTo>
                    <a:lnTo>
                      <a:pt x="74211" y="11164"/>
                    </a:lnTo>
                    <a:cubicBezTo>
                      <a:pt x="74211" y="4938"/>
                      <a:pt x="78791" y="143"/>
                      <a:pt x="85160" y="143"/>
                    </a:cubicBezTo>
                    <a:cubicBezTo>
                      <a:pt x="91529" y="143"/>
                      <a:pt x="96109" y="4580"/>
                      <a:pt x="96109" y="11164"/>
                    </a:cubicBezTo>
                    <a:cubicBezTo>
                      <a:pt x="96109" y="17748"/>
                      <a:pt x="91457" y="22184"/>
                      <a:pt x="85160" y="22184"/>
                    </a:cubicBezTo>
                    <a:cubicBezTo>
                      <a:pt x="78934" y="22041"/>
                      <a:pt x="74211" y="17604"/>
                      <a:pt x="74211" y="11164"/>
                    </a:cubicBezTo>
                    <a:lnTo>
                      <a:pt x="74211" y="11164"/>
                    </a:lnTo>
                    <a:close/>
                    <a:moveTo>
                      <a:pt x="77002" y="11164"/>
                    </a:moveTo>
                    <a:lnTo>
                      <a:pt x="77002" y="11164"/>
                    </a:lnTo>
                    <a:cubicBezTo>
                      <a:pt x="77002" y="15958"/>
                      <a:pt x="80580" y="19680"/>
                      <a:pt x="85160" y="19680"/>
                    </a:cubicBezTo>
                    <a:cubicBezTo>
                      <a:pt x="90098" y="19680"/>
                      <a:pt x="93318" y="15958"/>
                      <a:pt x="93318" y="11164"/>
                    </a:cubicBezTo>
                    <a:cubicBezTo>
                      <a:pt x="93318" y="6154"/>
                      <a:pt x="89740" y="2648"/>
                      <a:pt x="85160" y="2648"/>
                    </a:cubicBezTo>
                    <a:cubicBezTo>
                      <a:pt x="80508" y="2505"/>
                      <a:pt x="77002" y="6154"/>
                      <a:pt x="77002" y="11164"/>
                    </a:cubicBezTo>
                    <a:lnTo>
                      <a:pt x="77002" y="11164"/>
                    </a:lnTo>
                    <a:close/>
                    <a:moveTo>
                      <a:pt x="101261" y="2862"/>
                    </a:moveTo>
                    <a:lnTo>
                      <a:pt x="101261" y="2862"/>
                    </a:lnTo>
                    <a:lnTo>
                      <a:pt x="101261" y="501"/>
                    </a:lnTo>
                    <a:lnTo>
                      <a:pt x="118937" y="501"/>
                    </a:lnTo>
                    <a:lnTo>
                      <a:pt x="118937" y="2934"/>
                    </a:lnTo>
                    <a:lnTo>
                      <a:pt x="111495" y="2934"/>
                    </a:lnTo>
                    <a:lnTo>
                      <a:pt x="111495" y="21898"/>
                    </a:lnTo>
                    <a:lnTo>
                      <a:pt x="108847" y="21898"/>
                    </a:lnTo>
                    <a:lnTo>
                      <a:pt x="108847" y="2934"/>
                    </a:lnTo>
                    <a:lnTo>
                      <a:pt x="101261" y="2934"/>
                    </a:lnTo>
                    <a:close/>
                    <a:moveTo>
                      <a:pt x="127453" y="21827"/>
                    </a:moveTo>
                    <a:lnTo>
                      <a:pt x="127453" y="21827"/>
                    </a:lnTo>
                    <a:lnTo>
                      <a:pt x="127453" y="429"/>
                    </a:lnTo>
                    <a:lnTo>
                      <a:pt x="130101" y="429"/>
                    </a:lnTo>
                    <a:lnTo>
                      <a:pt x="130101" y="21827"/>
                    </a:lnTo>
                    <a:lnTo>
                      <a:pt x="127453" y="21827"/>
                    </a:lnTo>
                    <a:close/>
                    <a:moveTo>
                      <a:pt x="156365" y="17748"/>
                    </a:moveTo>
                    <a:lnTo>
                      <a:pt x="156365" y="17748"/>
                    </a:lnTo>
                    <a:lnTo>
                      <a:pt x="157438" y="19680"/>
                    </a:lnTo>
                    <a:cubicBezTo>
                      <a:pt x="156007" y="21111"/>
                      <a:pt x="153359" y="22041"/>
                      <a:pt x="150711" y="22041"/>
                    </a:cubicBezTo>
                    <a:cubicBezTo>
                      <a:pt x="144342" y="22041"/>
                      <a:pt x="139905" y="17748"/>
                      <a:pt x="139905" y="11021"/>
                    </a:cubicBezTo>
                    <a:cubicBezTo>
                      <a:pt x="139905" y="4866"/>
                      <a:pt x="143841" y="0"/>
                      <a:pt x="150568" y="0"/>
                    </a:cubicBezTo>
                    <a:cubicBezTo>
                      <a:pt x="153359" y="0"/>
                      <a:pt x="155577" y="716"/>
                      <a:pt x="157080" y="2075"/>
                    </a:cubicBezTo>
                    <a:lnTo>
                      <a:pt x="155864" y="4007"/>
                    </a:lnTo>
                    <a:cubicBezTo>
                      <a:pt x="154433" y="2934"/>
                      <a:pt x="152858" y="2433"/>
                      <a:pt x="150568" y="2433"/>
                    </a:cubicBezTo>
                    <a:cubicBezTo>
                      <a:pt x="145917" y="2433"/>
                      <a:pt x="142624" y="5940"/>
                      <a:pt x="142624" y="10949"/>
                    </a:cubicBezTo>
                    <a:cubicBezTo>
                      <a:pt x="142624" y="15958"/>
                      <a:pt x="145988" y="19465"/>
                      <a:pt x="150998" y="19465"/>
                    </a:cubicBezTo>
                    <a:cubicBezTo>
                      <a:pt x="152787" y="19680"/>
                      <a:pt x="154862" y="18964"/>
                      <a:pt x="156293" y="17819"/>
                    </a:cubicBezTo>
                    <a:lnTo>
                      <a:pt x="156293" y="17819"/>
                    </a:lnTo>
                    <a:close/>
                    <a:moveTo>
                      <a:pt x="177834" y="21827"/>
                    </a:moveTo>
                    <a:lnTo>
                      <a:pt x="177834" y="21827"/>
                    </a:lnTo>
                    <a:lnTo>
                      <a:pt x="177834" y="429"/>
                    </a:lnTo>
                    <a:lnTo>
                      <a:pt x="180481" y="429"/>
                    </a:lnTo>
                    <a:lnTo>
                      <a:pt x="180481" y="21827"/>
                    </a:lnTo>
                    <a:lnTo>
                      <a:pt x="177834" y="21827"/>
                    </a:lnTo>
                    <a:close/>
                    <a:moveTo>
                      <a:pt x="209750" y="21827"/>
                    </a:moveTo>
                    <a:lnTo>
                      <a:pt x="207675" y="21827"/>
                    </a:lnTo>
                    <a:lnTo>
                      <a:pt x="194365" y="5009"/>
                    </a:lnTo>
                    <a:lnTo>
                      <a:pt x="194365" y="21827"/>
                    </a:lnTo>
                    <a:lnTo>
                      <a:pt x="192003" y="21827"/>
                    </a:lnTo>
                    <a:lnTo>
                      <a:pt x="192003" y="429"/>
                    </a:lnTo>
                    <a:lnTo>
                      <a:pt x="194078" y="429"/>
                    </a:lnTo>
                    <a:lnTo>
                      <a:pt x="207389" y="17390"/>
                    </a:lnTo>
                    <a:lnTo>
                      <a:pt x="207389" y="429"/>
                    </a:lnTo>
                    <a:lnTo>
                      <a:pt x="209822" y="429"/>
                    </a:lnTo>
                    <a:lnTo>
                      <a:pt x="209822" y="21827"/>
                    </a:lnTo>
                    <a:lnTo>
                      <a:pt x="209822" y="21827"/>
                    </a:lnTo>
                    <a:close/>
                    <a:moveTo>
                      <a:pt x="217694" y="2862"/>
                    </a:moveTo>
                    <a:lnTo>
                      <a:pt x="217694" y="2862"/>
                    </a:lnTo>
                    <a:lnTo>
                      <a:pt x="217694" y="501"/>
                    </a:lnTo>
                    <a:lnTo>
                      <a:pt x="235227" y="501"/>
                    </a:lnTo>
                    <a:lnTo>
                      <a:pt x="235227" y="2934"/>
                    </a:lnTo>
                    <a:lnTo>
                      <a:pt x="227784" y="2934"/>
                    </a:lnTo>
                    <a:lnTo>
                      <a:pt x="227784" y="21898"/>
                    </a:lnTo>
                    <a:lnTo>
                      <a:pt x="225137" y="21898"/>
                    </a:lnTo>
                    <a:lnTo>
                      <a:pt x="225137" y="2934"/>
                    </a:lnTo>
                    <a:lnTo>
                      <a:pt x="217694" y="2934"/>
                    </a:lnTo>
                    <a:close/>
                    <a:moveTo>
                      <a:pt x="243170" y="21827"/>
                    </a:moveTo>
                    <a:lnTo>
                      <a:pt x="243170" y="21827"/>
                    </a:lnTo>
                    <a:lnTo>
                      <a:pt x="243170" y="429"/>
                    </a:lnTo>
                    <a:lnTo>
                      <a:pt x="255264" y="429"/>
                    </a:lnTo>
                    <a:lnTo>
                      <a:pt x="255264" y="2862"/>
                    </a:lnTo>
                    <a:lnTo>
                      <a:pt x="245747" y="2862"/>
                    </a:lnTo>
                    <a:lnTo>
                      <a:pt x="245747" y="9804"/>
                    </a:lnTo>
                    <a:lnTo>
                      <a:pt x="254263" y="9804"/>
                    </a:lnTo>
                    <a:lnTo>
                      <a:pt x="254263" y="12166"/>
                    </a:lnTo>
                    <a:lnTo>
                      <a:pt x="245747" y="12166"/>
                    </a:lnTo>
                    <a:lnTo>
                      <a:pt x="245747" y="19393"/>
                    </a:lnTo>
                    <a:lnTo>
                      <a:pt x="255479" y="19393"/>
                    </a:lnTo>
                    <a:lnTo>
                      <a:pt x="255479" y="21755"/>
                    </a:lnTo>
                    <a:lnTo>
                      <a:pt x="243099" y="21755"/>
                    </a:lnTo>
                    <a:close/>
                    <a:moveTo>
                      <a:pt x="265140" y="21827"/>
                    </a:moveTo>
                    <a:lnTo>
                      <a:pt x="265140" y="21827"/>
                    </a:lnTo>
                    <a:lnTo>
                      <a:pt x="265140" y="429"/>
                    </a:lnTo>
                    <a:lnTo>
                      <a:pt x="267788" y="429"/>
                    </a:lnTo>
                    <a:lnTo>
                      <a:pt x="267788" y="19393"/>
                    </a:lnTo>
                    <a:lnTo>
                      <a:pt x="278379" y="19393"/>
                    </a:lnTo>
                    <a:lnTo>
                      <a:pt x="278379" y="21755"/>
                    </a:lnTo>
                    <a:lnTo>
                      <a:pt x="265140" y="21755"/>
                    </a:lnTo>
                    <a:close/>
                    <a:moveTo>
                      <a:pt x="286394" y="21827"/>
                    </a:moveTo>
                    <a:lnTo>
                      <a:pt x="286394" y="21827"/>
                    </a:lnTo>
                    <a:lnTo>
                      <a:pt x="286394" y="429"/>
                    </a:lnTo>
                    <a:lnTo>
                      <a:pt x="289042" y="429"/>
                    </a:lnTo>
                    <a:lnTo>
                      <a:pt x="289042" y="19393"/>
                    </a:lnTo>
                    <a:lnTo>
                      <a:pt x="299633" y="19393"/>
                    </a:lnTo>
                    <a:lnTo>
                      <a:pt x="299633" y="21755"/>
                    </a:lnTo>
                    <a:lnTo>
                      <a:pt x="286466" y="21755"/>
                    </a:lnTo>
                    <a:close/>
                    <a:moveTo>
                      <a:pt x="308221" y="21827"/>
                    </a:moveTo>
                    <a:lnTo>
                      <a:pt x="308221" y="21827"/>
                    </a:lnTo>
                    <a:lnTo>
                      <a:pt x="308221" y="429"/>
                    </a:lnTo>
                    <a:lnTo>
                      <a:pt x="310869" y="429"/>
                    </a:lnTo>
                    <a:lnTo>
                      <a:pt x="310869" y="21827"/>
                    </a:lnTo>
                    <a:lnTo>
                      <a:pt x="308221" y="21827"/>
                    </a:lnTo>
                    <a:close/>
                    <a:moveTo>
                      <a:pt x="331264" y="13311"/>
                    </a:moveTo>
                    <a:lnTo>
                      <a:pt x="331264" y="13311"/>
                    </a:lnTo>
                    <a:lnTo>
                      <a:pt x="331264" y="10877"/>
                    </a:lnTo>
                    <a:lnTo>
                      <a:pt x="339422" y="10877"/>
                    </a:lnTo>
                    <a:lnTo>
                      <a:pt x="339422" y="19179"/>
                    </a:lnTo>
                    <a:cubicBezTo>
                      <a:pt x="337490" y="21111"/>
                      <a:pt x="334055" y="22184"/>
                      <a:pt x="331407" y="22184"/>
                    </a:cubicBezTo>
                    <a:cubicBezTo>
                      <a:pt x="324680" y="22184"/>
                      <a:pt x="320601" y="17891"/>
                      <a:pt x="320601" y="11164"/>
                    </a:cubicBezTo>
                    <a:cubicBezTo>
                      <a:pt x="320601" y="5009"/>
                      <a:pt x="324680" y="143"/>
                      <a:pt x="331193" y="143"/>
                    </a:cubicBezTo>
                    <a:cubicBezTo>
                      <a:pt x="334055" y="143"/>
                      <a:pt x="336202" y="859"/>
                      <a:pt x="337920" y="2218"/>
                    </a:cubicBezTo>
                    <a:lnTo>
                      <a:pt x="336846" y="4294"/>
                    </a:lnTo>
                    <a:cubicBezTo>
                      <a:pt x="335629" y="3220"/>
                      <a:pt x="333625" y="2648"/>
                      <a:pt x="331550" y="2648"/>
                    </a:cubicBezTo>
                    <a:cubicBezTo>
                      <a:pt x="326756" y="2648"/>
                      <a:pt x="323535" y="6011"/>
                      <a:pt x="323535" y="11164"/>
                    </a:cubicBezTo>
                    <a:cubicBezTo>
                      <a:pt x="323535" y="16316"/>
                      <a:pt x="326756" y="19680"/>
                      <a:pt x="331694" y="19680"/>
                    </a:cubicBezTo>
                    <a:cubicBezTo>
                      <a:pt x="333769" y="19680"/>
                      <a:pt x="335987" y="18821"/>
                      <a:pt x="337204" y="17748"/>
                    </a:cubicBezTo>
                    <a:lnTo>
                      <a:pt x="337204" y="13311"/>
                    </a:lnTo>
                    <a:lnTo>
                      <a:pt x="331335" y="13311"/>
                    </a:lnTo>
                    <a:lnTo>
                      <a:pt x="331335" y="13454"/>
                    </a:lnTo>
                    <a:lnTo>
                      <a:pt x="331335" y="13454"/>
                    </a:lnTo>
                    <a:close/>
                    <a:moveTo>
                      <a:pt x="348940" y="21827"/>
                    </a:moveTo>
                    <a:lnTo>
                      <a:pt x="348940" y="21827"/>
                    </a:lnTo>
                    <a:lnTo>
                      <a:pt x="348940" y="429"/>
                    </a:lnTo>
                    <a:lnTo>
                      <a:pt x="361034" y="429"/>
                    </a:lnTo>
                    <a:lnTo>
                      <a:pt x="361034" y="2862"/>
                    </a:lnTo>
                    <a:lnTo>
                      <a:pt x="351516" y="2862"/>
                    </a:lnTo>
                    <a:lnTo>
                      <a:pt x="351516" y="9804"/>
                    </a:lnTo>
                    <a:lnTo>
                      <a:pt x="360032" y="9804"/>
                    </a:lnTo>
                    <a:lnTo>
                      <a:pt x="360032" y="12166"/>
                    </a:lnTo>
                    <a:lnTo>
                      <a:pt x="351516" y="12166"/>
                    </a:lnTo>
                    <a:lnTo>
                      <a:pt x="351516" y="19393"/>
                    </a:lnTo>
                    <a:lnTo>
                      <a:pt x="361249" y="19393"/>
                    </a:lnTo>
                    <a:lnTo>
                      <a:pt x="361249" y="21755"/>
                    </a:lnTo>
                    <a:lnTo>
                      <a:pt x="348868" y="21755"/>
                    </a:lnTo>
                    <a:close/>
                    <a:moveTo>
                      <a:pt x="388801" y="21827"/>
                    </a:moveTo>
                    <a:lnTo>
                      <a:pt x="386725" y="21827"/>
                    </a:lnTo>
                    <a:lnTo>
                      <a:pt x="373414" y="5009"/>
                    </a:lnTo>
                    <a:lnTo>
                      <a:pt x="373414" y="21827"/>
                    </a:lnTo>
                    <a:lnTo>
                      <a:pt x="371053" y="21827"/>
                    </a:lnTo>
                    <a:lnTo>
                      <a:pt x="371053" y="429"/>
                    </a:lnTo>
                    <a:lnTo>
                      <a:pt x="373128" y="429"/>
                    </a:lnTo>
                    <a:lnTo>
                      <a:pt x="386439" y="17390"/>
                    </a:lnTo>
                    <a:lnTo>
                      <a:pt x="386439" y="429"/>
                    </a:lnTo>
                    <a:lnTo>
                      <a:pt x="388872" y="429"/>
                    </a:lnTo>
                    <a:lnTo>
                      <a:pt x="388872" y="21827"/>
                    </a:lnTo>
                    <a:lnTo>
                      <a:pt x="388872" y="21827"/>
                    </a:lnTo>
                    <a:close/>
                    <a:moveTo>
                      <a:pt x="414491" y="17748"/>
                    </a:moveTo>
                    <a:lnTo>
                      <a:pt x="414491" y="17748"/>
                    </a:lnTo>
                    <a:lnTo>
                      <a:pt x="415565" y="19680"/>
                    </a:lnTo>
                    <a:cubicBezTo>
                      <a:pt x="414134" y="21111"/>
                      <a:pt x="411486" y="22041"/>
                      <a:pt x="408838" y="22041"/>
                    </a:cubicBezTo>
                    <a:cubicBezTo>
                      <a:pt x="402469" y="22041"/>
                      <a:pt x="398032" y="17748"/>
                      <a:pt x="398032" y="11021"/>
                    </a:cubicBezTo>
                    <a:cubicBezTo>
                      <a:pt x="398032" y="4866"/>
                      <a:pt x="401968" y="0"/>
                      <a:pt x="408695" y="0"/>
                    </a:cubicBezTo>
                    <a:cubicBezTo>
                      <a:pt x="411486" y="0"/>
                      <a:pt x="413704" y="716"/>
                      <a:pt x="415207" y="2075"/>
                    </a:cubicBezTo>
                    <a:lnTo>
                      <a:pt x="413991" y="4007"/>
                    </a:lnTo>
                    <a:cubicBezTo>
                      <a:pt x="412559" y="2934"/>
                      <a:pt x="410985" y="2433"/>
                      <a:pt x="408695" y="2433"/>
                    </a:cubicBezTo>
                    <a:cubicBezTo>
                      <a:pt x="403972" y="2433"/>
                      <a:pt x="400751" y="5940"/>
                      <a:pt x="400751" y="10949"/>
                    </a:cubicBezTo>
                    <a:cubicBezTo>
                      <a:pt x="400751" y="15958"/>
                      <a:pt x="404115" y="19465"/>
                      <a:pt x="409124" y="19465"/>
                    </a:cubicBezTo>
                    <a:cubicBezTo>
                      <a:pt x="411056" y="19680"/>
                      <a:pt x="412989" y="18964"/>
                      <a:pt x="414420" y="17819"/>
                    </a:cubicBezTo>
                    <a:lnTo>
                      <a:pt x="414420" y="17819"/>
                    </a:lnTo>
                    <a:close/>
                    <a:moveTo>
                      <a:pt x="424081" y="21827"/>
                    </a:moveTo>
                    <a:lnTo>
                      <a:pt x="424081" y="21827"/>
                    </a:lnTo>
                    <a:lnTo>
                      <a:pt x="424081" y="429"/>
                    </a:lnTo>
                    <a:lnTo>
                      <a:pt x="436175" y="429"/>
                    </a:lnTo>
                    <a:lnTo>
                      <a:pt x="436175" y="2862"/>
                    </a:lnTo>
                    <a:lnTo>
                      <a:pt x="426729" y="2862"/>
                    </a:lnTo>
                    <a:lnTo>
                      <a:pt x="426729" y="9804"/>
                    </a:lnTo>
                    <a:lnTo>
                      <a:pt x="435245" y="9804"/>
                    </a:lnTo>
                    <a:lnTo>
                      <a:pt x="435245" y="12166"/>
                    </a:lnTo>
                    <a:lnTo>
                      <a:pt x="426729" y="12166"/>
                    </a:lnTo>
                    <a:lnTo>
                      <a:pt x="426729" y="19393"/>
                    </a:lnTo>
                    <a:lnTo>
                      <a:pt x="436461" y="19393"/>
                    </a:lnTo>
                    <a:lnTo>
                      <a:pt x="436461" y="21755"/>
                    </a:lnTo>
                    <a:lnTo>
                      <a:pt x="424081" y="21755"/>
                    </a:lnTo>
                    <a:close/>
                  </a:path>
                </a:pathLst>
              </a:custGeom>
              <a:solidFill>
                <a:srgbClr val="414042"/>
              </a:solidFill>
              <a:ln w="71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ru-RU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  <p:cxnSp>
        <p:nvCxnSpPr>
          <p:cNvPr id="130" name="Прямая соединительная линия 129">
            <a:extLst>
              <a:ext uri="{FF2B5EF4-FFF2-40B4-BE49-F238E27FC236}">
                <a16:creationId xmlns:a16="http://schemas.microsoft.com/office/drawing/2014/main" id="{8A7D53ED-B5F2-462A-967E-5E4C7D11CE39}"/>
              </a:ext>
            </a:extLst>
          </p:cNvPr>
          <p:cNvCxnSpPr>
            <a:cxnSpLocks/>
          </p:cNvCxnSpPr>
          <p:nvPr/>
        </p:nvCxnSpPr>
        <p:spPr>
          <a:xfrm flipH="1">
            <a:off x="11682364" y="6472003"/>
            <a:ext cx="509636" cy="0"/>
          </a:xfrm>
          <a:prstGeom prst="line">
            <a:avLst/>
          </a:prstGeom>
          <a:ln w="25400" cap="rnd">
            <a:solidFill>
              <a:srgbClr val="A20B3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1" name="Номер слайда 5">
            <a:extLst>
              <a:ext uri="{FF2B5EF4-FFF2-40B4-BE49-F238E27FC236}">
                <a16:creationId xmlns:a16="http://schemas.microsoft.com/office/drawing/2014/main" id="{190BA1FC-1981-4478-9B5E-AC9DD846F347}"/>
              </a:ext>
            </a:extLst>
          </p:cNvPr>
          <p:cNvSpPr txBox="1">
            <a:spLocks/>
          </p:cNvSpPr>
          <p:nvPr/>
        </p:nvSpPr>
        <p:spPr>
          <a:xfrm>
            <a:off x="11137899" y="6289438"/>
            <a:ext cx="52881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0695555-C15A-CD4B-A4E7-6C05E6A3A6CF}" type="slidenum">
              <a:rPr kumimoji="0" lang="ru-RU" sz="10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ilroy-Semibold" pitchFamily="2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ru-RU" sz="10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ilroy-Semibold" pitchFamily="2" charset="0"/>
              <a:ea typeface="+mn-ea"/>
              <a:cs typeface="+mn-cs"/>
            </a:endParaRPr>
          </a:p>
        </p:txBody>
      </p:sp>
      <p:cxnSp>
        <p:nvCxnSpPr>
          <p:cNvPr id="7" name="Прямая соединительная линия 6">
            <a:extLst>
              <a:ext uri="{FF2B5EF4-FFF2-40B4-BE49-F238E27FC236}">
                <a16:creationId xmlns:a16="http://schemas.microsoft.com/office/drawing/2014/main" id="{3892DA4E-9E7B-355F-74B8-04B97732D404}"/>
              </a:ext>
            </a:extLst>
          </p:cNvPr>
          <p:cNvCxnSpPr>
            <a:cxnSpLocks/>
          </p:cNvCxnSpPr>
          <p:nvPr/>
        </p:nvCxnSpPr>
        <p:spPr>
          <a:xfrm>
            <a:off x="2932222" y="2169312"/>
            <a:ext cx="2588778" cy="0"/>
          </a:xfrm>
          <a:prstGeom prst="line">
            <a:avLst/>
          </a:prstGeom>
          <a:solidFill>
            <a:schemeClr val="bg1">
              <a:alpha val="0"/>
            </a:schemeClr>
          </a:solidFill>
          <a:ln w="19050">
            <a:gradFill>
              <a:gsLst>
                <a:gs pos="50000">
                  <a:srgbClr val="053765">
                    <a:alpha val="40000"/>
                  </a:srgbClr>
                </a:gs>
                <a:gs pos="0">
                  <a:srgbClr val="053E71">
                    <a:alpha val="0"/>
                  </a:srgbClr>
                </a:gs>
                <a:gs pos="99000">
                  <a:srgbClr val="043058">
                    <a:alpha val="0"/>
                  </a:srgbClr>
                </a:gs>
              </a:gsLst>
              <a:lin ang="0" scaled="0"/>
            </a:gra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Скругленный прямоугольник 50">
            <a:extLst>
              <a:ext uri="{FF2B5EF4-FFF2-40B4-BE49-F238E27FC236}">
                <a16:creationId xmlns:a16="http://schemas.microsoft.com/office/drawing/2014/main" id="{047E1E6D-AAAB-F352-2C40-CB757932CB65}"/>
              </a:ext>
            </a:extLst>
          </p:cNvPr>
          <p:cNvSpPr/>
          <p:nvPr/>
        </p:nvSpPr>
        <p:spPr>
          <a:xfrm>
            <a:off x="628640" y="2338408"/>
            <a:ext cx="4593378" cy="2637962"/>
          </a:xfrm>
          <a:prstGeom prst="roundRect">
            <a:avLst>
              <a:gd name="adj" fmla="val 5940"/>
            </a:avLst>
          </a:prstGeom>
          <a:solidFill>
            <a:schemeClr val="bg1">
              <a:alpha val="0"/>
            </a:schemeClr>
          </a:solidFill>
          <a:ln w="12700">
            <a:solidFill>
              <a:srgbClr val="C72329"/>
            </a:solidFill>
            <a:prstDash val="dash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0E09617-E1F5-C5D5-479A-6C74977F380E}"/>
              </a:ext>
            </a:extLst>
          </p:cNvPr>
          <p:cNvSpPr txBox="1"/>
          <p:nvPr/>
        </p:nvSpPr>
        <p:spPr>
          <a:xfrm>
            <a:off x="776733" y="2129086"/>
            <a:ext cx="579140" cy="33855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ilroy-Semibold" pitchFamily="2" charset="0"/>
                <a:ea typeface="Verdana" panose="020B0604030504040204" pitchFamily="34" charset="0"/>
                <a:cs typeface="+mn-cs"/>
              </a:rPr>
              <a:t>RPA</a:t>
            </a:r>
            <a:endParaRPr kumimoji="0" lang="ru-RU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937265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5" name="Рисунок 84">
            <a:extLst>
              <a:ext uri="{FF2B5EF4-FFF2-40B4-BE49-F238E27FC236}">
                <a16:creationId xmlns:a16="http://schemas.microsoft.com/office/drawing/2014/main" id="{D75ED119-CDB3-491C-ACA9-8B872673AEA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 l="-2664" t="-1762" r="14788" b="15070"/>
          <a:stretch/>
        </p:blipFill>
        <p:spPr>
          <a:xfrm>
            <a:off x="8991600" y="2209800"/>
            <a:ext cx="3200400" cy="4648200"/>
          </a:xfrm>
          <a:prstGeom prst="rect">
            <a:avLst/>
          </a:prstGeom>
        </p:spPr>
      </p:pic>
      <p:sp>
        <p:nvSpPr>
          <p:cNvPr id="99" name="TextBox 98">
            <a:extLst>
              <a:ext uri="{FF2B5EF4-FFF2-40B4-BE49-F238E27FC236}">
                <a16:creationId xmlns:a16="http://schemas.microsoft.com/office/drawing/2014/main" id="{E791C4F5-43CE-4AD5-BD0F-C821891CF134}"/>
              </a:ext>
            </a:extLst>
          </p:cNvPr>
          <p:cNvSpPr txBox="1"/>
          <p:nvPr/>
        </p:nvSpPr>
        <p:spPr>
          <a:xfrm flipH="1">
            <a:off x="515936" y="486845"/>
            <a:ext cx="834925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ilroy Bold" panose="00000800000000000000" charset="0"/>
                <a:ea typeface="Verdana" panose="020B0604030504040204" pitchFamily="34" charset="0"/>
                <a:cs typeface="Gilroy Bold" panose="00000800000000000000" charset="0"/>
              </a:rPr>
              <a:t>Схема работы с платформой </a:t>
            </a: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ilroy Bold" panose="00000800000000000000" charset="0"/>
                <a:ea typeface="Verdana" panose="020B0604030504040204" pitchFamily="34" charset="0"/>
                <a:cs typeface="Gilroy Bold" panose="00000800000000000000" charset="0"/>
              </a:rPr>
              <a:t>ROBIN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ilroy Bold" panose="00000800000000000000" charset="0"/>
              <a:ea typeface="Verdana" panose="020B0604030504040204" pitchFamily="34" charset="0"/>
              <a:cs typeface="Gilroy Bold" panose="00000800000000000000" charset="0"/>
            </a:endParaRPr>
          </a:p>
        </p:txBody>
      </p:sp>
      <p:sp>
        <p:nvSpPr>
          <p:cNvPr id="58" name="Прямоугольник: скругленные углы 57">
            <a:extLst>
              <a:ext uri="{FF2B5EF4-FFF2-40B4-BE49-F238E27FC236}">
                <a16:creationId xmlns:a16="http://schemas.microsoft.com/office/drawing/2014/main" id="{58126FA5-1D4F-4BA6-ACF4-7E77F6FE02F3}"/>
              </a:ext>
            </a:extLst>
          </p:cNvPr>
          <p:cNvSpPr/>
          <p:nvPr/>
        </p:nvSpPr>
        <p:spPr>
          <a:xfrm>
            <a:off x="628566" y="1517160"/>
            <a:ext cx="2772867" cy="4934474"/>
          </a:xfrm>
          <a:prstGeom prst="roundRect">
            <a:avLst>
              <a:gd name="adj" fmla="val 11171"/>
            </a:avLst>
          </a:prstGeom>
          <a:solidFill>
            <a:schemeClr val="bg1"/>
          </a:solidFill>
          <a:ln w="12700" cap="flat">
            <a:solidFill>
              <a:schemeClr val="bg1">
                <a:lumMod val="85000"/>
              </a:schemeClr>
            </a:solidFill>
            <a:prstDash val="solid"/>
            <a:miter/>
          </a:ln>
          <a:effectLst>
            <a:outerShdw blurRad="317500" dist="38100" dir="5400000" algn="t" rotWithShape="0">
              <a:schemeClr val="tx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4" name="Прямоугольник: скругленные углы 63">
            <a:extLst>
              <a:ext uri="{FF2B5EF4-FFF2-40B4-BE49-F238E27FC236}">
                <a16:creationId xmlns:a16="http://schemas.microsoft.com/office/drawing/2014/main" id="{B23EC81C-6144-4820-9B2D-179FDA0C6E49}"/>
              </a:ext>
            </a:extLst>
          </p:cNvPr>
          <p:cNvSpPr/>
          <p:nvPr/>
        </p:nvSpPr>
        <p:spPr>
          <a:xfrm>
            <a:off x="4626745" y="1516939"/>
            <a:ext cx="2772000" cy="4934473"/>
          </a:xfrm>
          <a:prstGeom prst="roundRect">
            <a:avLst>
              <a:gd name="adj" fmla="val 12544"/>
            </a:avLst>
          </a:prstGeom>
          <a:solidFill>
            <a:schemeClr val="bg1"/>
          </a:solidFill>
          <a:ln w="12700" cap="flat">
            <a:solidFill>
              <a:schemeClr val="bg1">
                <a:lumMod val="85000"/>
              </a:schemeClr>
            </a:solidFill>
            <a:prstDash val="solid"/>
            <a:miter/>
          </a:ln>
          <a:effectLst>
            <a:outerShdw blurRad="317500" dist="38100" dir="5400000" algn="t" rotWithShape="0">
              <a:schemeClr val="tx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3" name="Прямоугольник: скругленные углы 92">
            <a:extLst>
              <a:ext uri="{FF2B5EF4-FFF2-40B4-BE49-F238E27FC236}">
                <a16:creationId xmlns:a16="http://schemas.microsoft.com/office/drawing/2014/main" id="{DC0E841A-50F9-4740-9DDE-3A99F15B3DF3}"/>
              </a:ext>
            </a:extLst>
          </p:cNvPr>
          <p:cNvSpPr/>
          <p:nvPr/>
        </p:nvSpPr>
        <p:spPr>
          <a:xfrm>
            <a:off x="8790566" y="1516939"/>
            <a:ext cx="2772867" cy="4934473"/>
          </a:xfrm>
          <a:prstGeom prst="roundRect">
            <a:avLst>
              <a:gd name="adj" fmla="val 11858"/>
            </a:avLst>
          </a:prstGeom>
          <a:solidFill>
            <a:schemeClr val="bg1"/>
          </a:solidFill>
          <a:ln w="12700" cap="flat">
            <a:solidFill>
              <a:schemeClr val="bg1">
                <a:lumMod val="85000"/>
              </a:schemeClr>
            </a:solidFill>
            <a:prstDash val="solid"/>
            <a:miter/>
          </a:ln>
          <a:effectLst>
            <a:outerShdw blurRad="317500" dist="38100" dir="5400000" algn="t" rotWithShape="0">
              <a:schemeClr val="tx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3" name="Прямоугольник: скругленные углы 70">
            <a:extLst>
              <a:ext uri="{FF2B5EF4-FFF2-40B4-BE49-F238E27FC236}">
                <a16:creationId xmlns:a16="http://schemas.microsoft.com/office/drawing/2014/main" id="{2E3FA4F9-D09B-4062-897A-A09E21CBBA77}"/>
              </a:ext>
            </a:extLst>
          </p:cNvPr>
          <p:cNvSpPr/>
          <p:nvPr/>
        </p:nvSpPr>
        <p:spPr>
          <a:xfrm>
            <a:off x="628999" y="1333570"/>
            <a:ext cx="2772000" cy="986828"/>
          </a:xfrm>
          <a:prstGeom prst="roundRect">
            <a:avLst>
              <a:gd name="adj" fmla="val 19295"/>
            </a:avLst>
          </a:prstGeom>
          <a:gradFill>
            <a:gsLst>
              <a:gs pos="0">
                <a:srgbClr val="A20C33"/>
              </a:gs>
              <a:gs pos="100000">
                <a:srgbClr val="BE0E3C"/>
              </a:gs>
            </a:gsLst>
            <a:lin ang="1200000" scaled="0"/>
          </a:gradFill>
          <a:ln w="12700" cap="flat">
            <a:noFill/>
            <a:prstDash val="solid"/>
            <a:miter/>
          </a:ln>
          <a:effectLst>
            <a:outerShdw blurRad="317500" algn="t" rotWithShape="0">
              <a:srgbClr val="A20C33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36000" rIns="0" bIns="0"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roy-Semibold" panose="00000700000000000000" pitchFamily="50" charset="-52"/>
              </a:rPr>
              <a:t>Рабочее место аналитика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roy-Semibold" panose="00000700000000000000" pitchFamily="50" charset="-52"/>
              </a:rPr>
              <a:t> </a:t>
            </a:r>
            <a: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roy-Semibold" panose="00000700000000000000" pitchFamily="50" charset="-52"/>
              </a:rPr>
              <a:t>/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roy-Semibold" panose="00000700000000000000" pitchFamily="50" charset="-52"/>
              </a:rPr>
              <a:t>разработчика</a:t>
            </a:r>
          </a:p>
        </p:txBody>
      </p:sp>
      <p:sp>
        <p:nvSpPr>
          <p:cNvPr id="44" name="Прямоугольник: скругленные углы 70">
            <a:extLst>
              <a:ext uri="{FF2B5EF4-FFF2-40B4-BE49-F238E27FC236}">
                <a16:creationId xmlns:a16="http://schemas.microsoft.com/office/drawing/2014/main" id="{F5CC9004-B5AC-4D85-8CA5-52D498A32A4A}"/>
              </a:ext>
            </a:extLst>
          </p:cNvPr>
          <p:cNvSpPr/>
          <p:nvPr/>
        </p:nvSpPr>
        <p:spPr>
          <a:xfrm>
            <a:off x="4626745" y="1333570"/>
            <a:ext cx="2772000" cy="986828"/>
          </a:xfrm>
          <a:prstGeom prst="roundRect">
            <a:avLst>
              <a:gd name="adj" fmla="val 16400"/>
            </a:avLst>
          </a:prstGeom>
          <a:gradFill>
            <a:gsLst>
              <a:gs pos="0">
                <a:srgbClr val="A20C33"/>
              </a:gs>
              <a:gs pos="100000">
                <a:srgbClr val="BE0E3C"/>
              </a:gs>
            </a:gsLst>
            <a:lin ang="1200000" scaled="0"/>
          </a:gradFill>
          <a:ln w="12700" cap="flat">
            <a:noFill/>
            <a:prstDash val="solid"/>
            <a:miter/>
          </a:ln>
          <a:effectLst>
            <a:outerShdw blurRad="317500" algn="t" rotWithShape="0">
              <a:srgbClr val="A20C33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36000" rIns="0" bIns="0"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roy-Semibold" panose="00000700000000000000" pitchFamily="50" charset="-52"/>
              </a:rPr>
              <a:t>Сервер</a:t>
            </a:r>
          </a:p>
        </p:txBody>
      </p:sp>
      <p:sp>
        <p:nvSpPr>
          <p:cNvPr id="45" name="Прямоугольник: скругленные углы 70">
            <a:extLst>
              <a:ext uri="{FF2B5EF4-FFF2-40B4-BE49-F238E27FC236}">
                <a16:creationId xmlns:a16="http://schemas.microsoft.com/office/drawing/2014/main" id="{0FF2158F-0AD0-4CA6-9274-277B051EFF25}"/>
              </a:ext>
            </a:extLst>
          </p:cNvPr>
          <p:cNvSpPr/>
          <p:nvPr/>
        </p:nvSpPr>
        <p:spPr>
          <a:xfrm>
            <a:off x="8790605" y="1333570"/>
            <a:ext cx="2772000" cy="986828"/>
          </a:xfrm>
          <a:prstGeom prst="roundRect">
            <a:avLst>
              <a:gd name="adj" fmla="val 17366"/>
            </a:avLst>
          </a:prstGeom>
          <a:gradFill>
            <a:gsLst>
              <a:gs pos="0">
                <a:srgbClr val="A20C33"/>
              </a:gs>
              <a:gs pos="100000">
                <a:srgbClr val="BE0E3C"/>
              </a:gs>
            </a:gsLst>
            <a:lin ang="1200000" scaled="0"/>
          </a:gradFill>
          <a:ln w="12700" cap="flat">
            <a:noFill/>
            <a:prstDash val="solid"/>
            <a:miter/>
          </a:ln>
          <a:effectLst>
            <a:outerShdw blurRad="317500" algn="t" rotWithShape="0">
              <a:srgbClr val="A20C33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36000" rIns="0" bIns="0"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roy-Semibold" panose="00000700000000000000" pitchFamily="50" charset="-52"/>
              </a:rPr>
              <a:t>Рабочее место пользователя / виртуальная машина</a:t>
            </a:r>
          </a:p>
        </p:txBody>
      </p:sp>
      <p:sp>
        <p:nvSpPr>
          <p:cNvPr id="46" name="Прямоугольник: скругленные углы 45">
            <a:extLst>
              <a:ext uri="{FF2B5EF4-FFF2-40B4-BE49-F238E27FC236}">
                <a16:creationId xmlns:a16="http://schemas.microsoft.com/office/drawing/2014/main" id="{773E5D04-124A-400A-8677-684FE1AC6032}"/>
              </a:ext>
            </a:extLst>
          </p:cNvPr>
          <p:cNvSpPr/>
          <p:nvPr/>
        </p:nvSpPr>
        <p:spPr>
          <a:xfrm>
            <a:off x="4866967" y="2500084"/>
            <a:ext cx="2291556" cy="1085229"/>
          </a:xfrm>
          <a:prstGeom prst="roundRect">
            <a:avLst/>
          </a:prstGeom>
          <a:solidFill>
            <a:schemeClr val="bg1"/>
          </a:solidFill>
          <a:ln w="12700" cap="flat">
            <a:solidFill>
              <a:schemeClr val="bg1">
                <a:lumMod val="85000"/>
              </a:schemeClr>
            </a:solidFill>
            <a:prstDash val="solid"/>
            <a:miter/>
          </a:ln>
          <a:effectLst>
            <a:outerShdw blurRad="317500" dist="38100" dir="5400000" algn="t" rotWithShape="0">
              <a:schemeClr val="tx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9" name="Прямоугольник: скругленные углы 78">
            <a:extLst>
              <a:ext uri="{FF2B5EF4-FFF2-40B4-BE49-F238E27FC236}">
                <a16:creationId xmlns:a16="http://schemas.microsoft.com/office/drawing/2014/main" id="{035746B8-21AD-4A8E-91CE-1C0838D32092}"/>
              </a:ext>
            </a:extLst>
          </p:cNvPr>
          <p:cNvSpPr/>
          <p:nvPr/>
        </p:nvSpPr>
        <p:spPr>
          <a:xfrm>
            <a:off x="4873105" y="4976110"/>
            <a:ext cx="2291556" cy="812244"/>
          </a:xfrm>
          <a:prstGeom prst="roundRect">
            <a:avLst/>
          </a:prstGeom>
          <a:solidFill>
            <a:schemeClr val="bg1"/>
          </a:solidFill>
          <a:ln w="12700" cap="flat">
            <a:solidFill>
              <a:schemeClr val="bg1">
                <a:lumMod val="85000"/>
              </a:schemeClr>
            </a:solidFill>
            <a:prstDash val="solid"/>
            <a:miter/>
          </a:ln>
          <a:effectLst>
            <a:outerShdw blurRad="317500" dist="38100" dir="5400000" algn="t" rotWithShape="0">
              <a:schemeClr val="tx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7" name="Прямоугольник: скругленные углы 96">
            <a:extLst>
              <a:ext uri="{FF2B5EF4-FFF2-40B4-BE49-F238E27FC236}">
                <a16:creationId xmlns:a16="http://schemas.microsoft.com/office/drawing/2014/main" id="{E6A77E39-4D4D-4241-B537-F68C24932E8F}"/>
              </a:ext>
            </a:extLst>
          </p:cNvPr>
          <p:cNvSpPr/>
          <p:nvPr/>
        </p:nvSpPr>
        <p:spPr>
          <a:xfrm>
            <a:off x="9131353" y="4118002"/>
            <a:ext cx="2291556" cy="1195200"/>
          </a:xfrm>
          <a:prstGeom prst="roundRect">
            <a:avLst/>
          </a:prstGeom>
          <a:solidFill>
            <a:schemeClr val="bg1"/>
          </a:solidFill>
          <a:ln w="12700" cap="flat">
            <a:solidFill>
              <a:schemeClr val="bg1">
                <a:lumMod val="85000"/>
              </a:schemeClr>
            </a:solidFill>
            <a:prstDash val="solid"/>
            <a:miter/>
          </a:ln>
          <a:effectLst>
            <a:outerShdw blurRad="317500" dist="38100" dir="5400000" algn="t" rotWithShape="0">
              <a:schemeClr val="tx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0" name="Прямоугольник: скругленные углы 99">
            <a:extLst>
              <a:ext uri="{FF2B5EF4-FFF2-40B4-BE49-F238E27FC236}">
                <a16:creationId xmlns:a16="http://schemas.microsoft.com/office/drawing/2014/main" id="{14E2851C-C8F2-487A-8F64-E2518814C2C3}"/>
              </a:ext>
            </a:extLst>
          </p:cNvPr>
          <p:cNvSpPr/>
          <p:nvPr/>
        </p:nvSpPr>
        <p:spPr>
          <a:xfrm>
            <a:off x="869221" y="2500085"/>
            <a:ext cx="2291556" cy="1085229"/>
          </a:xfrm>
          <a:prstGeom prst="roundRect">
            <a:avLst/>
          </a:prstGeom>
          <a:solidFill>
            <a:schemeClr val="bg1"/>
          </a:solidFill>
          <a:ln w="12700" cap="flat">
            <a:solidFill>
              <a:schemeClr val="bg1">
                <a:lumMod val="85000"/>
              </a:schemeClr>
            </a:solidFill>
            <a:prstDash val="solid"/>
            <a:miter/>
          </a:ln>
          <a:effectLst>
            <a:outerShdw blurRad="317500" dist="38100" dir="5400000" algn="t" rotWithShape="0">
              <a:schemeClr val="tx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2" name="Прямоугольник: скругленные углы 70">
            <a:extLst>
              <a:ext uri="{FF2B5EF4-FFF2-40B4-BE49-F238E27FC236}">
                <a16:creationId xmlns:a16="http://schemas.microsoft.com/office/drawing/2014/main" id="{FCFBCBA8-C16F-4CC2-BDFE-08217535732A}"/>
              </a:ext>
            </a:extLst>
          </p:cNvPr>
          <p:cNvSpPr/>
          <p:nvPr/>
        </p:nvSpPr>
        <p:spPr>
          <a:xfrm>
            <a:off x="983521" y="2604860"/>
            <a:ext cx="852010" cy="32418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12700" cap="flat">
            <a:solidFill>
              <a:schemeClr val="bg1">
                <a:lumMod val="85000"/>
              </a:schemeClr>
            </a:solidFill>
            <a:prstDash val="solid"/>
            <a:miter/>
          </a:ln>
          <a:effectLst>
            <a:outerShdw blurRad="317500" dist="38100" dir="5400000" algn="t" rotWithShape="0">
              <a:schemeClr val="tx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1" i="0" u="none" strike="noStrike" kern="1200" cap="none" spc="0" normalizeH="0" baseline="0" noProof="0" dirty="0">
                <a:ln>
                  <a:noFill/>
                </a:ln>
                <a:solidFill>
                  <a:srgbClr val="A20C33"/>
                </a:solidFill>
                <a:effectLst/>
                <a:uLnTx/>
                <a:uFillTx/>
                <a:latin typeface="Gilroy" panose="00000500000000000000" pitchFamily="50" charset="-52"/>
                <a:ea typeface="+mn-ea"/>
                <a:cs typeface="+mn-cs"/>
              </a:rPr>
              <a:t>Браузер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rgbClr val="A20C33"/>
              </a:solidFill>
              <a:effectLst/>
              <a:uLnTx/>
              <a:uFillTx/>
              <a:latin typeface="Gilroy" panose="00000500000000000000" pitchFamily="50" charset="-52"/>
              <a:ea typeface="+mn-ea"/>
              <a:cs typeface="+mn-cs"/>
            </a:endParaRPr>
          </a:p>
        </p:txBody>
      </p:sp>
      <p:sp>
        <p:nvSpPr>
          <p:cNvPr id="103" name="Прямоугольник: скругленные углы 70">
            <a:extLst>
              <a:ext uri="{FF2B5EF4-FFF2-40B4-BE49-F238E27FC236}">
                <a16:creationId xmlns:a16="http://schemas.microsoft.com/office/drawing/2014/main" id="{BE790375-FF3A-4B27-827B-B95F529BA03A}"/>
              </a:ext>
            </a:extLst>
          </p:cNvPr>
          <p:cNvSpPr/>
          <p:nvPr/>
        </p:nvSpPr>
        <p:spPr>
          <a:xfrm>
            <a:off x="4981267" y="2604860"/>
            <a:ext cx="1207159" cy="32418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12700" cap="flat">
            <a:solidFill>
              <a:schemeClr val="bg1">
                <a:lumMod val="85000"/>
              </a:schemeClr>
            </a:solidFill>
            <a:prstDash val="solid"/>
            <a:miter/>
          </a:ln>
          <a:effectLst>
            <a:outerShdw blurRad="317500" dist="38100" dir="5400000" algn="t" rotWithShape="0">
              <a:schemeClr val="tx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A20C33"/>
                </a:solidFill>
                <a:effectLst/>
                <a:uLnTx/>
                <a:uFillTx/>
                <a:latin typeface="Gilroy" panose="00000500000000000000" pitchFamily="50" charset="-52"/>
                <a:ea typeface="+mn-ea"/>
                <a:cs typeface="+mn-cs"/>
              </a:rPr>
              <a:t>Process</a:t>
            </a:r>
          </a:p>
        </p:txBody>
      </p:sp>
      <p:sp>
        <p:nvSpPr>
          <p:cNvPr id="104" name="Прямоугольник: скругленные углы 70">
            <a:extLst>
              <a:ext uri="{FF2B5EF4-FFF2-40B4-BE49-F238E27FC236}">
                <a16:creationId xmlns:a16="http://schemas.microsoft.com/office/drawing/2014/main" id="{02BEF9C6-31AD-4A76-B6A2-4D63591C546B}"/>
              </a:ext>
            </a:extLst>
          </p:cNvPr>
          <p:cNvSpPr/>
          <p:nvPr/>
        </p:nvSpPr>
        <p:spPr>
          <a:xfrm>
            <a:off x="9245653" y="4222777"/>
            <a:ext cx="795785" cy="32418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12700" cap="flat">
            <a:solidFill>
              <a:schemeClr val="bg1">
                <a:lumMod val="85000"/>
              </a:schemeClr>
            </a:solidFill>
            <a:prstDash val="solid"/>
            <a:miter/>
          </a:ln>
          <a:effectLst>
            <a:outerShdw blurRad="317500" dist="38100" dir="5400000" algn="t" rotWithShape="0">
              <a:schemeClr val="tx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A20C33"/>
                </a:solidFill>
                <a:effectLst/>
                <a:uLnTx/>
                <a:uFillTx/>
                <a:latin typeface="Gilroy" panose="00000500000000000000" pitchFamily="50" charset="-52"/>
                <a:ea typeface="+mn-ea"/>
                <a:cs typeface="+mn-cs"/>
              </a:rPr>
              <a:t>Robot</a:t>
            </a:r>
          </a:p>
        </p:txBody>
      </p:sp>
      <p:sp>
        <p:nvSpPr>
          <p:cNvPr id="105" name="Прямоугольник: скругленные углы 70">
            <a:extLst>
              <a:ext uri="{FF2B5EF4-FFF2-40B4-BE49-F238E27FC236}">
                <a16:creationId xmlns:a16="http://schemas.microsoft.com/office/drawing/2014/main" id="{69046701-2423-4418-AF4F-6F3B93EC1960}"/>
              </a:ext>
            </a:extLst>
          </p:cNvPr>
          <p:cNvSpPr/>
          <p:nvPr/>
        </p:nvSpPr>
        <p:spPr>
          <a:xfrm>
            <a:off x="4977291" y="5079308"/>
            <a:ext cx="1935438" cy="32418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12700" cap="flat">
            <a:solidFill>
              <a:schemeClr val="bg1">
                <a:lumMod val="85000"/>
              </a:schemeClr>
            </a:solidFill>
            <a:prstDash val="solid"/>
            <a:miter/>
          </a:ln>
          <a:effectLst>
            <a:outerShdw blurRad="317500" dist="38100" dir="5400000" algn="t" rotWithShape="0">
              <a:schemeClr val="tx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A20C33"/>
                </a:solidFill>
                <a:effectLst/>
                <a:uLnTx/>
                <a:uFillTx/>
                <a:latin typeface="Gilroy" panose="00000500000000000000" pitchFamily="50" charset="-52"/>
                <a:ea typeface="+mn-ea"/>
                <a:cs typeface="+mn-cs"/>
              </a:rPr>
              <a:t>AI</a:t>
            </a:r>
            <a:r>
              <a:rPr kumimoji="0" lang="ru-RU" sz="1200" b="1" i="0" u="none" strike="noStrike" kern="1200" cap="none" spc="0" normalizeH="0" baseline="0" noProof="0" dirty="0">
                <a:ln>
                  <a:noFill/>
                </a:ln>
                <a:solidFill>
                  <a:srgbClr val="A20C33"/>
                </a:solidFill>
                <a:effectLst/>
                <a:uLnTx/>
                <a:uFillTx/>
                <a:latin typeface="Gilroy" panose="00000500000000000000" pitchFamily="50" charset="-52"/>
                <a:ea typeface="+mn-ea"/>
                <a:cs typeface="+mn-cs"/>
              </a:rPr>
              <a:t> 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A20C33"/>
                </a:solidFill>
                <a:effectLst/>
                <a:uLnTx/>
                <a:uFillTx/>
                <a:latin typeface="Gilroy" panose="00000500000000000000" pitchFamily="50" charset="-52"/>
                <a:ea typeface="+mn-ea"/>
                <a:cs typeface="+mn-cs"/>
              </a:rPr>
              <a:t>/</a:t>
            </a:r>
            <a:r>
              <a:rPr kumimoji="0" lang="ru-RU" sz="1200" b="1" i="0" u="none" strike="noStrike" kern="1200" cap="none" spc="0" normalizeH="0" baseline="0" noProof="0" dirty="0">
                <a:ln>
                  <a:noFill/>
                </a:ln>
                <a:solidFill>
                  <a:srgbClr val="A20C33"/>
                </a:solidFill>
                <a:effectLst/>
                <a:uLnTx/>
                <a:uFillTx/>
                <a:latin typeface="Gilroy" panose="00000500000000000000" pitchFamily="50" charset="-52"/>
                <a:ea typeface="+mn-ea"/>
                <a:cs typeface="+mn-cs"/>
              </a:rPr>
              <a:t> 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A20C33"/>
                </a:solidFill>
                <a:effectLst/>
                <a:uLnTx/>
                <a:uFillTx/>
                <a:latin typeface="Gilroy" panose="00000500000000000000" pitchFamily="50" charset="-52"/>
                <a:ea typeface="+mn-ea"/>
                <a:cs typeface="+mn-cs"/>
              </a:rPr>
              <a:t>OCR</a:t>
            </a:r>
            <a:r>
              <a:rPr kumimoji="0" lang="ru-RU" sz="1200" b="1" i="0" u="none" strike="noStrike" kern="1200" cap="none" spc="0" normalizeH="0" baseline="0" noProof="0" dirty="0">
                <a:ln>
                  <a:noFill/>
                </a:ln>
                <a:solidFill>
                  <a:srgbClr val="A20C33"/>
                </a:solidFill>
                <a:effectLst/>
                <a:uLnTx/>
                <a:uFillTx/>
                <a:latin typeface="Gilroy" panose="00000500000000000000" pitchFamily="50" charset="-52"/>
                <a:ea typeface="+mn-ea"/>
                <a:cs typeface="+mn-cs"/>
              </a:rPr>
              <a:t> 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A20C33"/>
                </a:solidFill>
                <a:effectLst/>
                <a:uLnTx/>
                <a:uFillTx/>
                <a:latin typeface="Gilroy" panose="00000500000000000000" pitchFamily="50" charset="-52"/>
                <a:ea typeface="+mn-ea"/>
                <a:cs typeface="+mn-cs"/>
              </a:rPr>
              <a:t>/</a:t>
            </a:r>
            <a:r>
              <a:rPr kumimoji="0" lang="ru-RU" sz="1200" b="1" i="0" u="none" strike="noStrike" kern="1200" cap="none" spc="0" normalizeH="0" baseline="0" noProof="0" dirty="0">
                <a:ln>
                  <a:noFill/>
                </a:ln>
                <a:solidFill>
                  <a:srgbClr val="A20C33"/>
                </a:solidFill>
                <a:effectLst/>
                <a:uLnTx/>
                <a:uFillTx/>
                <a:latin typeface="Gilroy" panose="00000500000000000000" pitchFamily="50" charset="-52"/>
                <a:ea typeface="+mn-ea"/>
                <a:cs typeface="+mn-cs"/>
              </a:rPr>
              <a:t> 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A20C33"/>
                </a:solidFill>
                <a:effectLst/>
                <a:uLnTx/>
                <a:uFillTx/>
                <a:latin typeface="Gilroy" panose="00000500000000000000" pitchFamily="50" charset="-52"/>
                <a:ea typeface="+mn-ea"/>
                <a:cs typeface="+mn-cs"/>
              </a:rPr>
              <a:t>Chat</a:t>
            </a:r>
            <a:r>
              <a:rPr kumimoji="0" lang="ru-RU" sz="1200" b="1" i="0" u="none" strike="noStrike" kern="1200" cap="none" spc="0" normalizeH="0" baseline="0" noProof="0" dirty="0">
                <a:ln>
                  <a:noFill/>
                </a:ln>
                <a:solidFill>
                  <a:srgbClr val="A20C33"/>
                </a:solidFill>
                <a:effectLst/>
                <a:uLnTx/>
                <a:uFillTx/>
                <a:latin typeface="Gilroy" panose="00000500000000000000" pitchFamily="50" charset="-52"/>
                <a:ea typeface="+mn-ea"/>
                <a:cs typeface="+mn-cs"/>
              </a:rPr>
              <a:t>-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A20C33"/>
                </a:solidFill>
                <a:effectLst/>
                <a:uLnTx/>
                <a:uFillTx/>
                <a:latin typeface="Gilroy" panose="00000500000000000000" pitchFamily="50" charset="-52"/>
                <a:ea typeface="+mn-ea"/>
                <a:cs typeface="+mn-cs"/>
              </a:rPr>
              <a:t>Bot</a:t>
            </a: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C88ECF0D-6D6D-4043-8546-2C0112285AA3}"/>
              </a:ext>
            </a:extLst>
          </p:cNvPr>
          <p:cNvSpPr txBox="1"/>
          <p:nvPr/>
        </p:nvSpPr>
        <p:spPr>
          <a:xfrm flipH="1">
            <a:off x="1017687" y="3028702"/>
            <a:ext cx="1842294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33350" marR="0" lvl="0" indent="-133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20C33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ilroy" panose="00000500000000000000" pitchFamily="50" charset="-52"/>
                <a:ea typeface="Verdana" panose="020B0604030504040204" pitchFamily="34" charset="0"/>
                <a:cs typeface="+mn-cs"/>
              </a:rPr>
              <a:t>Создание процессов и экранных форм</a:t>
            </a:r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387AEBF5-8E86-4676-8AEC-BC0CDA3CCB29}"/>
              </a:ext>
            </a:extLst>
          </p:cNvPr>
          <p:cNvSpPr txBox="1"/>
          <p:nvPr/>
        </p:nvSpPr>
        <p:spPr>
          <a:xfrm flipH="1">
            <a:off x="5008849" y="3085043"/>
            <a:ext cx="2007791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33350" marR="0" lvl="0" indent="-133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20C33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ilroy" panose="00000500000000000000" pitchFamily="50" charset="-52"/>
                <a:ea typeface="Verdana" panose="020B0604030504040204" pitchFamily="34" charset="0"/>
                <a:cs typeface="+mn-cs"/>
              </a:rPr>
              <a:t>Управление процессами</a:t>
            </a: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5E345D96-2227-4D29-A629-60E5B554E090}"/>
              </a:ext>
            </a:extLst>
          </p:cNvPr>
          <p:cNvSpPr txBox="1"/>
          <p:nvPr/>
        </p:nvSpPr>
        <p:spPr>
          <a:xfrm flipH="1">
            <a:off x="9269329" y="4590823"/>
            <a:ext cx="2007791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33350" marR="0" lvl="0" indent="-133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20C33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ilroy" panose="00000500000000000000" pitchFamily="50" charset="-52"/>
                <a:ea typeface="Verdana" panose="020B0604030504040204" pitchFamily="34" charset="0"/>
                <a:cs typeface="+mn-cs"/>
              </a:rPr>
              <a:t>Исполнение цифровых ассистентов</a:t>
            </a:r>
          </a:p>
        </p:txBody>
      </p:sp>
      <p:sp>
        <p:nvSpPr>
          <p:cNvPr id="98" name="Прямоугольник: скругленные углы 97">
            <a:extLst>
              <a:ext uri="{FF2B5EF4-FFF2-40B4-BE49-F238E27FC236}">
                <a16:creationId xmlns:a16="http://schemas.microsoft.com/office/drawing/2014/main" id="{26013491-0D84-43FB-90F8-ACE5747998F5}"/>
              </a:ext>
            </a:extLst>
          </p:cNvPr>
          <p:cNvSpPr/>
          <p:nvPr/>
        </p:nvSpPr>
        <p:spPr>
          <a:xfrm>
            <a:off x="9102753" y="2500084"/>
            <a:ext cx="2291556" cy="1476000"/>
          </a:xfrm>
          <a:prstGeom prst="roundRect">
            <a:avLst>
              <a:gd name="adj" fmla="val 17312"/>
            </a:avLst>
          </a:prstGeom>
          <a:solidFill>
            <a:schemeClr val="bg1"/>
          </a:solidFill>
          <a:ln w="12700" cap="flat">
            <a:solidFill>
              <a:schemeClr val="bg1">
                <a:lumMod val="85000"/>
              </a:schemeClr>
            </a:solidFill>
            <a:prstDash val="solid"/>
            <a:miter/>
          </a:ln>
          <a:effectLst>
            <a:outerShdw blurRad="317500" dist="38100" dir="5400000" algn="t" rotWithShape="0">
              <a:schemeClr val="tx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7" name="Прямоугольник: скругленные углы 70">
            <a:extLst>
              <a:ext uri="{FF2B5EF4-FFF2-40B4-BE49-F238E27FC236}">
                <a16:creationId xmlns:a16="http://schemas.microsoft.com/office/drawing/2014/main" id="{6EFCBEA0-5473-4B56-AD24-CB25B234783A}"/>
              </a:ext>
            </a:extLst>
          </p:cNvPr>
          <p:cNvSpPr/>
          <p:nvPr/>
        </p:nvSpPr>
        <p:spPr>
          <a:xfrm>
            <a:off x="9217053" y="2604859"/>
            <a:ext cx="932496" cy="32418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12700" cap="flat">
            <a:solidFill>
              <a:schemeClr val="bg1">
                <a:lumMod val="85000"/>
              </a:schemeClr>
            </a:solidFill>
            <a:prstDash val="solid"/>
            <a:miter/>
          </a:ln>
          <a:effectLst>
            <a:outerShdw blurRad="317500" dist="38100" dir="5400000" algn="t" rotWithShape="0">
              <a:schemeClr val="tx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1" i="0" u="none" strike="noStrike" kern="1200" cap="none" spc="0" normalizeH="0" baseline="0" noProof="0" dirty="0">
                <a:ln>
                  <a:noFill/>
                </a:ln>
                <a:solidFill>
                  <a:srgbClr val="A20C33"/>
                </a:solidFill>
                <a:effectLst/>
                <a:uLnTx/>
                <a:uFillTx/>
                <a:latin typeface="Gilroy" panose="00000500000000000000" pitchFamily="50" charset="-52"/>
                <a:ea typeface="+mn-ea"/>
                <a:cs typeface="+mn-cs"/>
              </a:rPr>
              <a:t>Браузер</a:t>
            </a: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70BC1A02-A509-4345-9857-0A82E2FE94DE}"/>
              </a:ext>
            </a:extLst>
          </p:cNvPr>
          <p:cNvSpPr txBox="1"/>
          <p:nvPr/>
        </p:nvSpPr>
        <p:spPr>
          <a:xfrm flipH="1">
            <a:off x="9240729" y="3011553"/>
            <a:ext cx="2007791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33350" marR="0" lvl="0" indent="-133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20C33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ilroy" panose="00000500000000000000" pitchFamily="50" charset="-52"/>
                <a:ea typeface="Verdana" panose="020B0604030504040204" pitchFamily="34" charset="0"/>
                <a:cs typeface="+mn-cs"/>
              </a:rPr>
              <a:t>Участие в исполняемых процессах</a:t>
            </a: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292B46A7-0120-4754-B3C9-78456DB18D70}"/>
              </a:ext>
            </a:extLst>
          </p:cNvPr>
          <p:cNvSpPr txBox="1"/>
          <p:nvPr/>
        </p:nvSpPr>
        <p:spPr>
          <a:xfrm flipH="1">
            <a:off x="9240728" y="3430654"/>
            <a:ext cx="2062610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33350" marR="0" lvl="0" indent="-133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20C33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ilroy" panose="00000500000000000000" pitchFamily="50" charset="-52"/>
                <a:ea typeface="Verdana" panose="020B0604030504040204" pitchFamily="34" charset="0"/>
                <a:cs typeface="+mn-cs"/>
              </a:rPr>
              <a:t>Выполнение задач на экранных формах</a:t>
            </a:r>
          </a:p>
        </p:txBody>
      </p:sp>
      <p:sp>
        <p:nvSpPr>
          <p:cNvPr id="101" name="Прямоугольник: скругленные углы 100">
            <a:extLst>
              <a:ext uri="{FF2B5EF4-FFF2-40B4-BE49-F238E27FC236}">
                <a16:creationId xmlns:a16="http://schemas.microsoft.com/office/drawing/2014/main" id="{904B29EE-FF05-4F00-A4EA-AFE4B68FCA95}"/>
              </a:ext>
            </a:extLst>
          </p:cNvPr>
          <p:cNvSpPr/>
          <p:nvPr/>
        </p:nvSpPr>
        <p:spPr>
          <a:xfrm>
            <a:off x="869221" y="3794938"/>
            <a:ext cx="2291556" cy="1085128"/>
          </a:xfrm>
          <a:prstGeom prst="roundRect">
            <a:avLst/>
          </a:prstGeom>
          <a:solidFill>
            <a:schemeClr val="bg1"/>
          </a:solidFill>
          <a:ln w="12700" cap="flat">
            <a:solidFill>
              <a:schemeClr val="bg1">
                <a:lumMod val="85000"/>
              </a:schemeClr>
            </a:solidFill>
            <a:prstDash val="solid"/>
            <a:miter/>
          </a:ln>
          <a:effectLst>
            <a:outerShdw blurRad="317500" dist="38100" dir="5400000" algn="t" rotWithShape="0">
              <a:schemeClr val="tx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8" name="Прямоугольник: скругленные углы 70">
            <a:extLst>
              <a:ext uri="{FF2B5EF4-FFF2-40B4-BE49-F238E27FC236}">
                <a16:creationId xmlns:a16="http://schemas.microsoft.com/office/drawing/2014/main" id="{DC7DE99E-2FE6-4D38-B6A8-F6FCDEFC2226}"/>
              </a:ext>
            </a:extLst>
          </p:cNvPr>
          <p:cNvSpPr/>
          <p:nvPr/>
        </p:nvSpPr>
        <p:spPr>
          <a:xfrm>
            <a:off x="983521" y="3899713"/>
            <a:ext cx="785335" cy="32418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12700" cap="flat">
            <a:solidFill>
              <a:schemeClr val="bg1">
                <a:lumMod val="85000"/>
              </a:schemeClr>
            </a:solidFill>
            <a:prstDash val="solid"/>
            <a:miter/>
          </a:ln>
          <a:effectLst>
            <a:outerShdw blurRad="317500" dist="38100" dir="5400000" algn="t" rotWithShape="0">
              <a:schemeClr val="tx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A20C33"/>
                </a:solidFill>
                <a:effectLst/>
                <a:uLnTx/>
                <a:uFillTx/>
                <a:latin typeface="Gilroy" panose="00000500000000000000" pitchFamily="50" charset="-52"/>
                <a:ea typeface="+mn-ea"/>
                <a:cs typeface="+mn-cs"/>
              </a:rPr>
              <a:t>Studio</a:t>
            </a: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C8711B35-9A20-45C7-89CC-29ED1266EC63}"/>
              </a:ext>
            </a:extLst>
          </p:cNvPr>
          <p:cNvSpPr txBox="1"/>
          <p:nvPr/>
        </p:nvSpPr>
        <p:spPr>
          <a:xfrm flipH="1">
            <a:off x="1007197" y="4306407"/>
            <a:ext cx="2007791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33350" marR="0" lvl="0" indent="-133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20C33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ilroy" panose="00000500000000000000" pitchFamily="50" charset="-52"/>
                <a:ea typeface="Verdana" panose="020B0604030504040204" pitchFamily="34" charset="0"/>
                <a:cs typeface="+mn-cs"/>
              </a:rPr>
              <a:t>Создание цифровых ассистентов</a:t>
            </a: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41432F4A-00EC-441F-821C-EE4A53CADAC4}"/>
              </a:ext>
            </a:extLst>
          </p:cNvPr>
          <p:cNvSpPr txBox="1"/>
          <p:nvPr/>
        </p:nvSpPr>
        <p:spPr>
          <a:xfrm flipH="1">
            <a:off x="4979431" y="5486002"/>
            <a:ext cx="2007791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33350" marR="0" lvl="0" indent="-133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20C33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ilroy" panose="00000500000000000000" pitchFamily="50" charset="-52"/>
                <a:ea typeface="Verdana" panose="020B0604030504040204" pitchFamily="34" charset="0"/>
                <a:cs typeface="+mn-cs"/>
              </a:rPr>
              <a:t>Обработка данных</a:t>
            </a: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164AEAEB-BB71-45EB-9096-161F2C9EA275}"/>
              </a:ext>
            </a:extLst>
          </p:cNvPr>
          <p:cNvSpPr txBox="1"/>
          <p:nvPr/>
        </p:nvSpPr>
        <p:spPr>
          <a:xfrm flipH="1">
            <a:off x="4832557" y="5958339"/>
            <a:ext cx="2360376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20C33"/>
              </a:buClr>
              <a:buSzTx/>
              <a:buFontTx/>
              <a:buNone/>
              <a:tabLst/>
              <a:defRPr/>
            </a:pPr>
            <a:r>
              <a:rPr kumimoji="0" lang="ru-RU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ilroy" panose="00000500000000000000" pitchFamily="50" charset="-52"/>
                <a:ea typeface="Verdana" panose="020B0604030504040204" pitchFamily="34" charset="0"/>
                <a:cs typeface="+mn-cs"/>
              </a:rPr>
              <a:t>Ролевая модель, логирование, 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ilroy" panose="00000500000000000000" pitchFamily="50" charset="-52"/>
              <a:ea typeface="Verdana" panose="020B0604030504040204" pitchFamily="34" charset="0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20C33"/>
              </a:buClr>
              <a:buSzTx/>
              <a:buFontTx/>
              <a:buNone/>
              <a:tabLst/>
              <a:defRPr/>
            </a:pPr>
            <a:r>
              <a:rPr kumimoji="0" lang="ru-RU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ilroy" panose="00000500000000000000" pitchFamily="50" charset="-52"/>
                <a:ea typeface="Verdana" panose="020B0604030504040204" pitchFamily="34" charset="0"/>
                <a:cs typeface="+mn-cs"/>
              </a:rPr>
              <a:t>настройки</a:t>
            </a:r>
          </a:p>
        </p:txBody>
      </p:sp>
      <p:cxnSp>
        <p:nvCxnSpPr>
          <p:cNvPr id="119" name="Прямая со стрелкой 118">
            <a:extLst>
              <a:ext uri="{FF2B5EF4-FFF2-40B4-BE49-F238E27FC236}">
                <a16:creationId xmlns:a16="http://schemas.microsoft.com/office/drawing/2014/main" id="{73546107-461A-43F6-8D8B-BE5C9643852C}"/>
              </a:ext>
            </a:extLst>
          </p:cNvPr>
          <p:cNvCxnSpPr>
            <a:cxnSpLocks/>
            <a:stCxn id="100" idx="3"/>
          </p:cNvCxnSpPr>
          <p:nvPr/>
        </p:nvCxnSpPr>
        <p:spPr>
          <a:xfrm flipV="1">
            <a:off x="3160777" y="3038625"/>
            <a:ext cx="1673407" cy="4075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0" name="TextBox 119">
            <a:extLst>
              <a:ext uri="{FF2B5EF4-FFF2-40B4-BE49-F238E27FC236}">
                <a16:creationId xmlns:a16="http://schemas.microsoft.com/office/drawing/2014/main" id="{D60CF0AC-9DB2-448D-A3AC-2B902C260403}"/>
              </a:ext>
            </a:extLst>
          </p:cNvPr>
          <p:cNvSpPr txBox="1"/>
          <p:nvPr/>
        </p:nvSpPr>
        <p:spPr>
          <a:xfrm flipH="1">
            <a:off x="3422261" y="2416149"/>
            <a:ext cx="1169990" cy="48474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05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ilroy" panose="00000500000000000000" pitchFamily="50" charset="-52"/>
                <a:ea typeface="Verdana" panose="020B0604030504040204" pitchFamily="34" charset="0"/>
                <a:cs typeface="+mn-cs"/>
              </a:rPr>
              <a:t>Публикация процессов</a:t>
            </a:r>
            <a:br>
              <a:rPr kumimoji="0" lang="ru-RU" sz="105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ilroy" panose="00000500000000000000" pitchFamily="50" charset="-52"/>
                <a:ea typeface="Verdana" panose="020B0604030504040204" pitchFamily="34" charset="0"/>
                <a:cs typeface="+mn-cs"/>
              </a:rPr>
            </a:br>
            <a:r>
              <a:rPr kumimoji="0" lang="ru-RU" sz="105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ilroy" panose="00000500000000000000" pitchFamily="50" charset="-52"/>
                <a:ea typeface="Verdana" panose="020B0604030504040204" pitchFamily="34" charset="0"/>
                <a:cs typeface="+mn-cs"/>
              </a:rPr>
              <a:t>и экранных форм</a:t>
            </a:r>
          </a:p>
        </p:txBody>
      </p:sp>
      <p:sp>
        <p:nvSpPr>
          <p:cNvPr id="121" name="TextBox 120">
            <a:extLst>
              <a:ext uri="{FF2B5EF4-FFF2-40B4-BE49-F238E27FC236}">
                <a16:creationId xmlns:a16="http://schemas.microsoft.com/office/drawing/2014/main" id="{E37F963A-C80F-4E63-B6CC-D427D8F07496}"/>
              </a:ext>
            </a:extLst>
          </p:cNvPr>
          <p:cNvSpPr txBox="1"/>
          <p:nvPr/>
        </p:nvSpPr>
        <p:spPr>
          <a:xfrm flipH="1">
            <a:off x="3594691" y="3483440"/>
            <a:ext cx="865190" cy="48474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05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ilroy" panose="00000500000000000000" pitchFamily="50" charset="-52"/>
                <a:ea typeface="Verdana" panose="020B0604030504040204" pitchFamily="34" charset="0"/>
                <a:cs typeface="+mn-cs"/>
              </a:rPr>
              <a:t>Публикация цифровых ассистентов</a:t>
            </a:r>
          </a:p>
        </p:txBody>
      </p:sp>
      <p:cxnSp>
        <p:nvCxnSpPr>
          <p:cNvPr id="122" name="Прямая со стрелкой 121">
            <a:extLst>
              <a:ext uri="{FF2B5EF4-FFF2-40B4-BE49-F238E27FC236}">
                <a16:creationId xmlns:a16="http://schemas.microsoft.com/office/drawing/2014/main" id="{4FF75430-AFB7-4728-B65C-41D347D22736}"/>
              </a:ext>
            </a:extLst>
          </p:cNvPr>
          <p:cNvCxnSpPr>
            <a:cxnSpLocks/>
          </p:cNvCxnSpPr>
          <p:nvPr/>
        </p:nvCxnSpPr>
        <p:spPr>
          <a:xfrm flipV="1">
            <a:off x="7285981" y="2724044"/>
            <a:ext cx="1705841" cy="1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Прямая со стрелкой 122">
            <a:extLst>
              <a:ext uri="{FF2B5EF4-FFF2-40B4-BE49-F238E27FC236}">
                <a16:creationId xmlns:a16="http://schemas.microsoft.com/office/drawing/2014/main" id="{9DB3E8F5-5247-40CD-9B85-AF11BA006EC6}"/>
              </a:ext>
            </a:extLst>
          </p:cNvPr>
          <p:cNvCxnSpPr>
            <a:cxnSpLocks/>
          </p:cNvCxnSpPr>
          <p:nvPr/>
        </p:nvCxnSpPr>
        <p:spPr>
          <a:xfrm flipH="1" flipV="1">
            <a:off x="7285981" y="3246966"/>
            <a:ext cx="1705841" cy="1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4" name="TextBox 123">
            <a:extLst>
              <a:ext uri="{FF2B5EF4-FFF2-40B4-BE49-F238E27FC236}">
                <a16:creationId xmlns:a16="http://schemas.microsoft.com/office/drawing/2014/main" id="{16E1F5A8-EEBA-437F-8785-21945DFE7568}"/>
              </a:ext>
            </a:extLst>
          </p:cNvPr>
          <p:cNvSpPr txBox="1"/>
          <p:nvPr/>
        </p:nvSpPr>
        <p:spPr>
          <a:xfrm flipH="1">
            <a:off x="7482895" y="3364070"/>
            <a:ext cx="1273148" cy="8079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05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ilroy" panose="00000500000000000000" pitchFamily="50" charset="-52"/>
                <a:ea typeface="Verdana" panose="020B0604030504040204" pitchFamily="34" charset="0"/>
                <a:cs typeface="+mn-cs"/>
              </a:rPr>
              <a:t>Запуск по условию, расписанию, календарю.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05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ilroy" panose="00000500000000000000" pitchFamily="50" charset="-52"/>
                <a:ea typeface="Verdana" panose="020B0604030504040204" pitchFamily="34" charset="0"/>
                <a:cs typeface="+mn-cs"/>
              </a:rPr>
              <a:t>Автоматический выбор машины.</a:t>
            </a:r>
          </a:p>
        </p:txBody>
      </p:sp>
      <p:sp>
        <p:nvSpPr>
          <p:cNvPr id="128" name="TextBox 127">
            <a:extLst>
              <a:ext uri="{FF2B5EF4-FFF2-40B4-BE49-F238E27FC236}">
                <a16:creationId xmlns:a16="http://schemas.microsoft.com/office/drawing/2014/main" id="{D60E300C-5BCF-4335-86CB-9F6C57692C67}"/>
              </a:ext>
            </a:extLst>
          </p:cNvPr>
          <p:cNvSpPr txBox="1"/>
          <p:nvPr/>
        </p:nvSpPr>
        <p:spPr>
          <a:xfrm flipH="1">
            <a:off x="7642679" y="2153163"/>
            <a:ext cx="895350" cy="48474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05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ilroy" panose="00000500000000000000" pitchFamily="50" charset="-52"/>
                <a:ea typeface="Verdana" panose="020B0604030504040204" pitchFamily="34" charset="0"/>
                <a:cs typeface="+mn-cs"/>
              </a:rPr>
              <a:t>Получение задач и результатов</a:t>
            </a:r>
          </a:p>
        </p:txBody>
      </p:sp>
      <p:sp>
        <p:nvSpPr>
          <p:cNvPr id="129" name="TextBox 128">
            <a:extLst>
              <a:ext uri="{FF2B5EF4-FFF2-40B4-BE49-F238E27FC236}">
                <a16:creationId xmlns:a16="http://schemas.microsoft.com/office/drawing/2014/main" id="{2A608AA2-7EB9-42F7-BB76-D33A475B73E1}"/>
              </a:ext>
            </a:extLst>
          </p:cNvPr>
          <p:cNvSpPr txBox="1"/>
          <p:nvPr/>
        </p:nvSpPr>
        <p:spPr>
          <a:xfrm flipH="1">
            <a:off x="7646064" y="2816588"/>
            <a:ext cx="895350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05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ilroy" panose="00000500000000000000" pitchFamily="50" charset="-52"/>
                <a:ea typeface="Verdana" panose="020B0604030504040204" pitchFamily="34" charset="0"/>
                <a:cs typeface="+mn-cs"/>
              </a:rPr>
              <a:t>Инициация процессов</a:t>
            </a:r>
          </a:p>
        </p:txBody>
      </p:sp>
      <p:pic>
        <p:nvPicPr>
          <p:cNvPr id="130" name="Рисунок 129">
            <a:extLst>
              <a:ext uri="{FF2B5EF4-FFF2-40B4-BE49-F238E27FC236}">
                <a16:creationId xmlns:a16="http://schemas.microsoft.com/office/drawing/2014/main" id="{55816E52-1687-47AE-94E0-6A91804AEFD7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 l="-10515" t="-10040" r="11434" b="25935"/>
          <a:stretch/>
        </p:blipFill>
        <p:spPr>
          <a:xfrm>
            <a:off x="10899023" y="1491146"/>
            <a:ext cx="663582" cy="829252"/>
          </a:xfrm>
          <a:prstGeom prst="rect">
            <a:avLst/>
          </a:prstGeom>
        </p:spPr>
      </p:pic>
      <p:pic>
        <p:nvPicPr>
          <p:cNvPr id="131" name="Рисунок 130">
            <a:extLst>
              <a:ext uri="{FF2B5EF4-FFF2-40B4-BE49-F238E27FC236}">
                <a16:creationId xmlns:a16="http://schemas.microsoft.com/office/drawing/2014/main" id="{2CDA7B1C-A878-40E1-899F-34C43423CB34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 l="-10515" t="-10040" r="11434" b="25935"/>
          <a:stretch/>
        </p:blipFill>
        <p:spPr>
          <a:xfrm>
            <a:off x="6735163" y="1491146"/>
            <a:ext cx="663582" cy="829252"/>
          </a:xfrm>
          <a:prstGeom prst="rect">
            <a:avLst/>
          </a:prstGeom>
        </p:spPr>
      </p:pic>
      <p:pic>
        <p:nvPicPr>
          <p:cNvPr id="132" name="Рисунок 131">
            <a:extLst>
              <a:ext uri="{FF2B5EF4-FFF2-40B4-BE49-F238E27FC236}">
                <a16:creationId xmlns:a16="http://schemas.microsoft.com/office/drawing/2014/main" id="{FF15F22A-14B4-4488-91C2-02B22FFA3D7D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 l="-10515" t="-10040" r="11434" b="25935"/>
          <a:stretch/>
        </p:blipFill>
        <p:spPr>
          <a:xfrm>
            <a:off x="2737417" y="1491146"/>
            <a:ext cx="663582" cy="829252"/>
          </a:xfrm>
          <a:prstGeom prst="rect">
            <a:avLst/>
          </a:prstGeom>
        </p:spPr>
      </p:pic>
      <p:cxnSp>
        <p:nvCxnSpPr>
          <p:cNvPr id="2" name="Прямая со стрелкой 1">
            <a:extLst>
              <a:ext uri="{FF2B5EF4-FFF2-40B4-BE49-F238E27FC236}">
                <a16:creationId xmlns:a16="http://schemas.microsoft.com/office/drawing/2014/main" id="{0782AA91-2F34-E49C-B886-396D2F12D7F6}"/>
              </a:ext>
            </a:extLst>
          </p:cNvPr>
          <p:cNvCxnSpPr>
            <a:cxnSpLocks/>
          </p:cNvCxnSpPr>
          <p:nvPr/>
        </p:nvCxnSpPr>
        <p:spPr>
          <a:xfrm flipV="1">
            <a:off x="3251745" y="4142773"/>
            <a:ext cx="1551082" cy="101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id="{906B26BB-7A6A-013A-1963-7CD58B77A89A}"/>
              </a:ext>
            </a:extLst>
          </p:cNvPr>
          <p:cNvSpPr/>
          <p:nvPr/>
        </p:nvSpPr>
        <p:spPr>
          <a:xfrm>
            <a:off x="4882361" y="3764999"/>
            <a:ext cx="2291556" cy="1025738"/>
          </a:xfrm>
          <a:prstGeom prst="roundRect">
            <a:avLst/>
          </a:prstGeom>
          <a:solidFill>
            <a:schemeClr val="bg1"/>
          </a:solidFill>
          <a:ln w="12700" cap="flat">
            <a:solidFill>
              <a:schemeClr val="bg1">
                <a:lumMod val="85000"/>
              </a:schemeClr>
            </a:solidFill>
            <a:prstDash val="solid"/>
            <a:miter/>
          </a:ln>
          <a:effectLst>
            <a:outerShdw blurRad="317500" dist="38100" dir="5400000" algn="t" rotWithShape="0">
              <a:schemeClr val="tx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Прямоугольник: скругленные углы 70">
            <a:extLst>
              <a:ext uri="{FF2B5EF4-FFF2-40B4-BE49-F238E27FC236}">
                <a16:creationId xmlns:a16="http://schemas.microsoft.com/office/drawing/2014/main" id="{647206AB-93DE-816E-9DEE-8FD2F48BA872}"/>
              </a:ext>
            </a:extLst>
          </p:cNvPr>
          <p:cNvSpPr/>
          <p:nvPr/>
        </p:nvSpPr>
        <p:spPr>
          <a:xfrm>
            <a:off x="4996661" y="3869774"/>
            <a:ext cx="1207159" cy="32418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12700" cap="flat">
            <a:solidFill>
              <a:schemeClr val="bg1">
                <a:lumMod val="85000"/>
              </a:schemeClr>
            </a:solidFill>
            <a:prstDash val="solid"/>
            <a:miter/>
          </a:ln>
          <a:effectLst>
            <a:outerShdw blurRad="317500" dist="38100" dir="5400000" algn="t" rotWithShape="0">
              <a:schemeClr val="tx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A20C33"/>
                </a:solidFill>
                <a:effectLst/>
                <a:uLnTx/>
                <a:uFillTx/>
                <a:latin typeface="Gilroy" panose="00000500000000000000" pitchFamily="50" charset="-52"/>
                <a:ea typeface="+mn-ea"/>
                <a:cs typeface="+mn-cs"/>
              </a:rPr>
              <a:t>Orchestrator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BF20BD6-C071-8125-D5D8-647049AB1331}"/>
              </a:ext>
            </a:extLst>
          </p:cNvPr>
          <p:cNvSpPr txBox="1"/>
          <p:nvPr/>
        </p:nvSpPr>
        <p:spPr>
          <a:xfrm flipH="1">
            <a:off x="4996661" y="4298738"/>
            <a:ext cx="1874441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33350" marR="0" lvl="0" indent="-133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20C33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ilroy" panose="00000500000000000000" pitchFamily="50" charset="-52"/>
                <a:ea typeface="Verdana" panose="020B0604030504040204" pitchFamily="34" charset="0"/>
                <a:cs typeface="+mn-cs"/>
              </a:rPr>
              <a:t>Управление цифровыми ассистентами</a:t>
            </a:r>
          </a:p>
        </p:txBody>
      </p:sp>
      <p:cxnSp>
        <p:nvCxnSpPr>
          <p:cNvPr id="68" name="Прямая со стрелкой 67">
            <a:extLst>
              <a:ext uri="{FF2B5EF4-FFF2-40B4-BE49-F238E27FC236}">
                <a16:creationId xmlns:a16="http://schemas.microsoft.com/office/drawing/2014/main" id="{CF7CFD60-6886-45BD-BC19-F50B4B235B81}"/>
              </a:ext>
            </a:extLst>
          </p:cNvPr>
          <p:cNvCxnSpPr>
            <a:cxnSpLocks/>
          </p:cNvCxnSpPr>
          <p:nvPr/>
        </p:nvCxnSpPr>
        <p:spPr>
          <a:xfrm flipV="1">
            <a:off x="7284988" y="4247289"/>
            <a:ext cx="1705841" cy="1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Прямая со стрелкой 68">
            <a:extLst>
              <a:ext uri="{FF2B5EF4-FFF2-40B4-BE49-F238E27FC236}">
                <a16:creationId xmlns:a16="http://schemas.microsoft.com/office/drawing/2014/main" id="{386448E3-B467-492C-A564-67753E2B3333}"/>
              </a:ext>
            </a:extLst>
          </p:cNvPr>
          <p:cNvCxnSpPr>
            <a:cxnSpLocks/>
          </p:cNvCxnSpPr>
          <p:nvPr/>
        </p:nvCxnSpPr>
        <p:spPr>
          <a:xfrm flipH="1" flipV="1">
            <a:off x="7284988" y="4770211"/>
            <a:ext cx="1705841" cy="1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A1F655D8-85FB-6F9C-7E2F-3581455BEA41}"/>
              </a:ext>
            </a:extLst>
          </p:cNvPr>
          <p:cNvSpPr txBox="1"/>
          <p:nvPr/>
        </p:nvSpPr>
        <p:spPr>
          <a:xfrm flipH="1">
            <a:off x="7565605" y="4352574"/>
            <a:ext cx="1047750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05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ilroy" panose="00000500000000000000" pitchFamily="50" charset="-52"/>
                <a:ea typeface="Verdana" panose="020B0604030504040204" pitchFamily="34" charset="0"/>
                <a:cs typeface="+mn-cs"/>
              </a:rPr>
              <a:t>Результаты выполнения</a:t>
            </a:r>
          </a:p>
        </p:txBody>
      </p:sp>
      <p:cxnSp>
        <p:nvCxnSpPr>
          <p:cNvPr id="86" name="Прямая соединительная линия 85">
            <a:extLst>
              <a:ext uri="{FF2B5EF4-FFF2-40B4-BE49-F238E27FC236}">
                <a16:creationId xmlns:a16="http://schemas.microsoft.com/office/drawing/2014/main" id="{87826528-0135-4F9B-8E14-B16F411D5954}"/>
              </a:ext>
            </a:extLst>
          </p:cNvPr>
          <p:cNvCxnSpPr>
            <a:cxnSpLocks/>
          </p:cNvCxnSpPr>
          <p:nvPr/>
        </p:nvCxnSpPr>
        <p:spPr>
          <a:xfrm flipH="1">
            <a:off x="11682364" y="6548203"/>
            <a:ext cx="509636" cy="0"/>
          </a:xfrm>
          <a:prstGeom prst="line">
            <a:avLst/>
          </a:prstGeom>
          <a:ln w="25400" cap="rnd">
            <a:solidFill>
              <a:srgbClr val="A20B3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Номер слайда 5">
            <a:extLst>
              <a:ext uri="{FF2B5EF4-FFF2-40B4-BE49-F238E27FC236}">
                <a16:creationId xmlns:a16="http://schemas.microsoft.com/office/drawing/2014/main" id="{D0A79C61-7355-4749-AEEB-639B0B7C31C5}"/>
              </a:ext>
            </a:extLst>
          </p:cNvPr>
          <p:cNvSpPr txBox="1">
            <a:spLocks/>
          </p:cNvSpPr>
          <p:nvPr/>
        </p:nvSpPr>
        <p:spPr>
          <a:xfrm>
            <a:off x="11137899" y="6365638"/>
            <a:ext cx="528813" cy="365125"/>
          </a:xfrm>
          <a:prstGeom prst="rect">
            <a:avLst/>
          </a:prstGeom>
        </p:spPr>
        <p:txBody>
          <a:bodyPr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80695555-C15A-CD4B-A4E7-6C05E6A3A6CF}" type="slidenum">
              <a:rPr lang="ru-RU" sz="1000" b="1" smtClean="0">
                <a:latin typeface="Gilroy-Semibold" pitchFamily="2" charset="0"/>
              </a:rPr>
              <a:pPr algn="r"/>
              <a:t>3</a:t>
            </a:fld>
            <a:endParaRPr lang="ru-RU" sz="1000" b="1" dirty="0">
              <a:latin typeface="Gilroy-Semibold" pitchFamily="2" charset="0"/>
            </a:endParaRPr>
          </a:p>
        </p:txBody>
      </p:sp>
      <p:pic>
        <p:nvPicPr>
          <p:cNvPr id="88" name="Рисунок 87">
            <a:extLst>
              <a:ext uri="{FF2B5EF4-FFF2-40B4-BE49-F238E27FC236}">
                <a16:creationId xmlns:a16="http://schemas.microsoft.com/office/drawing/2014/main" id="{332281D4-B2D4-4351-AA3E-F624D84B562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9372921" y="569990"/>
            <a:ext cx="2326999" cy="46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25714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0" name="Рисунок 109">
            <a:extLst>
              <a:ext uri="{FF2B5EF4-FFF2-40B4-BE49-F238E27FC236}">
                <a16:creationId xmlns:a16="http://schemas.microsoft.com/office/drawing/2014/main" id="{EFFE9286-DA75-44CC-A557-A50A7348996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 l="-2664" t="-1762" r="14788" b="15070"/>
          <a:stretch/>
        </p:blipFill>
        <p:spPr>
          <a:xfrm>
            <a:off x="8991600" y="2209800"/>
            <a:ext cx="3200400" cy="46482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BC66491-8E5C-868F-B886-CCD393230FFD}"/>
              </a:ext>
            </a:extLst>
          </p:cNvPr>
          <p:cNvSpPr txBox="1"/>
          <p:nvPr/>
        </p:nvSpPr>
        <p:spPr>
          <a:xfrm flipH="1">
            <a:off x="515937" y="486845"/>
            <a:ext cx="8426372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ru-RU" sz="3600" b="1" dirty="0">
                <a:latin typeface="Gilroy Bold" panose="00000800000000000000" charset="0"/>
                <a:ea typeface="Verdana" panose="020B0604030504040204" pitchFamily="34" charset="0"/>
                <a:cs typeface="Gilroy Bold" panose="00000800000000000000" charset="0"/>
              </a:rPr>
              <a:t>Что умеют цифровые ассистенты</a:t>
            </a:r>
          </a:p>
        </p:txBody>
      </p:sp>
      <p:sp>
        <p:nvSpPr>
          <p:cNvPr id="96" name="Прямоугольник: скругленные углы 70">
            <a:extLst>
              <a:ext uri="{FF2B5EF4-FFF2-40B4-BE49-F238E27FC236}">
                <a16:creationId xmlns:a16="http://schemas.microsoft.com/office/drawing/2014/main" id="{BB5BFA6E-0D6B-5082-286D-E28136FC63AC}"/>
              </a:ext>
            </a:extLst>
          </p:cNvPr>
          <p:cNvSpPr/>
          <p:nvPr/>
        </p:nvSpPr>
        <p:spPr>
          <a:xfrm>
            <a:off x="515937" y="1168643"/>
            <a:ext cx="3636000" cy="1656000"/>
          </a:xfrm>
          <a:prstGeom prst="roundRect">
            <a:avLst>
              <a:gd name="adj" fmla="val 18735"/>
            </a:avLst>
          </a:prstGeom>
          <a:solidFill>
            <a:schemeClr val="bg1"/>
          </a:solidFill>
          <a:ln w="12700" cap="flat">
            <a:solidFill>
              <a:schemeClr val="bg1">
                <a:lumMod val="85000"/>
              </a:schemeClr>
            </a:solidFill>
            <a:prstDash val="solid"/>
            <a:miter/>
          </a:ln>
          <a:effectLst>
            <a:outerShdw blurRad="317500" dist="38100" dir="5400000" algn="t" rotWithShape="0">
              <a:schemeClr val="tx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81760F5D-8D10-D30C-3B3A-13449C13F1E0}"/>
              </a:ext>
            </a:extLst>
          </p:cNvPr>
          <p:cNvSpPr txBox="1"/>
          <p:nvPr/>
        </p:nvSpPr>
        <p:spPr>
          <a:xfrm>
            <a:off x="680794" y="1822181"/>
            <a:ext cx="3086852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ru-RU" sz="1400" b="1" dirty="0">
                <a:latin typeface="GILROY-SEMIBOLD" pitchFamily="2" charset="0"/>
                <a:ea typeface="Verdana" panose="020B0604030504040204" pitchFamily="34" charset="0"/>
              </a:rPr>
              <a:t>вносит данные, находит информацию</a:t>
            </a:r>
            <a:r>
              <a:rPr lang="ru-RU" sz="1400" dirty="0">
                <a:latin typeface="Gilroy" pitchFamily="2" charset="0"/>
                <a:ea typeface="Verdana" panose="020B0604030504040204" pitchFamily="34" charset="0"/>
              </a:rPr>
              <a:t>, сортирует, заполняет, форматирует, переносит</a:t>
            </a:r>
          </a:p>
        </p:txBody>
      </p:sp>
      <p:sp>
        <p:nvSpPr>
          <p:cNvPr id="99" name="Скругленный прямоугольник 98">
            <a:extLst>
              <a:ext uri="{FF2B5EF4-FFF2-40B4-BE49-F238E27FC236}">
                <a16:creationId xmlns:a16="http://schemas.microsoft.com/office/drawing/2014/main" id="{B3366CFA-B37F-8250-8499-F602234ABCDF}"/>
              </a:ext>
            </a:extLst>
          </p:cNvPr>
          <p:cNvSpPr/>
          <p:nvPr/>
        </p:nvSpPr>
        <p:spPr>
          <a:xfrm>
            <a:off x="646069" y="1298221"/>
            <a:ext cx="2520543" cy="432000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BA0E3B"/>
              </a:gs>
              <a:gs pos="100000">
                <a:srgbClr val="DD1146"/>
              </a:gs>
            </a:gsLst>
            <a:lin ang="4200000" scaled="0"/>
          </a:gradFill>
          <a:ln w="12700" cap="flat">
            <a:solidFill>
              <a:srgbClr val="A30C33"/>
            </a:solidFill>
            <a:prstDash val="solid"/>
            <a:miter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>
                <a:latin typeface="Gilroy-Semibold" panose="00000700000000000000" pitchFamily="50" charset="-52"/>
              </a:rPr>
              <a:t>В </a:t>
            </a:r>
            <a:r>
              <a:rPr lang="ru-RU" sz="1400">
                <a:latin typeface="Gilroy-Semibold" panose="00000700000000000000" pitchFamily="50" charset="-52"/>
              </a:rPr>
              <a:t>офисных приложениях</a:t>
            </a:r>
            <a:endParaRPr lang="en-GB" sz="1400" dirty="0">
              <a:latin typeface="Gilroy-Semibold" panose="00000700000000000000" pitchFamily="50" charset="-52"/>
            </a:endParaRPr>
          </a:p>
        </p:txBody>
      </p:sp>
      <p:sp>
        <p:nvSpPr>
          <p:cNvPr id="33" name="Прямоугольник: скругленные углы 70">
            <a:extLst>
              <a:ext uri="{FF2B5EF4-FFF2-40B4-BE49-F238E27FC236}">
                <a16:creationId xmlns:a16="http://schemas.microsoft.com/office/drawing/2014/main" id="{FA40E938-8ABC-C36B-F8D7-195932494E90}"/>
              </a:ext>
            </a:extLst>
          </p:cNvPr>
          <p:cNvSpPr/>
          <p:nvPr/>
        </p:nvSpPr>
        <p:spPr>
          <a:xfrm>
            <a:off x="4335960" y="1168643"/>
            <a:ext cx="3636000" cy="1656000"/>
          </a:xfrm>
          <a:prstGeom prst="roundRect">
            <a:avLst>
              <a:gd name="adj" fmla="val 20465"/>
            </a:avLst>
          </a:prstGeom>
          <a:solidFill>
            <a:schemeClr val="bg1"/>
          </a:solidFill>
          <a:ln w="12700" cap="flat">
            <a:solidFill>
              <a:schemeClr val="bg1">
                <a:lumMod val="85000"/>
              </a:schemeClr>
            </a:solidFill>
            <a:prstDash val="solid"/>
            <a:miter/>
          </a:ln>
          <a:effectLst>
            <a:outerShdw blurRad="317500" dist="38100" dir="5400000" algn="t" rotWithShape="0">
              <a:schemeClr val="tx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1" name="Скругленный прямоугольник 90">
            <a:extLst>
              <a:ext uri="{FF2B5EF4-FFF2-40B4-BE49-F238E27FC236}">
                <a16:creationId xmlns:a16="http://schemas.microsoft.com/office/drawing/2014/main" id="{DE60B25C-ED20-FDCB-6D10-E2311CE6A3AA}"/>
              </a:ext>
            </a:extLst>
          </p:cNvPr>
          <p:cNvSpPr/>
          <p:nvPr/>
        </p:nvSpPr>
        <p:spPr>
          <a:xfrm>
            <a:off x="4466092" y="1298221"/>
            <a:ext cx="2802321" cy="432000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BA0E3B"/>
              </a:gs>
              <a:gs pos="100000">
                <a:srgbClr val="DD1146"/>
              </a:gs>
            </a:gsLst>
            <a:lin ang="4200000" scaled="0"/>
          </a:gradFill>
          <a:ln w="12700" cap="flat">
            <a:solidFill>
              <a:srgbClr val="A30C33"/>
            </a:solidFill>
            <a:prstDash val="solid"/>
            <a:miter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>
                <a:latin typeface="Gilroy-Semibold" panose="00000700000000000000" pitchFamily="50" charset="-52"/>
              </a:rPr>
              <a:t>В браузере и </a:t>
            </a:r>
            <a:r>
              <a:rPr lang="ru-RU" sz="1400">
                <a:latin typeface="Gilroy-Semibold" panose="00000700000000000000" pitchFamily="50" charset="-52"/>
              </a:rPr>
              <a:t>на компьютере</a:t>
            </a:r>
            <a:endParaRPr lang="en-GB" sz="1400" dirty="0">
              <a:latin typeface="Gilroy-Semibold" panose="00000700000000000000" pitchFamily="50" charset="-52"/>
            </a:endParaRP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BFC32869-EAC4-21B3-4DC0-2022E42F0214}"/>
              </a:ext>
            </a:extLst>
          </p:cNvPr>
          <p:cNvSpPr txBox="1"/>
          <p:nvPr/>
        </p:nvSpPr>
        <p:spPr>
          <a:xfrm>
            <a:off x="4500817" y="1822181"/>
            <a:ext cx="3160621" cy="64943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ru-RU" sz="1400" b="1" dirty="0">
                <a:latin typeface="GILROY-SEMIBOLD" pitchFamily="2" charset="0"/>
                <a:ea typeface="Verdana" panose="020B0604030504040204" pitchFamily="34" charset="0"/>
              </a:rPr>
              <a:t>собирает и находит информацию</a:t>
            </a:r>
            <a:r>
              <a:rPr lang="ru-RU" sz="1400" dirty="0">
                <a:latin typeface="Gilroy" pitchFamily="2" charset="0"/>
                <a:ea typeface="Verdana" panose="020B0604030504040204" pitchFamily="34" charset="0"/>
              </a:rPr>
              <a:t>, заполняет веб-страницы, работает с DESKTOP-приложениями</a:t>
            </a:r>
            <a:endParaRPr lang="ru-RU" sz="1600" dirty="0">
              <a:latin typeface="Gilroy" pitchFamily="2" charset="0"/>
              <a:ea typeface="Verdana" panose="020B0604030504040204" pitchFamily="34" charset="0"/>
            </a:endParaRPr>
          </a:p>
        </p:txBody>
      </p:sp>
      <p:sp>
        <p:nvSpPr>
          <p:cNvPr id="102" name="Прямоугольник: скругленные углы 70">
            <a:extLst>
              <a:ext uri="{FF2B5EF4-FFF2-40B4-BE49-F238E27FC236}">
                <a16:creationId xmlns:a16="http://schemas.microsoft.com/office/drawing/2014/main" id="{A4855493-3AFD-13A3-050A-9E0E1C21634C}"/>
              </a:ext>
            </a:extLst>
          </p:cNvPr>
          <p:cNvSpPr/>
          <p:nvPr/>
        </p:nvSpPr>
        <p:spPr>
          <a:xfrm>
            <a:off x="8155983" y="1168643"/>
            <a:ext cx="3636000" cy="1656000"/>
          </a:xfrm>
          <a:prstGeom prst="roundRect">
            <a:avLst>
              <a:gd name="adj" fmla="val 18735"/>
            </a:avLst>
          </a:prstGeom>
          <a:solidFill>
            <a:schemeClr val="bg1"/>
          </a:solidFill>
          <a:ln w="12700" cap="flat">
            <a:solidFill>
              <a:schemeClr val="bg1">
                <a:lumMod val="85000"/>
              </a:schemeClr>
            </a:solidFill>
            <a:prstDash val="solid"/>
            <a:miter/>
          </a:ln>
          <a:effectLst>
            <a:outerShdw blurRad="317500" dist="38100" dir="5400000" algn="t" rotWithShape="0">
              <a:schemeClr val="tx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4" name="Скругленный прямоугольник 103">
            <a:extLst>
              <a:ext uri="{FF2B5EF4-FFF2-40B4-BE49-F238E27FC236}">
                <a16:creationId xmlns:a16="http://schemas.microsoft.com/office/drawing/2014/main" id="{5B78AAC7-064B-8C2D-6C96-640BD6968295}"/>
              </a:ext>
            </a:extLst>
          </p:cNvPr>
          <p:cNvSpPr/>
          <p:nvPr/>
        </p:nvSpPr>
        <p:spPr>
          <a:xfrm>
            <a:off x="8286115" y="1298221"/>
            <a:ext cx="2095701" cy="432000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BA0E3B"/>
              </a:gs>
              <a:gs pos="100000">
                <a:srgbClr val="DD1146"/>
              </a:gs>
            </a:gsLst>
            <a:lin ang="4200000" scaled="0"/>
          </a:gradFill>
          <a:ln w="12700" cap="flat">
            <a:solidFill>
              <a:srgbClr val="A30C33"/>
            </a:solidFill>
            <a:prstDash val="solid"/>
            <a:miter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>
                <a:latin typeface="Gilroy-Semibold" panose="00000700000000000000" pitchFamily="50" charset="-52"/>
              </a:rPr>
              <a:t>В почтовой службе </a:t>
            </a:r>
            <a:endParaRPr lang="ru-RU" sz="1400" dirty="0">
              <a:latin typeface="Gilroy-Semibold" panose="00000700000000000000" pitchFamily="50" charset="-52"/>
            </a:endParaRP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5CBD04A5-46AA-2EB6-29AC-7A429D8D0ADB}"/>
              </a:ext>
            </a:extLst>
          </p:cNvPr>
          <p:cNvSpPr txBox="1"/>
          <p:nvPr/>
        </p:nvSpPr>
        <p:spPr>
          <a:xfrm>
            <a:off x="8320840" y="1822181"/>
            <a:ext cx="2868325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ru-RU" sz="1400" b="1" dirty="0">
                <a:latin typeface="GILROY-SEMIBOLD" pitchFamily="2" charset="0"/>
                <a:ea typeface="Verdana" panose="020B0604030504040204" pitchFamily="34" charset="0"/>
              </a:rPr>
              <a:t>отправляет, получает, сортирует и отбирает письма </a:t>
            </a:r>
            <a:r>
              <a:rPr lang="ru-RU" sz="1400" dirty="0">
                <a:latin typeface="Gilroy" pitchFamily="2" charset="0"/>
                <a:ea typeface="Verdana" panose="020B0604030504040204" pitchFamily="34" charset="0"/>
              </a:rPr>
              <a:t>по фильтрам</a:t>
            </a:r>
            <a:br>
              <a:rPr lang="en-US" sz="1400" dirty="0">
                <a:latin typeface="Gilroy" pitchFamily="2" charset="0"/>
                <a:ea typeface="Verdana" panose="020B0604030504040204" pitchFamily="34" charset="0"/>
              </a:rPr>
            </a:br>
            <a:r>
              <a:rPr lang="ru-RU" sz="1400" dirty="0">
                <a:latin typeface="Gilroy" pitchFamily="2" charset="0"/>
                <a:ea typeface="Verdana" panose="020B0604030504040204" pitchFamily="34" charset="0"/>
              </a:rPr>
              <a:t>и условиям</a:t>
            </a:r>
          </a:p>
        </p:txBody>
      </p:sp>
      <p:grpSp>
        <p:nvGrpSpPr>
          <p:cNvPr id="3" name="Группа 2">
            <a:extLst>
              <a:ext uri="{FF2B5EF4-FFF2-40B4-BE49-F238E27FC236}">
                <a16:creationId xmlns:a16="http://schemas.microsoft.com/office/drawing/2014/main" id="{6FA0DE53-0F6D-4E94-9599-3305935A3246}"/>
              </a:ext>
            </a:extLst>
          </p:cNvPr>
          <p:cNvGrpSpPr/>
          <p:nvPr/>
        </p:nvGrpSpPr>
        <p:grpSpPr>
          <a:xfrm>
            <a:off x="515937" y="2929583"/>
            <a:ext cx="11276046" cy="1656000"/>
            <a:chOff x="515937" y="3005383"/>
            <a:chExt cx="11276046" cy="1656000"/>
          </a:xfrm>
        </p:grpSpPr>
        <p:sp>
          <p:nvSpPr>
            <p:cNvPr id="143" name="Прямоугольник: скругленные углы 70">
              <a:extLst>
                <a:ext uri="{FF2B5EF4-FFF2-40B4-BE49-F238E27FC236}">
                  <a16:creationId xmlns:a16="http://schemas.microsoft.com/office/drawing/2014/main" id="{77558AA3-D8BB-0E21-A7A7-62C7E2011145}"/>
                </a:ext>
              </a:extLst>
            </p:cNvPr>
            <p:cNvSpPr/>
            <p:nvPr/>
          </p:nvSpPr>
          <p:spPr>
            <a:xfrm>
              <a:off x="515937" y="3005383"/>
              <a:ext cx="3636000" cy="1656000"/>
            </a:xfrm>
            <a:prstGeom prst="roundRect">
              <a:avLst>
                <a:gd name="adj" fmla="val 22195"/>
              </a:avLst>
            </a:prstGeom>
            <a:solidFill>
              <a:schemeClr val="bg1"/>
            </a:solidFill>
            <a:ln w="12700" cap="flat">
              <a:solidFill>
                <a:schemeClr val="bg1">
                  <a:lumMod val="85000"/>
                </a:schemeClr>
              </a:solidFill>
              <a:prstDash val="solid"/>
              <a:miter/>
            </a:ln>
            <a:effectLst>
              <a:outerShdw blurRad="317500" dist="38100" dir="5400000" algn="t" rotWithShape="0">
                <a:schemeClr val="tx1">
                  <a:alpha val="1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44" name="TextBox 143">
              <a:extLst>
                <a:ext uri="{FF2B5EF4-FFF2-40B4-BE49-F238E27FC236}">
                  <a16:creationId xmlns:a16="http://schemas.microsoft.com/office/drawing/2014/main" id="{30D42A10-156D-6BEE-5221-E6D1A890A0CB}"/>
                </a:ext>
              </a:extLst>
            </p:cNvPr>
            <p:cNvSpPr txBox="1"/>
            <p:nvPr/>
          </p:nvSpPr>
          <p:spPr>
            <a:xfrm>
              <a:off x="680794" y="3658921"/>
              <a:ext cx="3086852" cy="64633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ru-RU" sz="1400" b="1" dirty="0">
                  <a:latin typeface="GILROY-SEMIBOLD" pitchFamily="2" charset="0"/>
                  <a:ea typeface="Verdana" panose="020B0604030504040204" pitchFamily="34" charset="0"/>
                </a:rPr>
                <a:t>общается с пользователем в мессенджерах</a:t>
              </a:r>
              <a:r>
                <a:rPr lang="ru-RU" sz="1400" dirty="0">
                  <a:latin typeface="Gilroy" pitchFamily="2" charset="0"/>
                  <a:ea typeface="Verdana" panose="020B0604030504040204" pitchFamily="34" charset="0"/>
                </a:rPr>
                <a:t>, выполняя заданные  команды</a:t>
              </a:r>
            </a:p>
          </p:txBody>
        </p:sp>
        <p:sp>
          <p:nvSpPr>
            <p:cNvPr id="149" name="Скругленный прямоугольник 148">
              <a:extLst>
                <a:ext uri="{FF2B5EF4-FFF2-40B4-BE49-F238E27FC236}">
                  <a16:creationId xmlns:a16="http://schemas.microsoft.com/office/drawing/2014/main" id="{AE4A01FD-A006-EA3D-5E15-083B788A36ED}"/>
                </a:ext>
              </a:extLst>
            </p:cNvPr>
            <p:cNvSpPr/>
            <p:nvPr/>
          </p:nvSpPr>
          <p:spPr>
            <a:xfrm>
              <a:off x="646069" y="3134961"/>
              <a:ext cx="1860786" cy="432000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rgbClr val="BA0E3B"/>
                </a:gs>
                <a:gs pos="100000">
                  <a:srgbClr val="DD1146"/>
                </a:gs>
              </a:gsLst>
              <a:lin ang="4200000" scaled="0"/>
            </a:gradFill>
            <a:ln w="12700" cap="flat">
              <a:solidFill>
                <a:srgbClr val="A30C33"/>
              </a:solidFill>
              <a:prstDash val="solid"/>
              <a:miter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400" dirty="0">
                  <a:latin typeface="Gilroy-Semibold" panose="00000700000000000000" pitchFamily="50" charset="-52"/>
                </a:rPr>
                <a:t>В чате и </a:t>
              </a:r>
              <a:r>
                <a:rPr lang="ru-RU" sz="1400">
                  <a:latin typeface="Gilroy-Semibold" panose="00000700000000000000" pitchFamily="50" charset="-52"/>
                </a:rPr>
                <a:t>на сайте</a:t>
              </a:r>
              <a:endParaRPr lang="en-GB" sz="1400" dirty="0">
                <a:latin typeface="Gilroy-Semibold" panose="00000700000000000000" pitchFamily="50" charset="-52"/>
              </a:endParaRPr>
            </a:p>
          </p:txBody>
        </p:sp>
        <p:sp>
          <p:nvSpPr>
            <p:cNvPr id="158" name="Прямоугольник: скругленные углы 70">
              <a:extLst>
                <a:ext uri="{FF2B5EF4-FFF2-40B4-BE49-F238E27FC236}">
                  <a16:creationId xmlns:a16="http://schemas.microsoft.com/office/drawing/2014/main" id="{028BD9A8-ADEC-8CB7-8FD2-C2F98F10AC83}"/>
                </a:ext>
              </a:extLst>
            </p:cNvPr>
            <p:cNvSpPr/>
            <p:nvPr/>
          </p:nvSpPr>
          <p:spPr>
            <a:xfrm>
              <a:off x="4335960" y="3005383"/>
              <a:ext cx="3636000" cy="1656000"/>
            </a:xfrm>
            <a:prstGeom prst="roundRect">
              <a:avLst>
                <a:gd name="adj" fmla="val 22194"/>
              </a:avLst>
            </a:prstGeom>
            <a:solidFill>
              <a:schemeClr val="bg1"/>
            </a:solidFill>
            <a:ln w="12700" cap="flat">
              <a:solidFill>
                <a:schemeClr val="bg1">
                  <a:lumMod val="85000"/>
                </a:schemeClr>
              </a:solidFill>
              <a:prstDash val="solid"/>
              <a:miter/>
            </a:ln>
            <a:effectLst>
              <a:outerShdw blurRad="317500" dist="38100" dir="5400000" algn="t" rotWithShape="0">
                <a:schemeClr val="tx1">
                  <a:alpha val="1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60" name="Скругленный прямоугольник 159">
              <a:extLst>
                <a:ext uri="{FF2B5EF4-FFF2-40B4-BE49-F238E27FC236}">
                  <a16:creationId xmlns:a16="http://schemas.microsoft.com/office/drawing/2014/main" id="{E7DC2174-B8FA-46D0-0613-BA4A540146CA}"/>
                </a:ext>
              </a:extLst>
            </p:cNvPr>
            <p:cNvSpPr/>
            <p:nvPr/>
          </p:nvSpPr>
          <p:spPr>
            <a:xfrm>
              <a:off x="4466092" y="3134961"/>
              <a:ext cx="2507626" cy="432000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rgbClr val="BA0E3B"/>
                </a:gs>
                <a:gs pos="100000">
                  <a:srgbClr val="DD1146"/>
                </a:gs>
              </a:gsLst>
              <a:lin ang="4200000" scaled="0"/>
            </a:gradFill>
            <a:ln w="12700" cap="flat">
              <a:solidFill>
                <a:srgbClr val="A30C33"/>
              </a:solidFill>
              <a:prstDash val="solid"/>
              <a:miter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400" dirty="0">
                  <a:latin typeface="Gilroy-Semibold" panose="00000700000000000000" pitchFamily="50" charset="-52"/>
                </a:rPr>
                <a:t>В файлах и базах данных</a:t>
              </a:r>
            </a:p>
          </p:txBody>
        </p:sp>
        <p:sp>
          <p:nvSpPr>
            <p:cNvPr id="159" name="TextBox 158">
              <a:extLst>
                <a:ext uri="{FF2B5EF4-FFF2-40B4-BE49-F238E27FC236}">
                  <a16:creationId xmlns:a16="http://schemas.microsoft.com/office/drawing/2014/main" id="{298A4F48-B62F-E863-9FE4-9F58AB9BEC4D}"/>
                </a:ext>
              </a:extLst>
            </p:cNvPr>
            <p:cNvSpPr txBox="1"/>
            <p:nvPr/>
          </p:nvSpPr>
          <p:spPr>
            <a:xfrm>
              <a:off x="4500817" y="3658921"/>
              <a:ext cx="2742533" cy="64943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ru-RU" sz="1400" b="1" dirty="0">
                  <a:latin typeface="GILROY-SEMIBOLD" pitchFamily="2" charset="0"/>
                  <a:ea typeface="Verdana" panose="020B0604030504040204" pitchFamily="34" charset="0"/>
                </a:rPr>
                <a:t>копирует, удаляет, перемещает файлы/папки</a:t>
              </a:r>
              <a:r>
                <a:rPr lang="ru-RU" sz="1400" dirty="0">
                  <a:latin typeface="Gilroy" pitchFamily="2" charset="0"/>
                  <a:ea typeface="Verdana" panose="020B0604030504040204" pitchFamily="34" charset="0"/>
                </a:rPr>
                <a:t>, данные на FTP, запускает SQL-запросы, API</a:t>
              </a:r>
            </a:p>
          </p:txBody>
        </p:sp>
        <p:sp>
          <p:nvSpPr>
            <p:cNvPr id="129" name="Прямоугольник: скругленные углы 70">
              <a:extLst>
                <a:ext uri="{FF2B5EF4-FFF2-40B4-BE49-F238E27FC236}">
                  <a16:creationId xmlns:a16="http://schemas.microsoft.com/office/drawing/2014/main" id="{9E84827D-889F-1984-ED43-40C4A26AEEF5}"/>
                </a:ext>
              </a:extLst>
            </p:cNvPr>
            <p:cNvSpPr/>
            <p:nvPr/>
          </p:nvSpPr>
          <p:spPr>
            <a:xfrm>
              <a:off x="8155983" y="3005383"/>
              <a:ext cx="3636000" cy="1656000"/>
            </a:xfrm>
            <a:prstGeom prst="roundRect">
              <a:avLst>
                <a:gd name="adj" fmla="val 18735"/>
              </a:avLst>
            </a:prstGeom>
            <a:solidFill>
              <a:schemeClr val="bg1"/>
            </a:solidFill>
            <a:ln w="12700" cap="flat">
              <a:solidFill>
                <a:schemeClr val="bg1">
                  <a:lumMod val="85000"/>
                </a:schemeClr>
              </a:solidFill>
              <a:prstDash val="solid"/>
              <a:miter/>
            </a:ln>
            <a:effectLst>
              <a:outerShdw blurRad="317500" dist="38100" dir="5400000" algn="t" rotWithShape="0">
                <a:schemeClr val="tx1">
                  <a:alpha val="1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37" name="Скругленный прямоугольник 136">
              <a:extLst>
                <a:ext uri="{FF2B5EF4-FFF2-40B4-BE49-F238E27FC236}">
                  <a16:creationId xmlns:a16="http://schemas.microsoft.com/office/drawing/2014/main" id="{9AF28826-E906-27EA-9B8D-52C536FCDDFD}"/>
                </a:ext>
              </a:extLst>
            </p:cNvPr>
            <p:cNvSpPr/>
            <p:nvPr/>
          </p:nvSpPr>
          <p:spPr>
            <a:xfrm>
              <a:off x="8286115" y="3134961"/>
              <a:ext cx="1978418" cy="432000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rgbClr val="BA0E3B"/>
                </a:gs>
                <a:gs pos="100000">
                  <a:srgbClr val="DD1146"/>
                </a:gs>
              </a:gsLst>
              <a:lin ang="4200000" scaled="0"/>
            </a:gradFill>
            <a:ln w="12700" cap="flat">
              <a:solidFill>
                <a:srgbClr val="A30C33"/>
              </a:solidFill>
              <a:prstDash val="solid"/>
              <a:miter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400" dirty="0">
                  <a:latin typeface="Gilroy-Semibold" panose="00000700000000000000" pitchFamily="50" charset="-52"/>
                </a:rPr>
                <a:t>На изображениях</a:t>
              </a:r>
            </a:p>
          </p:txBody>
        </p:sp>
        <p:sp>
          <p:nvSpPr>
            <p:cNvPr id="136" name="TextBox 135">
              <a:extLst>
                <a:ext uri="{FF2B5EF4-FFF2-40B4-BE49-F238E27FC236}">
                  <a16:creationId xmlns:a16="http://schemas.microsoft.com/office/drawing/2014/main" id="{44C4E180-2114-E2AF-0738-4DD2BDF4A1CA}"/>
                </a:ext>
              </a:extLst>
            </p:cNvPr>
            <p:cNvSpPr txBox="1"/>
            <p:nvPr/>
          </p:nvSpPr>
          <p:spPr>
            <a:xfrm>
              <a:off x="8320840" y="3658921"/>
              <a:ext cx="2289871" cy="64633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ru-RU" sz="1400" b="1" dirty="0">
                  <a:latin typeface="GILROY-SEMIBOLD" pitchFamily="2" charset="0"/>
                  <a:ea typeface="Verdana" panose="020B0604030504040204" pitchFamily="34" charset="0"/>
                </a:rPr>
                <a:t>ищет визуальные элементы </a:t>
              </a:r>
              <a:r>
                <a:rPr lang="ru-RU" sz="1400" dirty="0">
                  <a:latin typeface="Gilroy" pitchFamily="2" charset="0"/>
                  <a:ea typeface="Verdana" panose="020B0604030504040204" pitchFamily="34" charset="0"/>
                </a:rPr>
                <a:t>с помощью машинного зрения</a:t>
              </a:r>
            </a:p>
          </p:txBody>
        </p:sp>
      </p:grpSp>
      <p:sp>
        <p:nvSpPr>
          <p:cNvPr id="172" name="Прямоугольник: скругленные углы 70">
            <a:extLst>
              <a:ext uri="{FF2B5EF4-FFF2-40B4-BE49-F238E27FC236}">
                <a16:creationId xmlns:a16="http://schemas.microsoft.com/office/drawing/2014/main" id="{FADCC7A4-0B45-B39B-7ABA-BB2BA18491B3}"/>
              </a:ext>
            </a:extLst>
          </p:cNvPr>
          <p:cNvSpPr/>
          <p:nvPr/>
        </p:nvSpPr>
        <p:spPr>
          <a:xfrm>
            <a:off x="515937" y="4690523"/>
            <a:ext cx="3636000" cy="1656000"/>
          </a:xfrm>
          <a:prstGeom prst="roundRect">
            <a:avLst>
              <a:gd name="adj" fmla="val 18735"/>
            </a:avLst>
          </a:prstGeom>
          <a:solidFill>
            <a:schemeClr val="bg1"/>
          </a:solidFill>
          <a:ln w="12700" cap="flat">
            <a:solidFill>
              <a:schemeClr val="bg1">
                <a:lumMod val="85000"/>
              </a:schemeClr>
            </a:solidFill>
            <a:prstDash val="solid"/>
            <a:miter/>
          </a:ln>
          <a:effectLst>
            <a:outerShdw blurRad="317500" dist="38100" dir="5400000" algn="t" rotWithShape="0">
              <a:schemeClr val="tx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74" name="Скругленный прямоугольник 173">
            <a:extLst>
              <a:ext uri="{FF2B5EF4-FFF2-40B4-BE49-F238E27FC236}">
                <a16:creationId xmlns:a16="http://schemas.microsoft.com/office/drawing/2014/main" id="{03590986-F0DC-F2D7-4E0C-C101A64D30B5}"/>
              </a:ext>
            </a:extLst>
          </p:cNvPr>
          <p:cNvSpPr/>
          <p:nvPr/>
        </p:nvSpPr>
        <p:spPr>
          <a:xfrm>
            <a:off x="646069" y="4820101"/>
            <a:ext cx="2346921" cy="432000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BA0E3B"/>
              </a:gs>
              <a:gs pos="100000">
                <a:srgbClr val="DD1146"/>
              </a:gs>
            </a:gsLst>
            <a:lin ang="4200000" scaled="0"/>
          </a:gradFill>
          <a:ln w="12700" cap="flat">
            <a:solidFill>
              <a:srgbClr val="A30C33"/>
            </a:solidFill>
            <a:prstDash val="solid"/>
            <a:miter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>
                <a:latin typeface="Gilroy-Semibold" panose="00000700000000000000" pitchFamily="50" charset="-52"/>
              </a:rPr>
              <a:t>В ботах и помощниках</a:t>
            </a:r>
          </a:p>
        </p:txBody>
      </p:sp>
      <p:sp>
        <p:nvSpPr>
          <p:cNvPr id="173" name="TextBox 172">
            <a:extLst>
              <a:ext uri="{FF2B5EF4-FFF2-40B4-BE49-F238E27FC236}">
                <a16:creationId xmlns:a16="http://schemas.microsoft.com/office/drawing/2014/main" id="{F616E41C-AFC9-71E0-1E39-22703AFD5654}"/>
              </a:ext>
            </a:extLst>
          </p:cNvPr>
          <p:cNvSpPr txBox="1"/>
          <p:nvPr/>
        </p:nvSpPr>
        <p:spPr>
          <a:xfrm>
            <a:off x="680794" y="5344061"/>
            <a:ext cx="3316427" cy="86177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ru-RU" sz="1400" b="1" dirty="0">
                <a:latin typeface="GILROY-SEMIBOLD" pitchFamily="2" charset="0"/>
                <a:ea typeface="Verdana" panose="020B0604030504040204" pitchFamily="34" charset="0"/>
              </a:rPr>
              <a:t>ведет голосовой диалог</a:t>
            </a:r>
            <a:r>
              <a:rPr lang="ru-RU" sz="1400" dirty="0">
                <a:latin typeface="Gilroy" pitchFamily="2" charset="0"/>
                <a:ea typeface="Verdana" panose="020B0604030504040204" pitchFamily="34" charset="0"/>
              </a:rPr>
              <a:t>, консультирует по типовым вопросам, информирует </a:t>
            </a:r>
            <a:r>
              <a:rPr lang="en-US" sz="1400" dirty="0">
                <a:latin typeface="Gilroy" pitchFamily="2" charset="0"/>
                <a:ea typeface="Verdana" panose="020B0604030504040204" pitchFamily="34" charset="0"/>
              </a:rPr>
              <a:t> </a:t>
            </a:r>
            <a:r>
              <a:rPr lang="ru-RU" sz="1400" dirty="0">
                <a:latin typeface="Gilroy" pitchFamily="2" charset="0"/>
                <a:ea typeface="Verdana" panose="020B0604030504040204" pitchFamily="34" charset="0"/>
              </a:rPr>
              <a:t>о событиях, проводит опросы</a:t>
            </a:r>
          </a:p>
        </p:txBody>
      </p:sp>
      <p:sp>
        <p:nvSpPr>
          <p:cNvPr id="176" name="Прямоугольник: скругленные углы 70">
            <a:extLst>
              <a:ext uri="{FF2B5EF4-FFF2-40B4-BE49-F238E27FC236}">
                <a16:creationId xmlns:a16="http://schemas.microsoft.com/office/drawing/2014/main" id="{5EFFA3A9-089B-4DBE-B4DA-E0804159046D}"/>
              </a:ext>
            </a:extLst>
          </p:cNvPr>
          <p:cNvSpPr/>
          <p:nvPr/>
        </p:nvSpPr>
        <p:spPr>
          <a:xfrm>
            <a:off x="4335960" y="4690523"/>
            <a:ext cx="3636000" cy="1656000"/>
          </a:xfrm>
          <a:prstGeom prst="roundRect">
            <a:avLst>
              <a:gd name="adj" fmla="val 18735"/>
            </a:avLst>
          </a:prstGeom>
          <a:solidFill>
            <a:schemeClr val="bg1"/>
          </a:solidFill>
          <a:ln w="12700" cap="flat">
            <a:solidFill>
              <a:schemeClr val="bg1">
                <a:lumMod val="85000"/>
              </a:schemeClr>
            </a:solidFill>
            <a:prstDash val="solid"/>
            <a:miter/>
          </a:ln>
          <a:effectLst>
            <a:outerShdw blurRad="317500" dist="38100" dir="5400000" algn="t" rotWithShape="0">
              <a:schemeClr val="tx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78" name="Скругленный прямоугольник 177">
            <a:extLst>
              <a:ext uri="{FF2B5EF4-FFF2-40B4-BE49-F238E27FC236}">
                <a16:creationId xmlns:a16="http://schemas.microsoft.com/office/drawing/2014/main" id="{F29B9F16-1D00-CC7D-D89B-7F8E9AD73DD8}"/>
              </a:ext>
            </a:extLst>
          </p:cNvPr>
          <p:cNvSpPr/>
          <p:nvPr/>
        </p:nvSpPr>
        <p:spPr>
          <a:xfrm>
            <a:off x="4466092" y="4820101"/>
            <a:ext cx="2403455" cy="432000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BA0E3B"/>
              </a:gs>
              <a:gs pos="100000">
                <a:srgbClr val="DD1146"/>
              </a:gs>
            </a:gsLst>
            <a:lin ang="4200000" scaled="0"/>
          </a:gradFill>
          <a:ln w="12700" cap="flat">
            <a:solidFill>
              <a:srgbClr val="A30C33"/>
            </a:solidFill>
            <a:prstDash val="solid"/>
            <a:miter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>
                <a:latin typeface="Gilroy-Semibold" panose="00000700000000000000" pitchFamily="50" charset="-52"/>
              </a:rPr>
              <a:t>В текстах </a:t>
            </a:r>
            <a:r>
              <a:rPr lang="ru-RU" sz="1400">
                <a:latin typeface="Gilroy-Semibold" panose="00000700000000000000" pitchFamily="50" charset="-52"/>
              </a:rPr>
              <a:t>и документах</a:t>
            </a:r>
            <a:endParaRPr lang="en-GB" sz="1400" dirty="0">
              <a:latin typeface="Gilroy-Semibold" panose="00000700000000000000" pitchFamily="50" charset="-52"/>
            </a:endParaRPr>
          </a:p>
        </p:txBody>
      </p:sp>
      <p:sp>
        <p:nvSpPr>
          <p:cNvPr id="177" name="TextBox 176">
            <a:extLst>
              <a:ext uri="{FF2B5EF4-FFF2-40B4-BE49-F238E27FC236}">
                <a16:creationId xmlns:a16="http://schemas.microsoft.com/office/drawing/2014/main" id="{4EC1BC81-0C4E-BA0A-13B3-C5176F09F89B}"/>
              </a:ext>
            </a:extLst>
          </p:cNvPr>
          <p:cNvSpPr txBox="1"/>
          <p:nvPr/>
        </p:nvSpPr>
        <p:spPr>
          <a:xfrm>
            <a:off x="4500817" y="5344061"/>
            <a:ext cx="3316426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ru-RU" sz="1400" b="1" dirty="0">
                <a:latin typeface="GILROY-SEMIBOLD" pitchFamily="2" charset="0"/>
                <a:ea typeface="Verdana" panose="020B0604030504040204" pitchFamily="34" charset="0"/>
              </a:rPr>
              <a:t>анализирует текст, классифицирует </a:t>
            </a:r>
            <a:br>
              <a:rPr lang="ru-RU" sz="1400" b="1" dirty="0">
                <a:latin typeface="GILROY-SEMIBOLD" pitchFamily="2" charset="0"/>
                <a:ea typeface="Verdana" panose="020B0604030504040204" pitchFamily="34" charset="0"/>
              </a:rPr>
            </a:br>
            <a:r>
              <a:rPr lang="ru-RU" sz="1400" b="1" dirty="0">
                <a:latin typeface="GILROY-SEMIBOLD" pitchFamily="2" charset="0"/>
                <a:ea typeface="Verdana" panose="020B0604030504040204" pitchFamily="34" charset="0"/>
              </a:rPr>
              <a:t>и проверяет документы и обращения</a:t>
            </a:r>
            <a:r>
              <a:rPr lang="ru-RU" sz="1400" dirty="0">
                <a:latin typeface="Gilroy" pitchFamily="2" charset="0"/>
                <a:ea typeface="Verdana" panose="020B0604030504040204" pitchFamily="34" charset="0"/>
              </a:rPr>
              <a:t>, извлекает сущности из текста</a:t>
            </a:r>
          </a:p>
        </p:txBody>
      </p:sp>
      <p:sp>
        <p:nvSpPr>
          <p:cNvPr id="168" name="Прямоугольник: скругленные углы 70">
            <a:extLst>
              <a:ext uri="{FF2B5EF4-FFF2-40B4-BE49-F238E27FC236}">
                <a16:creationId xmlns:a16="http://schemas.microsoft.com/office/drawing/2014/main" id="{9BC9A657-E10A-9BFA-8506-15F138F1F257}"/>
              </a:ext>
            </a:extLst>
          </p:cNvPr>
          <p:cNvSpPr/>
          <p:nvPr/>
        </p:nvSpPr>
        <p:spPr>
          <a:xfrm>
            <a:off x="8155983" y="4690523"/>
            <a:ext cx="3636000" cy="1656000"/>
          </a:xfrm>
          <a:prstGeom prst="roundRect">
            <a:avLst>
              <a:gd name="adj" fmla="val 18735"/>
            </a:avLst>
          </a:prstGeom>
          <a:solidFill>
            <a:schemeClr val="bg1"/>
          </a:solidFill>
          <a:ln w="12700" cap="flat">
            <a:solidFill>
              <a:schemeClr val="bg1">
                <a:lumMod val="85000"/>
              </a:schemeClr>
            </a:solidFill>
            <a:prstDash val="solid"/>
            <a:miter/>
          </a:ln>
          <a:effectLst>
            <a:outerShdw blurRad="317500" dist="38100" dir="5400000" algn="t" rotWithShape="0">
              <a:schemeClr val="tx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70" name="Скругленный прямоугольник 169">
            <a:extLst>
              <a:ext uri="{FF2B5EF4-FFF2-40B4-BE49-F238E27FC236}">
                <a16:creationId xmlns:a16="http://schemas.microsoft.com/office/drawing/2014/main" id="{16BFF585-17E2-782A-B344-72D146059EF1}"/>
              </a:ext>
            </a:extLst>
          </p:cNvPr>
          <p:cNvSpPr/>
          <p:nvPr/>
        </p:nvSpPr>
        <p:spPr>
          <a:xfrm>
            <a:off x="8286115" y="4820101"/>
            <a:ext cx="1270290" cy="432000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BA0E3B"/>
              </a:gs>
              <a:gs pos="100000">
                <a:srgbClr val="DD1146"/>
              </a:gs>
            </a:gsLst>
            <a:lin ang="4200000" scaled="0"/>
          </a:gradFill>
          <a:ln w="12700" cap="flat">
            <a:solidFill>
              <a:srgbClr val="A30C33"/>
            </a:solidFill>
            <a:prstDash val="solid"/>
            <a:miter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>
                <a:latin typeface="Gilroy-Semibold" panose="00000700000000000000" pitchFamily="50" charset="-52"/>
              </a:rPr>
              <a:t>В отчетах </a:t>
            </a:r>
          </a:p>
        </p:txBody>
      </p:sp>
      <p:sp>
        <p:nvSpPr>
          <p:cNvPr id="169" name="TextBox 168">
            <a:extLst>
              <a:ext uri="{FF2B5EF4-FFF2-40B4-BE49-F238E27FC236}">
                <a16:creationId xmlns:a16="http://schemas.microsoft.com/office/drawing/2014/main" id="{30277B9F-C6C2-66E4-65D4-CC47D3407726}"/>
              </a:ext>
            </a:extLst>
          </p:cNvPr>
          <p:cNvSpPr txBox="1"/>
          <p:nvPr/>
        </p:nvSpPr>
        <p:spPr>
          <a:xfrm>
            <a:off x="8320840" y="5344061"/>
            <a:ext cx="3098706" cy="64943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ru-RU" sz="1400" b="1" dirty="0">
                <a:latin typeface="GILROY-SEMIBOLD" pitchFamily="2" charset="0"/>
                <a:ea typeface="Verdana" panose="020B0604030504040204" pitchFamily="34" charset="0"/>
              </a:rPr>
              <a:t>преобразовывает данные </a:t>
            </a:r>
            <a:br>
              <a:rPr lang="ru-RU" sz="1400" b="1" dirty="0">
                <a:latin typeface="GILROY-SEMIBOLD" pitchFamily="2" charset="0"/>
                <a:ea typeface="Verdana" panose="020B0604030504040204" pitchFamily="34" charset="0"/>
              </a:rPr>
            </a:br>
            <a:r>
              <a:rPr lang="ru-RU" sz="1400" b="1" dirty="0">
                <a:latin typeface="GILROY-SEMIBOLD" pitchFamily="2" charset="0"/>
                <a:ea typeface="Verdana" panose="020B0604030504040204" pitchFamily="34" charset="0"/>
              </a:rPr>
              <a:t>в новые форматы</a:t>
            </a:r>
            <a:r>
              <a:rPr lang="ru-RU" sz="1400" dirty="0">
                <a:latin typeface="Gilroy" pitchFamily="2" charset="0"/>
                <a:ea typeface="Verdana" panose="020B0604030504040204" pitchFamily="34" charset="0"/>
              </a:rPr>
              <a:t>, сводит</a:t>
            </a:r>
            <a:br>
              <a:rPr lang="en-US" sz="1400" dirty="0">
                <a:latin typeface="Gilroy" pitchFamily="2" charset="0"/>
                <a:ea typeface="Verdana" panose="020B0604030504040204" pitchFamily="34" charset="0"/>
              </a:rPr>
            </a:br>
            <a:r>
              <a:rPr lang="ru-RU" sz="1400" dirty="0">
                <a:latin typeface="Gilroy" pitchFamily="2" charset="0"/>
                <a:ea typeface="Verdana" panose="020B0604030504040204" pitchFamily="34" charset="0"/>
              </a:rPr>
              <a:t>и форматирует отчетные документы</a:t>
            </a:r>
          </a:p>
        </p:txBody>
      </p:sp>
      <p:cxnSp>
        <p:nvCxnSpPr>
          <p:cNvPr id="62" name="Прямая соединительная линия 61">
            <a:extLst>
              <a:ext uri="{FF2B5EF4-FFF2-40B4-BE49-F238E27FC236}">
                <a16:creationId xmlns:a16="http://schemas.microsoft.com/office/drawing/2014/main" id="{9F088220-824B-4EB2-8A7F-48113E54FA75}"/>
              </a:ext>
            </a:extLst>
          </p:cNvPr>
          <p:cNvCxnSpPr>
            <a:cxnSpLocks/>
          </p:cNvCxnSpPr>
          <p:nvPr/>
        </p:nvCxnSpPr>
        <p:spPr>
          <a:xfrm flipH="1">
            <a:off x="11682364" y="6548203"/>
            <a:ext cx="509636" cy="0"/>
          </a:xfrm>
          <a:prstGeom prst="line">
            <a:avLst/>
          </a:prstGeom>
          <a:ln w="25400" cap="rnd">
            <a:solidFill>
              <a:srgbClr val="A20B3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Номер слайда 5">
            <a:extLst>
              <a:ext uri="{FF2B5EF4-FFF2-40B4-BE49-F238E27FC236}">
                <a16:creationId xmlns:a16="http://schemas.microsoft.com/office/drawing/2014/main" id="{650AA382-4F4D-4E63-844C-090A87AA67F2}"/>
              </a:ext>
            </a:extLst>
          </p:cNvPr>
          <p:cNvSpPr txBox="1">
            <a:spLocks/>
          </p:cNvSpPr>
          <p:nvPr/>
        </p:nvSpPr>
        <p:spPr>
          <a:xfrm>
            <a:off x="11137899" y="6365638"/>
            <a:ext cx="528813" cy="365125"/>
          </a:xfrm>
          <a:prstGeom prst="rect">
            <a:avLst/>
          </a:prstGeom>
        </p:spPr>
        <p:txBody>
          <a:bodyPr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80695555-C15A-CD4B-A4E7-6C05E6A3A6CF}" type="slidenum">
              <a:rPr lang="ru-RU" sz="1000" b="1" smtClean="0">
                <a:latin typeface="Gilroy-Semibold" pitchFamily="2" charset="0"/>
              </a:rPr>
              <a:pPr algn="r"/>
              <a:t>4</a:t>
            </a:fld>
            <a:endParaRPr lang="ru-RU" sz="1000" b="1" dirty="0">
              <a:latin typeface="Gilroy-Semibold" pitchFamily="2" charset="0"/>
            </a:endParaRPr>
          </a:p>
        </p:txBody>
      </p:sp>
      <p:pic>
        <p:nvPicPr>
          <p:cNvPr id="64" name="Рисунок 63">
            <a:extLst>
              <a:ext uri="{FF2B5EF4-FFF2-40B4-BE49-F238E27FC236}">
                <a16:creationId xmlns:a16="http://schemas.microsoft.com/office/drawing/2014/main" id="{1C024F5D-93EC-4517-AAF1-0D90DA56626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9372921" y="569990"/>
            <a:ext cx="2326999" cy="46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74854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" name="Рисунок 49">
            <a:extLst>
              <a:ext uri="{FF2B5EF4-FFF2-40B4-BE49-F238E27FC236}">
                <a16:creationId xmlns:a16="http://schemas.microsoft.com/office/drawing/2014/main" id="{8B3036C2-64D5-43E5-A5E6-277023447DA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 l="-2664" t="-1762" r="14788" b="15070"/>
          <a:stretch/>
        </p:blipFill>
        <p:spPr>
          <a:xfrm>
            <a:off x="8991600" y="2209800"/>
            <a:ext cx="3200400" cy="4648200"/>
          </a:xfrm>
          <a:prstGeom prst="rect">
            <a:avLst/>
          </a:prstGeom>
        </p:spPr>
      </p:pic>
      <p:grpSp>
        <p:nvGrpSpPr>
          <p:cNvPr id="4" name="Группа 3">
            <a:extLst>
              <a:ext uri="{FF2B5EF4-FFF2-40B4-BE49-F238E27FC236}">
                <a16:creationId xmlns:a16="http://schemas.microsoft.com/office/drawing/2014/main" id="{0CEB6B5B-FC3A-4BE8-A691-255A5FF46F62}"/>
              </a:ext>
            </a:extLst>
          </p:cNvPr>
          <p:cNvGrpSpPr/>
          <p:nvPr/>
        </p:nvGrpSpPr>
        <p:grpSpPr>
          <a:xfrm>
            <a:off x="680875" y="3931034"/>
            <a:ext cx="4642530" cy="2051844"/>
            <a:chOff x="680875" y="4148336"/>
            <a:chExt cx="4642530" cy="2051844"/>
          </a:xfrm>
        </p:grpSpPr>
        <p:sp>
          <p:nvSpPr>
            <p:cNvPr id="120" name="TextBox 119">
              <a:extLst>
                <a:ext uri="{FF2B5EF4-FFF2-40B4-BE49-F238E27FC236}">
                  <a16:creationId xmlns:a16="http://schemas.microsoft.com/office/drawing/2014/main" id="{BA4E528E-EA2E-F3B3-7693-ADC472902969}"/>
                </a:ext>
              </a:extLst>
            </p:cNvPr>
            <p:cNvSpPr txBox="1"/>
            <p:nvPr/>
          </p:nvSpPr>
          <p:spPr>
            <a:xfrm>
              <a:off x="1049669" y="4148336"/>
              <a:ext cx="4273736" cy="2051844"/>
            </a:xfrm>
            <a:prstGeom prst="rect">
              <a:avLst/>
            </a:prstGeom>
            <a:noFill/>
          </p:spPr>
          <p:txBody>
            <a:bodyPr wrap="square" lIns="0" tIns="0" rIns="0" bIns="0" anchor="b">
              <a:spAutoFit/>
            </a:bodyPr>
            <a:lstStyle/>
            <a:p>
              <a:pPr>
                <a:lnSpc>
                  <a:spcPts val="4000"/>
                </a:lnSpc>
                <a:spcBef>
                  <a:spcPct val="0"/>
                </a:spcBef>
              </a:pPr>
              <a:r>
                <a:rPr lang="ru-RU" sz="3600" b="1" dirty="0">
                  <a:latin typeface="Gilroy SemiBold" panose="00000700000000000000" pitchFamily="50" charset="-52"/>
                  <a:ea typeface="Verdana" panose="020B0604030504040204" pitchFamily="34" charset="0"/>
                  <a:cs typeface="Verdana" panose="020B0604030504040204" pitchFamily="34" charset="0"/>
                </a:rPr>
                <a:t>Ускоряем процессы, сокращаем</a:t>
              </a:r>
              <a:br>
                <a:rPr lang="en-US" sz="3600" b="1" dirty="0">
                  <a:latin typeface="Gilroy SemiBold" panose="00000700000000000000" pitchFamily="50" charset="-52"/>
                  <a:ea typeface="Verdana" panose="020B0604030504040204" pitchFamily="34" charset="0"/>
                  <a:cs typeface="Verdana" panose="020B0604030504040204" pitchFamily="34" charset="0"/>
                </a:rPr>
              </a:br>
              <a:r>
                <a:rPr lang="ru-RU" sz="3600" b="1" dirty="0">
                  <a:latin typeface="Gilroy SemiBold" panose="00000700000000000000" pitchFamily="50" charset="-52"/>
                  <a:ea typeface="Verdana" panose="020B0604030504040204" pitchFamily="34" charset="0"/>
                  <a:cs typeface="Verdana" panose="020B0604030504040204" pitchFamily="34" charset="0"/>
                </a:rPr>
                <a:t>рутину</a:t>
              </a:r>
            </a:p>
          </p:txBody>
        </p:sp>
        <p:cxnSp>
          <p:nvCxnSpPr>
            <p:cNvPr id="121" name="Прямая соединительная линия 120">
              <a:extLst>
                <a:ext uri="{FF2B5EF4-FFF2-40B4-BE49-F238E27FC236}">
                  <a16:creationId xmlns:a16="http://schemas.microsoft.com/office/drawing/2014/main" id="{1B562364-84FB-941F-3B9A-40C5C31656BE}"/>
                </a:ext>
              </a:extLst>
            </p:cNvPr>
            <p:cNvCxnSpPr>
              <a:cxnSpLocks/>
            </p:cNvCxnSpPr>
            <p:nvPr/>
          </p:nvCxnSpPr>
          <p:spPr>
            <a:xfrm>
              <a:off x="680875" y="4223728"/>
              <a:ext cx="0" cy="1902752"/>
            </a:xfrm>
            <a:prstGeom prst="line">
              <a:avLst/>
            </a:prstGeom>
            <a:ln w="25400" cap="rnd">
              <a:solidFill>
                <a:srgbClr val="C10E3C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22" name="Рисунок 121">
            <a:extLst>
              <a:ext uri="{FF2B5EF4-FFF2-40B4-BE49-F238E27FC236}">
                <a16:creationId xmlns:a16="http://schemas.microsoft.com/office/drawing/2014/main" id="{F2D58694-5978-5D30-04A7-A4674D38DA75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 l="-10430" t="34887" r="17562" b="-1070"/>
          <a:stretch/>
        </p:blipFill>
        <p:spPr>
          <a:xfrm>
            <a:off x="10487759" y="2266218"/>
            <a:ext cx="1157823" cy="1214760"/>
          </a:xfrm>
          <a:custGeom>
            <a:avLst/>
            <a:gdLst>
              <a:gd name="connsiteX0" fmla="*/ 0 w 1598451"/>
              <a:gd name="connsiteY0" fmla="*/ 0 h 1677056"/>
              <a:gd name="connsiteX1" fmla="*/ 1489979 w 1598451"/>
              <a:gd name="connsiteY1" fmla="*/ 0 h 1677056"/>
              <a:gd name="connsiteX2" fmla="*/ 1598451 w 1598451"/>
              <a:gd name="connsiteY2" fmla="*/ 108472 h 1677056"/>
              <a:gd name="connsiteX3" fmla="*/ 1598451 w 1598451"/>
              <a:gd name="connsiteY3" fmla="*/ 1526421 h 1677056"/>
              <a:gd name="connsiteX4" fmla="*/ 1447815 w 1598451"/>
              <a:gd name="connsiteY4" fmla="*/ 1677056 h 1677056"/>
              <a:gd name="connsiteX5" fmla="*/ 0 w 1598451"/>
              <a:gd name="connsiteY5" fmla="*/ 1677056 h 16770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98451" h="1677056">
                <a:moveTo>
                  <a:pt x="0" y="0"/>
                </a:moveTo>
                <a:lnTo>
                  <a:pt x="1489979" y="0"/>
                </a:lnTo>
                <a:cubicBezTo>
                  <a:pt x="1549886" y="0"/>
                  <a:pt x="1598451" y="48565"/>
                  <a:pt x="1598451" y="108472"/>
                </a:cubicBezTo>
                <a:lnTo>
                  <a:pt x="1598451" y="1526421"/>
                </a:lnTo>
                <a:cubicBezTo>
                  <a:pt x="1598451" y="1609614"/>
                  <a:pt x="1531009" y="1677056"/>
                  <a:pt x="1447815" y="1677056"/>
                </a:cubicBezTo>
                <a:lnTo>
                  <a:pt x="0" y="1677056"/>
                </a:lnTo>
                <a:close/>
              </a:path>
            </a:pathLst>
          </a:custGeom>
        </p:spPr>
      </p:pic>
      <p:pic>
        <p:nvPicPr>
          <p:cNvPr id="123" name="Рисунок 122">
            <a:extLst>
              <a:ext uri="{FF2B5EF4-FFF2-40B4-BE49-F238E27FC236}">
                <a16:creationId xmlns:a16="http://schemas.microsoft.com/office/drawing/2014/main" id="{7CA8F004-7CF1-894E-2017-5E4ECECF4E2D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 l="-10430" t="34887" r="17562" b="-1070"/>
          <a:stretch/>
        </p:blipFill>
        <p:spPr>
          <a:xfrm>
            <a:off x="10487759" y="3660213"/>
            <a:ext cx="1157823" cy="1214760"/>
          </a:xfrm>
          <a:custGeom>
            <a:avLst/>
            <a:gdLst>
              <a:gd name="connsiteX0" fmla="*/ 0 w 1598451"/>
              <a:gd name="connsiteY0" fmla="*/ 0 h 1677056"/>
              <a:gd name="connsiteX1" fmla="*/ 1489979 w 1598451"/>
              <a:gd name="connsiteY1" fmla="*/ 0 h 1677056"/>
              <a:gd name="connsiteX2" fmla="*/ 1598451 w 1598451"/>
              <a:gd name="connsiteY2" fmla="*/ 108472 h 1677056"/>
              <a:gd name="connsiteX3" fmla="*/ 1598451 w 1598451"/>
              <a:gd name="connsiteY3" fmla="*/ 1526421 h 1677056"/>
              <a:gd name="connsiteX4" fmla="*/ 1447815 w 1598451"/>
              <a:gd name="connsiteY4" fmla="*/ 1677056 h 1677056"/>
              <a:gd name="connsiteX5" fmla="*/ 0 w 1598451"/>
              <a:gd name="connsiteY5" fmla="*/ 1677056 h 16770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98451" h="1677056">
                <a:moveTo>
                  <a:pt x="0" y="0"/>
                </a:moveTo>
                <a:lnTo>
                  <a:pt x="1489979" y="0"/>
                </a:lnTo>
                <a:cubicBezTo>
                  <a:pt x="1549886" y="0"/>
                  <a:pt x="1598451" y="48565"/>
                  <a:pt x="1598451" y="108472"/>
                </a:cubicBezTo>
                <a:lnTo>
                  <a:pt x="1598451" y="1526421"/>
                </a:lnTo>
                <a:cubicBezTo>
                  <a:pt x="1598451" y="1609614"/>
                  <a:pt x="1531009" y="1677056"/>
                  <a:pt x="1447815" y="1677056"/>
                </a:cubicBezTo>
                <a:lnTo>
                  <a:pt x="0" y="1677056"/>
                </a:lnTo>
                <a:close/>
              </a:path>
            </a:pathLst>
          </a:custGeom>
        </p:spPr>
      </p:pic>
      <p:grpSp>
        <p:nvGrpSpPr>
          <p:cNvPr id="133" name="Группа 132">
            <a:extLst>
              <a:ext uri="{FF2B5EF4-FFF2-40B4-BE49-F238E27FC236}">
                <a16:creationId xmlns:a16="http://schemas.microsoft.com/office/drawing/2014/main" id="{9A3AED7B-1B82-9133-4034-F84A57E2897E}"/>
              </a:ext>
            </a:extLst>
          </p:cNvPr>
          <p:cNvGrpSpPr/>
          <p:nvPr/>
        </p:nvGrpSpPr>
        <p:grpSpPr>
          <a:xfrm>
            <a:off x="635377" y="1014670"/>
            <a:ext cx="3975393" cy="721533"/>
            <a:chOff x="496888" y="765304"/>
            <a:chExt cx="5321815" cy="965909"/>
          </a:xfrm>
        </p:grpSpPr>
        <p:grpSp>
          <p:nvGrpSpPr>
            <p:cNvPr id="134" name="Группа 133">
              <a:extLst>
                <a:ext uri="{FF2B5EF4-FFF2-40B4-BE49-F238E27FC236}">
                  <a16:creationId xmlns:a16="http://schemas.microsoft.com/office/drawing/2014/main" id="{DD403D30-6C0B-83DB-8905-62EA15C1884F}"/>
                </a:ext>
              </a:extLst>
            </p:cNvPr>
            <p:cNvGrpSpPr/>
            <p:nvPr/>
          </p:nvGrpSpPr>
          <p:grpSpPr>
            <a:xfrm>
              <a:off x="496888" y="765304"/>
              <a:ext cx="2629062" cy="965909"/>
              <a:chOff x="496888" y="765304"/>
              <a:chExt cx="2629062" cy="965909"/>
            </a:xfrm>
          </p:grpSpPr>
          <p:sp>
            <p:nvSpPr>
              <p:cNvPr id="151" name="Полилиния 150">
                <a:extLst>
                  <a:ext uri="{FF2B5EF4-FFF2-40B4-BE49-F238E27FC236}">
                    <a16:creationId xmlns:a16="http://schemas.microsoft.com/office/drawing/2014/main" id="{AEF025F8-9E48-69FD-C9FE-8716AC393F16}"/>
                  </a:ext>
                </a:extLst>
              </p:cNvPr>
              <p:cNvSpPr/>
              <p:nvPr/>
            </p:nvSpPr>
            <p:spPr>
              <a:xfrm>
                <a:off x="828163" y="1122219"/>
                <a:ext cx="320384" cy="608994"/>
              </a:xfrm>
              <a:custGeom>
                <a:avLst/>
                <a:gdLst>
                  <a:gd name="connsiteX0" fmla="*/ 267432 w 320384"/>
                  <a:gd name="connsiteY0" fmla="*/ 0 h 608994"/>
                  <a:gd name="connsiteX1" fmla="*/ 320385 w 320384"/>
                  <a:gd name="connsiteY1" fmla="*/ 112544 h 608994"/>
                  <a:gd name="connsiteX2" fmla="*/ 320385 w 320384"/>
                  <a:gd name="connsiteY2" fmla="*/ 264470 h 608994"/>
                  <a:gd name="connsiteX3" fmla="*/ 296047 w 320384"/>
                  <a:gd name="connsiteY3" fmla="*/ 326273 h 608994"/>
                  <a:gd name="connsiteX4" fmla="*/ 180111 w 320384"/>
                  <a:gd name="connsiteY4" fmla="*/ 442652 h 608994"/>
                  <a:gd name="connsiteX5" fmla="*/ 18892 w 320384"/>
                  <a:gd name="connsiteY5" fmla="*/ 603723 h 608994"/>
                  <a:gd name="connsiteX6" fmla="*/ 18007 w 320384"/>
                  <a:gd name="connsiteY6" fmla="*/ 604608 h 608994"/>
                  <a:gd name="connsiteX7" fmla="*/ 5912 w 320384"/>
                  <a:gd name="connsiteY7" fmla="*/ 608148 h 608994"/>
                  <a:gd name="connsiteX8" fmla="*/ 12 w 320384"/>
                  <a:gd name="connsiteY8" fmla="*/ 596938 h 608994"/>
                  <a:gd name="connsiteX9" fmla="*/ 12 w 320384"/>
                  <a:gd name="connsiteY9" fmla="*/ 582631 h 608994"/>
                  <a:gd name="connsiteX10" fmla="*/ 12 w 320384"/>
                  <a:gd name="connsiteY10" fmla="*/ 413889 h 608994"/>
                  <a:gd name="connsiteX11" fmla="*/ 28480 w 320384"/>
                  <a:gd name="connsiteY11" fmla="*/ 344563 h 608994"/>
                  <a:gd name="connsiteX12" fmla="*/ 80548 w 320384"/>
                  <a:gd name="connsiteY12" fmla="*/ 292053 h 608994"/>
                  <a:gd name="connsiteX13" fmla="*/ 84973 w 320384"/>
                  <a:gd name="connsiteY13" fmla="*/ 288218 h 608994"/>
                  <a:gd name="connsiteX14" fmla="*/ 253419 w 320384"/>
                  <a:gd name="connsiteY14" fmla="*/ 119624 h 608994"/>
                  <a:gd name="connsiteX15" fmla="*/ 269054 w 320384"/>
                  <a:gd name="connsiteY15" fmla="*/ 4868 h 608994"/>
                  <a:gd name="connsiteX16" fmla="*/ 267432 w 320384"/>
                  <a:gd name="connsiteY16" fmla="*/ 0 h 6089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320384" h="608994">
                    <a:moveTo>
                      <a:pt x="267432" y="0"/>
                    </a:moveTo>
                    <a:cubicBezTo>
                      <a:pt x="301357" y="29795"/>
                      <a:pt x="320237" y="66818"/>
                      <a:pt x="320385" y="112544"/>
                    </a:cubicBezTo>
                    <a:cubicBezTo>
                      <a:pt x="320385" y="163137"/>
                      <a:pt x="320385" y="213877"/>
                      <a:pt x="320385" y="264470"/>
                    </a:cubicBezTo>
                    <a:cubicBezTo>
                      <a:pt x="320385" y="288365"/>
                      <a:pt x="312715" y="309310"/>
                      <a:pt x="296047" y="326273"/>
                    </a:cubicBezTo>
                    <a:cubicBezTo>
                      <a:pt x="257697" y="365213"/>
                      <a:pt x="218756" y="403859"/>
                      <a:pt x="180111" y="442652"/>
                    </a:cubicBezTo>
                    <a:cubicBezTo>
                      <a:pt x="126421" y="496342"/>
                      <a:pt x="72730" y="550033"/>
                      <a:pt x="18892" y="603723"/>
                    </a:cubicBezTo>
                    <a:cubicBezTo>
                      <a:pt x="18597" y="604018"/>
                      <a:pt x="18302" y="604313"/>
                      <a:pt x="18007" y="604608"/>
                    </a:cubicBezTo>
                    <a:cubicBezTo>
                      <a:pt x="14762" y="608296"/>
                      <a:pt x="10780" y="610213"/>
                      <a:pt x="5912" y="608148"/>
                    </a:cubicBezTo>
                    <a:cubicBezTo>
                      <a:pt x="1044" y="606083"/>
                      <a:pt x="-136" y="601806"/>
                      <a:pt x="12" y="596938"/>
                    </a:cubicBezTo>
                    <a:cubicBezTo>
                      <a:pt x="12" y="592218"/>
                      <a:pt x="12" y="587350"/>
                      <a:pt x="12" y="582631"/>
                    </a:cubicBezTo>
                    <a:cubicBezTo>
                      <a:pt x="12" y="526432"/>
                      <a:pt x="159" y="470087"/>
                      <a:pt x="12" y="413889"/>
                    </a:cubicBezTo>
                    <a:cubicBezTo>
                      <a:pt x="12" y="386601"/>
                      <a:pt x="9009" y="363738"/>
                      <a:pt x="28480" y="344563"/>
                    </a:cubicBezTo>
                    <a:cubicBezTo>
                      <a:pt x="46032" y="327306"/>
                      <a:pt x="63142" y="309605"/>
                      <a:pt x="80548" y="292053"/>
                    </a:cubicBezTo>
                    <a:cubicBezTo>
                      <a:pt x="82023" y="290725"/>
                      <a:pt x="83645" y="289693"/>
                      <a:pt x="84973" y="288218"/>
                    </a:cubicBezTo>
                    <a:cubicBezTo>
                      <a:pt x="141171" y="232020"/>
                      <a:pt x="197369" y="175969"/>
                      <a:pt x="253419" y="119624"/>
                    </a:cubicBezTo>
                    <a:cubicBezTo>
                      <a:pt x="285869" y="87026"/>
                      <a:pt x="291327" y="45135"/>
                      <a:pt x="269054" y="4868"/>
                    </a:cubicBezTo>
                    <a:cubicBezTo>
                      <a:pt x="268169" y="3393"/>
                      <a:pt x="267137" y="1918"/>
                      <a:pt x="267432" y="0"/>
                    </a:cubicBezTo>
                    <a:close/>
                  </a:path>
                </a:pathLst>
              </a:custGeom>
              <a:solidFill>
                <a:srgbClr val="A20C33"/>
              </a:solidFill>
              <a:ln w="985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ru-RU" dirty="0"/>
              </a:p>
            </p:txBody>
          </p:sp>
          <p:sp>
            <p:nvSpPr>
              <p:cNvPr id="152" name="Полилиния 151">
                <a:extLst>
                  <a:ext uri="{FF2B5EF4-FFF2-40B4-BE49-F238E27FC236}">
                    <a16:creationId xmlns:a16="http://schemas.microsoft.com/office/drawing/2014/main" id="{A91AA39B-4A21-3670-7B5D-A15632F93256}"/>
                  </a:ext>
                </a:extLst>
              </p:cNvPr>
              <p:cNvSpPr/>
              <p:nvPr/>
            </p:nvSpPr>
            <p:spPr>
              <a:xfrm>
                <a:off x="496888" y="765304"/>
                <a:ext cx="320384" cy="608994"/>
              </a:xfrm>
              <a:custGeom>
                <a:avLst/>
                <a:gdLst>
                  <a:gd name="connsiteX0" fmla="*/ 52953 w 320384"/>
                  <a:gd name="connsiteY0" fmla="*/ 608995 h 608994"/>
                  <a:gd name="connsiteX1" fmla="*/ 0 w 320384"/>
                  <a:gd name="connsiteY1" fmla="*/ 496451 h 608994"/>
                  <a:gd name="connsiteX2" fmla="*/ 0 w 320384"/>
                  <a:gd name="connsiteY2" fmla="*/ 344525 h 608994"/>
                  <a:gd name="connsiteX3" fmla="*/ 24338 w 320384"/>
                  <a:gd name="connsiteY3" fmla="*/ 282722 h 608994"/>
                  <a:gd name="connsiteX4" fmla="*/ 140274 w 320384"/>
                  <a:gd name="connsiteY4" fmla="*/ 166343 h 608994"/>
                  <a:gd name="connsiteX5" fmla="*/ 301493 w 320384"/>
                  <a:gd name="connsiteY5" fmla="*/ 5272 h 608994"/>
                  <a:gd name="connsiteX6" fmla="*/ 302378 w 320384"/>
                  <a:gd name="connsiteY6" fmla="*/ 4387 h 608994"/>
                  <a:gd name="connsiteX7" fmla="*/ 314473 w 320384"/>
                  <a:gd name="connsiteY7" fmla="*/ 847 h 608994"/>
                  <a:gd name="connsiteX8" fmla="*/ 320373 w 320384"/>
                  <a:gd name="connsiteY8" fmla="*/ 12057 h 608994"/>
                  <a:gd name="connsiteX9" fmla="*/ 320373 w 320384"/>
                  <a:gd name="connsiteY9" fmla="*/ 26364 h 608994"/>
                  <a:gd name="connsiteX10" fmla="*/ 320373 w 320384"/>
                  <a:gd name="connsiteY10" fmla="*/ 195106 h 608994"/>
                  <a:gd name="connsiteX11" fmla="*/ 291905 w 320384"/>
                  <a:gd name="connsiteY11" fmla="*/ 264432 h 608994"/>
                  <a:gd name="connsiteX12" fmla="*/ 239837 w 320384"/>
                  <a:gd name="connsiteY12" fmla="*/ 316942 h 608994"/>
                  <a:gd name="connsiteX13" fmla="*/ 235412 w 320384"/>
                  <a:gd name="connsiteY13" fmla="*/ 320777 h 608994"/>
                  <a:gd name="connsiteX14" fmla="*/ 66966 w 320384"/>
                  <a:gd name="connsiteY14" fmla="*/ 489371 h 608994"/>
                  <a:gd name="connsiteX15" fmla="*/ 51330 w 320384"/>
                  <a:gd name="connsiteY15" fmla="*/ 604127 h 608994"/>
                  <a:gd name="connsiteX16" fmla="*/ 52953 w 320384"/>
                  <a:gd name="connsiteY16" fmla="*/ 608995 h 6089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320384" h="608994">
                    <a:moveTo>
                      <a:pt x="52953" y="608995"/>
                    </a:moveTo>
                    <a:cubicBezTo>
                      <a:pt x="19028" y="579199"/>
                      <a:pt x="148" y="542177"/>
                      <a:pt x="0" y="496451"/>
                    </a:cubicBezTo>
                    <a:cubicBezTo>
                      <a:pt x="0" y="445858"/>
                      <a:pt x="0" y="395118"/>
                      <a:pt x="0" y="344525"/>
                    </a:cubicBezTo>
                    <a:cubicBezTo>
                      <a:pt x="0" y="320630"/>
                      <a:pt x="7670" y="299684"/>
                      <a:pt x="24338" y="282722"/>
                    </a:cubicBezTo>
                    <a:cubicBezTo>
                      <a:pt x="62688" y="243781"/>
                      <a:pt x="101628" y="205136"/>
                      <a:pt x="140274" y="166343"/>
                    </a:cubicBezTo>
                    <a:cubicBezTo>
                      <a:pt x="193964" y="112653"/>
                      <a:pt x="247655" y="58962"/>
                      <a:pt x="301493" y="5272"/>
                    </a:cubicBezTo>
                    <a:cubicBezTo>
                      <a:pt x="301788" y="4977"/>
                      <a:pt x="302083" y="4682"/>
                      <a:pt x="302378" y="4387"/>
                    </a:cubicBezTo>
                    <a:cubicBezTo>
                      <a:pt x="305623" y="699"/>
                      <a:pt x="309605" y="-1219"/>
                      <a:pt x="314473" y="847"/>
                    </a:cubicBezTo>
                    <a:cubicBezTo>
                      <a:pt x="319340" y="2912"/>
                      <a:pt x="320520" y="7189"/>
                      <a:pt x="320373" y="12057"/>
                    </a:cubicBezTo>
                    <a:cubicBezTo>
                      <a:pt x="320373" y="16777"/>
                      <a:pt x="320373" y="21644"/>
                      <a:pt x="320373" y="26364"/>
                    </a:cubicBezTo>
                    <a:cubicBezTo>
                      <a:pt x="320373" y="82562"/>
                      <a:pt x="320225" y="138908"/>
                      <a:pt x="320373" y="195106"/>
                    </a:cubicBezTo>
                    <a:cubicBezTo>
                      <a:pt x="320373" y="222394"/>
                      <a:pt x="311375" y="245256"/>
                      <a:pt x="291905" y="264432"/>
                    </a:cubicBezTo>
                    <a:cubicBezTo>
                      <a:pt x="274352" y="281689"/>
                      <a:pt x="257242" y="299389"/>
                      <a:pt x="239837" y="316942"/>
                    </a:cubicBezTo>
                    <a:cubicBezTo>
                      <a:pt x="238362" y="318270"/>
                      <a:pt x="236740" y="319302"/>
                      <a:pt x="235412" y="320777"/>
                    </a:cubicBezTo>
                    <a:cubicBezTo>
                      <a:pt x="179214" y="376975"/>
                      <a:pt x="123016" y="433026"/>
                      <a:pt x="66966" y="489371"/>
                    </a:cubicBezTo>
                    <a:cubicBezTo>
                      <a:pt x="34515" y="521969"/>
                      <a:pt x="29058" y="563859"/>
                      <a:pt x="51330" y="604127"/>
                    </a:cubicBezTo>
                    <a:cubicBezTo>
                      <a:pt x="52215" y="605602"/>
                      <a:pt x="53248" y="607077"/>
                      <a:pt x="52953" y="608995"/>
                    </a:cubicBezTo>
                    <a:close/>
                  </a:path>
                </a:pathLst>
              </a:custGeom>
              <a:solidFill>
                <a:srgbClr val="A20C33"/>
              </a:solidFill>
              <a:ln w="985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ru-RU" dirty="0"/>
              </a:p>
            </p:txBody>
          </p:sp>
          <p:sp>
            <p:nvSpPr>
              <p:cNvPr id="153" name="Полилиния 152">
                <a:extLst>
                  <a:ext uri="{FF2B5EF4-FFF2-40B4-BE49-F238E27FC236}">
                    <a16:creationId xmlns:a16="http://schemas.microsoft.com/office/drawing/2014/main" id="{3B8D7321-1CD0-204B-789A-C2BCCFC6566F}"/>
                  </a:ext>
                </a:extLst>
              </p:cNvPr>
              <p:cNvSpPr/>
              <p:nvPr/>
            </p:nvSpPr>
            <p:spPr>
              <a:xfrm>
                <a:off x="534753" y="1082246"/>
                <a:ext cx="202266" cy="466059"/>
              </a:xfrm>
              <a:custGeom>
                <a:avLst/>
                <a:gdLst>
                  <a:gd name="connsiteX0" fmla="*/ 15088 w 202266"/>
                  <a:gd name="connsiteY0" fmla="*/ 292053 h 466059"/>
                  <a:gd name="connsiteX1" fmla="*/ 13465 w 202266"/>
                  <a:gd name="connsiteY1" fmla="*/ 287185 h 466059"/>
                  <a:gd name="connsiteX2" fmla="*/ 29100 w 202266"/>
                  <a:gd name="connsiteY2" fmla="*/ 172429 h 466059"/>
                  <a:gd name="connsiteX3" fmla="*/ 197547 w 202266"/>
                  <a:gd name="connsiteY3" fmla="*/ 3835 h 466059"/>
                  <a:gd name="connsiteX4" fmla="*/ 201972 w 202266"/>
                  <a:gd name="connsiteY4" fmla="*/ 0 h 466059"/>
                  <a:gd name="connsiteX5" fmla="*/ 202267 w 202266"/>
                  <a:gd name="connsiteY5" fmla="*/ 8408 h 466059"/>
                  <a:gd name="connsiteX6" fmla="*/ 202267 w 202266"/>
                  <a:gd name="connsiteY6" fmla="*/ 451059 h 466059"/>
                  <a:gd name="connsiteX7" fmla="*/ 202267 w 202266"/>
                  <a:gd name="connsiteY7" fmla="*/ 455632 h 466059"/>
                  <a:gd name="connsiteX8" fmla="*/ 196072 w 202266"/>
                  <a:gd name="connsiteY8" fmla="*/ 465367 h 466059"/>
                  <a:gd name="connsiteX9" fmla="*/ 184862 w 202266"/>
                  <a:gd name="connsiteY9" fmla="*/ 462417 h 466059"/>
                  <a:gd name="connsiteX10" fmla="*/ 150494 w 202266"/>
                  <a:gd name="connsiteY10" fmla="*/ 428049 h 466059"/>
                  <a:gd name="connsiteX11" fmla="*/ 18185 w 202266"/>
                  <a:gd name="connsiteY11" fmla="*/ 295888 h 466059"/>
                  <a:gd name="connsiteX12" fmla="*/ 14940 w 202266"/>
                  <a:gd name="connsiteY12" fmla="*/ 291905 h 4660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02266" h="466059">
                    <a:moveTo>
                      <a:pt x="15088" y="292053"/>
                    </a:moveTo>
                    <a:cubicBezTo>
                      <a:pt x="15383" y="290135"/>
                      <a:pt x="14350" y="288808"/>
                      <a:pt x="13465" y="287185"/>
                    </a:cubicBezTo>
                    <a:cubicBezTo>
                      <a:pt x="-8808" y="246770"/>
                      <a:pt x="-3350" y="205027"/>
                      <a:pt x="29100" y="172429"/>
                    </a:cubicBezTo>
                    <a:cubicBezTo>
                      <a:pt x="85151" y="116084"/>
                      <a:pt x="141349" y="60033"/>
                      <a:pt x="197547" y="3835"/>
                    </a:cubicBezTo>
                    <a:cubicBezTo>
                      <a:pt x="198874" y="2508"/>
                      <a:pt x="200497" y="1328"/>
                      <a:pt x="201972" y="0"/>
                    </a:cubicBezTo>
                    <a:cubicBezTo>
                      <a:pt x="201972" y="2803"/>
                      <a:pt x="202267" y="5605"/>
                      <a:pt x="202267" y="8408"/>
                    </a:cubicBezTo>
                    <a:cubicBezTo>
                      <a:pt x="202267" y="155909"/>
                      <a:pt x="202267" y="303558"/>
                      <a:pt x="202267" y="451059"/>
                    </a:cubicBezTo>
                    <a:cubicBezTo>
                      <a:pt x="202267" y="452534"/>
                      <a:pt x="202267" y="454157"/>
                      <a:pt x="202267" y="455632"/>
                    </a:cubicBezTo>
                    <a:cubicBezTo>
                      <a:pt x="202267" y="460204"/>
                      <a:pt x="200497" y="463744"/>
                      <a:pt x="196072" y="465367"/>
                    </a:cubicBezTo>
                    <a:cubicBezTo>
                      <a:pt x="191794" y="466989"/>
                      <a:pt x="188107" y="465662"/>
                      <a:pt x="184862" y="462417"/>
                    </a:cubicBezTo>
                    <a:cubicBezTo>
                      <a:pt x="173504" y="450912"/>
                      <a:pt x="161999" y="439407"/>
                      <a:pt x="150494" y="428049"/>
                    </a:cubicBezTo>
                    <a:cubicBezTo>
                      <a:pt x="106391" y="383946"/>
                      <a:pt x="62288" y="339991"/>
                      <a:pt x="18185" y="295888"/>
                    </a:cubicBezTo>
                    <a:cubicBezTo>
                      <a:pt x="17005" y="294708"/>
                      <a:pt x="15973" y="293233"/>
                      <a:pt x="14940" y="291905"/>
                    </a:cubicBezTo>
                    <a:close/>
                  </a:path>
                </a:pathLst>
              </a:custGeom>
              <a:solidFill>
                <a:srgbClr val="A6A8AB"/>
              </a:solidFill>
              <a:ln w="985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ru-RU" dirty="0"/>
              </a:p>
            </p:txBody>
          </p:sp>
          <p:sp>
            <p:nvSpPr>
              <p:cNvPr id="154" name="Полилиния 153">
                <a:extLst>
                  <a:ext uri="{FF2B5EF4-FFF2-40B4-BE49-F238E27FC236}">
                    <a16:creationId xmlns:a16="http://schemas.microsoft.com/office/drawing/2014/main" id="{BEEBAA00-9B60-9E37-0B88-4A50CC0A37A6}"/>
                  </a:ext>
                </a:extLst>
              </p:cNvPr>
              <p:cNvSpPr/>
              <p:nvPr/>
            </p:nvSpPr>
            <p:spPr>
              <a:xfrm>
                <a:off x="908416" y="948212"/>
                <a:ext cx="202266" cy="466059"/>
              </a:xfrm>
              <a:custGeom>
                <a:avLst/>
                <a:gdLst>
                  <a:gd name="connsiteX0" fmla="*/ 187179 w 202266"/>
                  <a:gd name="connsiteY0" fmla="*/ 174007 h 466059"/>
                  <a:gd name="connsiteX1" fmla="*/ 188802 w 202266"/>
                  <a:gd name="connsiteY1" fmla="*/ 178874 h 466059"/>
                  <a:gd name="connsiteX2" fmla="*/ 173166 w 202266"/>
                  <a:gd name="connsiteY2" fmla="*/ 293630 h 466059"/>
                  <a:gd name="connsiteX3" fmla="*/ 4720 w 202266"/>
                  <a:gd name="connsiteY3" fmla="*/ 462224 h 466059"/>
                  <a:gd name="connsiteX4" fmla="*/ 295 w 202266"/>
                  <a:gd name="connsiteY4" fmla="*/ 466059 h 466059"/>
                  <a:gd name="connsiteX5" fmla="*/ 0 w 202266"/>
                  <a:gd name="connsiteY5" fmla="*/ 457652 h 466059"/>
                  <a:gd name="connsiteX6" fmla="*/ 0 w 202266"/>
                  <a:gd name="connsiteY6" fmla="*/ 15000 h 466059"/>
                  <a:gd name="connsiteX7" fmla="*/ 0 w 202266"/>
                  <a:gd name="connsiteY7" fmla="*/ 10428 h 466059"/>
                  <a:gd name="connsiteX8" fmla="*/ 6195 w 202266"/>
                  <a:gd name="connsiteY8" fmla="*/ 692 h 466059"/>
                  <a:gd name="connsiteX9" fmla="*/ 17405 w 202266"/>
                  <a:gd name="connsiteY9" fmla="*/ 3643 h 466059"/>
                  <a:gd name="connsiteX10" fmla="*/ 51773 w 202266"/>
                  <a:gd name="connsiteY10" fmla="*/ 38010 h 466059"/>
                  <a:gd name="connsiteX11" fmla="*/ 184082 w 202266"/>
                  <a:gd name="connsiteY11" fmla="*/ 170172 h 466059"/>
                  <a:gd name="connsiteX12" fmla="*/ 187327 w 202266"/>
                  <a:gd name="connsiteY12" fmla="*/ 174154 h 4660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02266" h="466059">
                    <a:moveTo>
                      <a:pt x="187179" y="174007"/>
                    </a:moveTo>
                    <a:cubicBezTo>
                      <a:pt x="186884" y="175924"/>
                      <a:pt x="187917" y="177252"/>
                      <a:pt x="188802" y="178874"/>
                    </a:cubicBezTo>
                    <a:cubicBezTo>
                      <a:pt x="211074" y="219290"/>
                      <a:pt x="205617" y="261032"/>
                      <a:pt x="173166" y="293630"/>
                    </a:cubicBezTo>
                    <a:cubicBezTo>
                      <a:pt x="117116" y="349976"/>
                      <a:pt x="60918" y="406026"/>
                      <a:pt x="4720" y="462224"/>
                    </a:cubicBezTo>
                    <a:cubicBezTo>
                      <a:pt x="3393" y="463552"/>
                      <a:pt x="1770" y="464732"/>
                      <a:pt x="295" y="466059"/>
                    </a:cubicBezTo>
                    <a:cubicBezTo>
                      <a:pt x="295" y="463257"/>
                      <a:pt x="0" y="460454"/>
                      <a:pt x="0" y="457652"/>
                    </a:cubicBezTo>
                    <a:cubicBezTo>
                      <a:pt x="0" y="310150"/>
                      <a:pt x="0" y="162502"/>
                      <a:pt x="0" y="15000"/>
                    </a:cubicBezTo>
                    <a:cubicBezTo>
                      <a:pt x="0" y="13525"/>
                      <a:pt x="0" y="11903"/>
                      <a:pt x="0" y="10428"/>
                    </a:cubicBezTo>
                    <a:cubicBezTo>
                      <a:pt x="0" y="5855"/>
                      <a:pt x="1770" y="2315"/>
                      <a:pt x="6195" y="692"/>
                    </a:cubicBezTo>
                    <a:cubicBezTo>
                      <a:pt x="10473" y="-930"/>
                      <a:pt x="14160" y="397"/>
                      <a:pt x="17405" y="3643"/>
                    </a:cubicBezTo>
                    <a:cubicBezTo>
                      <a:pt x="28763" y="15148"/>
                      <a:pt x="40268" y="26653"/>
                      <a:pt x="51773" y="38010"/>
                    </a:cubicBezTo>
                    <a:cubicBezTo>
                      <a:pt x="95876" y="82113"/>
                      <a:pt x="139979" y="126069"/>
                      <a:pt x="184082" y="170172"/>
                    </a:cubicBezTo>
                    <a:cubicBezTo>
                      <a:pt x="185262" y="171352"/>
                      <a:pt x="186294" y="172827"/>
                      <a:pt x="187327" y="174154"/>
                    </a:cubicBezTo>
                    <a:close/>
                  </a:path>
                </a:pathLst>
              </a:custGeom>
              <a:solidFill>
                <a:srgbClr val="A6A8AB"/>
              </a:solidFill>
              <a:ln w="985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ru-RU" dirty="0"/>
              </a:p>
            </p:txBody>
          </p:sp>
          <p:sp>
            <p:nvSpPr>
              <p:cNvPr id="155" name="Полилиния 154">
                <a:extLst>
                  <a:ext uri="{FF2B5EF4-FFF2-40B4-BE49-F238E27FC236}">
                    <a16:creationId xmlns:a16="http://schemas.microsoft.com/office/drawing/2014/main" id="{ACF2E354-A737-2BD3-1697-1E9095714EC2}"/>
                  </a:ext>
                </a:extLst>
              </p:cNvPr>
              <p:cNvSpPr/>
              <p:nvPr/>
            </p:nvSpPr>
            <p:spPr>
              <a:xfrm>
                <a:off x="1410953" y="1110419"/>
                <a:ext cx="241902" cy="275975"/>
              </a:xfrm>
              <a:custGeom>
                <a:avLst/>
                <a:gdLst>
                  <a:gd name="connsiteX0" fmla="*/ 147 w 241902"/>
                  <a:gd name="connsiteY0" fmla="*/ 182902 h 275975"/>
                  <a:gd name="connsiteX1" fmla="*/ 78471 w 241902"/>
                  <a:gd name="connsiteY1" fmla="*/ 178034 h 275975"/>
                  <a:gd name="connsiteX2" fmla="*/ 88796 w 241902"/>
                  <a:gd name="connsiteY2" fmla="*/ 207092 h 275975"/>
                  <a:gd name="connsiteX3" fmla="*/ 125229 w 241902"/>
                  <a:gd name="connsiteY3" fmla="*/ 223317 h 275975"/>
                  <a:gd name="connsiteX4" fmla="*/ 152369 w 241902"/>
                  <a:gd name="connsiteY4" fmla="*/ 215057 h 275975"/>
                  <a:gd name="connsiteX5" fmla="*/ 161956 w 241902"/>
                  <a:gd name="connsiteY5" fmla="*/ 195882 h 275975"/>
                  <a:gd name="connsiteX6" fmla="*/ 152811 w 241902"/>
                  <a:gd name="connsiteY6" fmla="*/ 177297 h 275975"/>
                  <a:gd name="connsiteX7" fmla="*/ 110626 w 241902"/>
                  <a:gd name="connsiteY7" fmla="*/ 161809 h 275975"/>
                  <a:gd name="connsiteX8" fmla="*/ 33335 w 241902"/>
                  <a:gd name="connsiteY8" fmla="*/ 129506 h 275975"/>
                  <a:gd name="connsiteX9" fmla="*/ 10030 w 241902"/>
                  <a:gd name="connsiteY9" fmla="*/ 78028 h 275975"/>
                  <a:gd name="connsiteX10" fmla="*/ 21978 w 241902"/>
                  <a:gd name="connsiteY10" fmla="*/ 39235 h 275975"/>
                  <a:gd name="connsiteX11" fmla="*/ 57820 w 241902"/>
                  <a:gd name="connsiteY11" fmla="*/ 10473 h 275975"/>
                  <a:gd name="connsiteX12" fmla="*/ 123311 w 241902"/>
                  <a:gd name="connsiteY12" fmla="*/ 0 h 275975"/>
                  <a:gd name="connsiteX13" fmla="*/ 201192 w 241902"/>
                  <a:gd name="connsiteY13" fmla="*/ 19028 h 275975"/>
                  <a:gd name="connsiteX14" fmla="*/ 233052 w 241902"/>
                  <a:gd name="connsiteY14" fmla="*/ 79503 h 275975"/>
                  <a:gd name="connsiteX15" fmla="*/ 155466 w 241902"/>
                  <a:gd name="connsiteY15" fmla="*/ 84076 h 275975"/>
                  <a:gd name="connsiteX16" fmla="*/ 142486 w 241902"/>
                  <a:gd name="connsiteY16" fmla="*/ 57821 h 275975"/>
                  <a:gd name="connsiteX17" fmla="*/ 115051 w 241902"/>
                  <a:gd name="connsiteY17" fmla="*/ 49708 h 275975"/>
                  <a:gd name="connsiteX18" fmla="*/ 93368 w 241902"/>
                  <a:gd name="connsiteY18" fmla="*/ 55756 h 275975"/>
                  <a:gd name="connsiteX19" fmla="*/ 86141 w 241902"/>
                  <a:gd name="connsiteY19" fmla="*/ 70506 h 275975"/>
                  <a:gd name="connsiteX20" fmla="*/ 92188 w 241902"/>
                  <a:gd name="connsiteY20" fmla="*/ 82011 h 275975"/>
                  <a:gd name="connsiteX21" fmla="*/ 119771 w 241902"/>
                  <a:gd name="connsiteY21" fmla="*/ 91893 h 275975"/>
                  <a:gd name="connsiteX22" fmla="*/ 197209 w 241902"/>
                  <a:gd name="connsiteY22" fmla="*/ 115494 h 275975"/>
                  <a:gd name="connsiteX23" fmla="*/ 231282 w 241902"/>
                  <a:gd name="connsiteY23" fmla="*/ 144994 h 275975"/>
                  <a:gd name="connsiteX24" fmla="*/ 241902 w 241902"/>
                  <a:gd name="connsiteY24" fmla="*/ 184524 h 275975"/>
                  <a:gd name="connsiteX25" fmla="*/ 227742 w 241902"/>
                  <a:gd name="connsiteY25" fmla="*/ 231872 h 275975"/>
                  <a:gd name="connsiteX26" fmla="*/ 188064 w 241902"/>
                  <a:gd name="connsiteY26" fmla="*/ 264765 h 275975"/>
                  <a:gd name="connsiteX27" fmla="*/ 123901 w 241902"/>
                  <a:gd name="connsiteY27" fmla="*/ 275975 h 275975"/>
                  <a:gd name="connsiteX28" fmla="*/ 29648 w 241902"/>
                  <a:gd name="connsiteY28" fmla="*/ 249720 h 275975"/>
                  <a:gd name="connsiteX29" fmla="*/ 0 w 241902"/>
                  <a:gd name="connsiteY29" fmla="*/ 183197 h 275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241902" h="275975">
                    <a:moveTo>
                      <a:pt x="147" y="182902"/>
                    </a:moveTo>
                    <a:lnTo>
                      <a:pt x="78471" y="178034"/>
                    </a:lnTo>
                    <a:cubicBezTo>
                      <a:pt x="80241" y="190719"/>
                      <a:pt x="83633" y="200454"/>
                      <a:pt x="88796" y="207092"/>
                    </a:cubicBezTo>
                    <a:cubicBezTo>
                      <a:pt x="97351" y="217860"/>
                      <a:pt x="109446" y="223317"/>
                      <a:pt x="125229" y="223317"/>
                    </a:cubicBezTo>
                    <a:cubicBezTo>
                      <a:pt x="137029" y="223317"/>
                      <a:pt x="146026" y="220515"/>
                      <a:pt x="152369" y="215057"/>
                    </a:cubicBezTo>
                    <a:cubicBezTo>
                      <a:pt x="158711" y="209599"/>
                      <a:pt x="161956" y="203109"/>
                      <a:pt x="161956" y="195882"/>
                    </a:cubicBezTo>
                    <a:cubicBezTo>
                      <a:pt x="161956" y="188654"/>
                      <a:pt x="158859" y="182754"/>
                      <a:pt x="152811" y="177297"/>
                    </a:cubicBezTo>
                    <a:cubicBezTo>
                      <a:pt x="146764" y="171839"/>
                      <a:pt x="132751" y="166677"/>
                      <a:pt x="110626" y="161809"/>
                    </a:cubicBezTo>
                    <a:cubicBezTo>
                      <a:pt x="74488" y="153696"/>
                      <a:pt x="48675" y="142929"/>
                      <a:pt x="33335" y="129506"/>
                    </a:cubicBezTo>
                    <a:cubicBezTo>
                      <a:pt x="17848" y="116084"/>
                      <a:pt x="10030" y="98973"/>
                      <a:pt x="10030" y="78028"/>
                    </a:cubicBezTo>
                    <a:cubicBezTo>
                      <a:pt x="10030" y="64311"/>
                      <a:pt x="14013" y="51330"/>
                      <a:pt x="21978" y="39235"/>
                    </a:cubicBezTo>
                    <a:cubicBezTo>
                      <a:pt x="29943" y="26993"/>
                      <a:pt x="41890" y="17553"/>
                      <a:pt x="57820" y="10473"/>
                    </a:cubicBezTo>
                    <a:cubicBezTo>
                      <a:pt x="73751" y="3540"/>
                      <a:pt x="95581" y="0"/>
                      <a:pt x="123311" y="0"/>
                    </a:cubicBezTo>
                    <a:cubicBezTo>
                      <a:pt x="157384" y="0"/>
                      <a:pt x="183344" y="6343"/>
                      <a:pt x="201192" y="19028"/>
                    </a:cubicBezTo>
                    <a:cubicBezTo>
                      <a:pt x="219039" y="31713"/>
                      <a:pt x="229659" y="51920"/>
                      <a:pt x="233052" y="79503"/>
                    </a:cubicBezTo>
                    <a:lnTo>
                      <a:pt x="155466" y="84076"/>
                    </a:lnTo>
                    <a:cubicBezTo>
                      <a:pt x="153401" y="72128"/>
                      <a:pt x="149124" y="63278"/>
                      <a:pt x="142486" y="57821"/>
                    </a:cubicBezTo>
                    <a:cubicBezTo>
                      <a:pt x="135849" y="52363"/>
                      <a:pt x="126704" y="49708"/>
                      <a:pt x="115051" y="49708"/>
                    </a:cubicBezTo>
                    <a:cubicBezTo>
                      <a:pt x="105463" y="49708"/>
                      <a:pt x="98236" y="51773"/>
                      <a:pt x="93368" y="55756"/>
                    </a:cubicBezTo>
                    <a:cubicBezTo>
                      <a:pt x="88501" y="59886"/>
                      <a:pt x="86141" y="64753"/>
                      <a:pt x="86141" y="70506"/>
                    </a:cubicBezTo>
                    <a:cubicBezTo>
                      <a:pt x="86141" y="74783"/>
                      <a:pt x="88206" y="78618"/>
                      <a:pt x="92188" y="82011"/>
                    </a:cubicBezTo>
                    <a:cubicBezTo>
                      <a:pt x="96023" y="85551"/>
                      <a:pt x="105316" y="88796"/>
                      <a:pt x="119771" y="91893"/>
                    </a:cubicBezTo>
                    <a:cubicBezTo>
                      <a:pt x="155761" y="99711"/>
                      <a:pt x="181574" y="107529"/>
                      <a:pt x="197209" y="115494"/>
                    </a:cubicBezTo>
                    <a:cubicBezTo>
                      <a:pt x="212844" y="123459"/>
                      <a:pt x="224054" y="133341"/>
                      <a:pt x="231282" y="144994"/>
                    </a:cubicBezTo>
                    <a:cubicBezTo>
                      <a:pt x="238362" y="156794"/>
                      <a:pt x="241902" y="169922"/>
                      <a:pt x="241902" y="184524"/>
                    </a:cubicBezTo>
                    <a:cubicBezTo>
                      <a:pt x="241902" y="201634"/>
                      <a:pt x="237182" y="217417"/>
                      <a:pt x="227742" y="231872"/>
                    </a:cubicBezTo>
                    <a:cubicBezTo>
                      <a:pt x="218302" y="246327"/>
                      <a:pt x="205027" y="257242"/>
                      <a:pt x="188064" y="264765"/>
                    </a:cubicBezTo>
                    <a:cubicBezTo>
                      <a:pt x="171101" y="272288"/>
                      <a:pt x="149714" y="275975"/>
                      <a:pt x="123901" y="275975"/>
                    </a:cubicBezTo>
                    <a:cubicBezTo>
                      <a:pt x="78618" y="275975"/>
                      <a:pt x="47200" y="267273"/>
                      <a:pt x="29648" y="249720"/>
                    </a:cubicBezTo>
                    <a:cubicBezTo>
                      <a:pt x="12243" y="232315"/>
                      <a:pt x="2360" y="210042"/>
                      <a:pt x="0" y="183197"/>
                    </a:cubicBezTo>
                    <a:close/>
                  </a:path>
                </a:pathLst>
              </a:custGeom>
              <a:solidFill>
                <a:srgbClr val="A20C33"/>
              </a:solidFill>
              <a:ln w="985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ru-RU" dirty="0"/>
              </a:p>
            </p:txBody>
          </p:sp>
          <p:sp>
            <p:nvSpPr>
              <p:cNvPr id="156" name="Полилиния 155">
                <a:extLst>
                  <a:ext uri="{FF2B5EF4-FFF2-40B4-BE49-F238E27FC236}">
                    <a16:creationId xmlns:a16="http://schemas.microsoft.com/office/drawing/2014/main" id="{AD72FCAD-B87B-BFAC-A17E-83B909E23701}"/>
                  </a:ext>
                </a:extLst>
              </p:cNvPr>
              <p:cNvSpPr/>
              <p:nvPr/>
            </p:nvSpPr>
            <p:spPr>
              <a:xfrm>
                <a:off x="1694303" y="1114991"/>
                <a:ext cx="210926" cy="266534"/>
              </a:xfrm>
              <a:custGeom>
                <a:avLst/>
                <a:gdLst>
                  <a:gd name="connsiteX0" fmla="*/ 0 w 210926"/>
                  <a:gd name="connsiteY0" fmla="*/ 0 h 266534"/>
                  <a:gd name="connsiteX1" fmla="*/ 82306 w 210926"/>
                  <a:gd name="connsiteY1" fmla="*/ 0 h 266534"/>
                  <a:gd name="connsiteX2" fmla="*/ 82306 w 210926"/>
                  <a:gd name="connsiteY2" fmla="*/ 200897 h 266534"/>
                  <a:gd name="connsiteX3" fmla="*/ 210927 w 210926"/>
                  <a:gd name="connsiteY3" fmla="*/ 200897 h 266534"/>
                  <a:gd name="connsiteX4" fmla="*/ 210927 w 210926"/>
                  <a:gd name="connsiteY4" fmla="*/ 266535 h 266534"/>
                  <a:gd name="connsiteX5" fmla="*/ 0 w 210926"/>
                  <a:gd name="connsiteY5" fmla="*/ 266535 h 266534"/>
                  <a:gd name="connsiteX6" fmla="*/ 0 w 210926"/>
                  <a:gd name="connsiteY6" fmla="*/ 0 h 2665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10926" h="266534">
                    <a:moveTo>
                      <a:pt x="0" y="0"/>
                    </a:moveTo>
                    <a:lnTo>
                      <a:pt x="82306" y="0"/>
                    </a:lnTo>
                    <a:lnTo>
                      <a:pt x="82306" y="200897"/>
                    </a:lnTo>
                    <a:lnTo>
                      <a:pt x="210927" y="200897"/>
                    </a:lnTo>
                    <a:lnTo>
                      <a:pt x="210927" y="266535"/>
                    </a:lnTo>
                    <a:lnTo>
                      <a:pt x="0" y="26653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20C33"/>
              </a:solidFill>
              <a:ln w="985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ru-RU" dirty="0"/>
              </a:p>
            </p:txBody>
          </p:sp>
          <p:sp>
            <p:nvSpPr>
              <p:cNvPr id="157" name="Полилиния 156">
                <a:extLst>
                  <a:ext uri="{FF2B5EF4-FFF2-40B4-BE49-F238E27FC236}">
                    <a16:creationId xmlns:a16="http://schemas.microsoft.com/office/drawing/2014/main" id="{92E06782-40B7-1034-1537-530B8B891654}"/>
                  </a:ext>
                </a:extLst>
              </p:cNvPr>
              <p:cNvSpPr/>
              <p:nvPr/>
            </p:nvSpPr>
            <p:spPr>
              <a:xfrm>
                <a:off x="2052436" y="1110419"/>
                <a:ext cx="241902" cy="275975"/>
              </a:xfrm>
              <a:custGeom>
                <a:avLst/>
                <a:gdLst>
                  <a:gd name="connsiteX0" fmla="*/ 148 w 241902"/>
                  <a:gd name="connsiteY0" fmla="*/ 182902 h 275975"/>
                  <a:gd name="connsiteX1" fmla="*/ 78471 w 241902"/>
                  <a:gd name="connsiteY1" fmla="*/ 178034 h 275975"/>
                  <a:gd name="connsiteX2" fmla="*/ 88796 w 241902"/>
                  <a:gd name="connsiteY2" fmla="*/ 207092 h 275975"/>
                  <a:gd name="connsiteX3" fmla="*/ 125229 w 241902"/>
                  <a:gd name="connsiteY3" fmla="*/ 223317 h 275975"/>
                  <a:gd name="connsiteX4" fmla="*/ 152369 w 241902"/>
                  <a:gd name="connsiteY4" fmla="*/ 215057 h 275975"/>
                  <a:gd name="connsiteX5" fmla="*/ 161956 w 241902"/>
                  <a:gd name="connsiteY5" fmla="*/ 195882 h 275975"/>
                  <a:gd name="connsiteX6" fmla="*/ 152811 w 241902"/>
                  <a:gd name="connsiteY6" fmla="*/ 177297 h 275975"/>
                  <a:gd name="connsiteX7" fmla="*/ 110626 w 241902"/>
                  <a:gd name="connsiteY7" fmla="*/ 161809 h 275975"/>
                  <a:gd name="connsiteX8" fmla="*/ 33335 w 241902"/>
                  <a:gd name="connsiteY8" fmla="*/ 129506 h 275975"/>
                  <a:gd name="connsiteX9" fmla="*/ 10030 w 241902"/>
                  <a:gd name="connsiteY9" fmla="*/ 78028 h 275975"/>
                  <a:gd name="connsiteX10" fmla="*/ 21978 w 241902"/>
                  <a:gd name="connsiteY10" fmla="*/ 39235 h 275975"/>
                  <a:gd name="connsiteX11" fmla="*/ 57820 w 241902"/>
                  <a:gd name="connsiteY11" fmla="*/ 10473 h 275975"/>
                  <a:gd name="connsiteX12" fmla="*/ 123311 w 241902"/>
                  <a:gd name="connsiteY12" fmla="*/ 0 h 275975"/>
                  <a:gd name="connsiteX13" fmla="*/ 201192 w 241902"/>
                  <a:gd name="connsiteY13" fmla="*/ 19028 h 275975"/>
                  <a:gd name="connsiteX14" fmla="*/ 233052 w 241902"/>
                  <a:gd name="connsiteY14" fmla="*/ 79503 h 275975"/>
                  <a:gd name="connsiteX15" fmla="*/ 155466 w 241902"/>
                  <a:gd name="connsiteY15" fmla="*/ 84076 h 275975"/>
                  <a:gd name="connsiteX16" fmla="*/ 142486 w 241902"/>
                  <a:gd name="connsiteY16" fmla="*/ 57821 h 275975"/>
                  <a:gd name="connsiteX17" fmla="*/ 115051 w 241902"/>
                  <a:gd name="connsiteY17" fmla="*/ 49708 h 275975"/>
                  <a:gd name="connsiteX18" fmla="*/ 93368 w 241902"/>
                  <a:gd name="connsiteY18" fmla="*/ 55756 h 275975"/>
                  <a:gd name="connsiteX19" fmla="*/ 86141 w 241902"/>
                  <a:gd name="connsiteY19" fmla="*/ 70506 h 275975"/>
                  <a:gd name="connsiteX20" fmla="*/ 92188 w 241902"/>
                  <a:gd name="connsiteY20" fmla="*/ 82011 h 275975"/>
                  <a:gd name="connsiteX21" fmla="*/ 119771 w 241902"/>
                  <a:gd name="connsiteY21" fmla="*/ 91893 h 275975"/>
                  <a:gd name="connsiteX22" fmla="*/ 197209 w 241902"/>
                  <a:gd name="connsiteY22" fmla="*/ 115494 h 275975"/>
                  <a:gd name="connsiteX23" fmla="*/ 231282 w 241902"/>
                  <a:gd name="connsiteY23" fmla="*/ 144994 h 275975"/>
                  <a:gd name="connsiteX24" fmla="*/ 241902 w 241902"/>
                  <a:gd name="connsiteY24" fmla="*/ 184524 h 275975"/>
                  <a:gd name="connsiteX25" fmla="*/ 227742 w 241902"/>
                  <a:gd name="connsiteY25" fmla="*/ 231872 h 275975"/>
                  <a:gd name="connsiteX26" fmla="*/ 188064 w 241902"/>
                  <a:gd name="connsiteY26" fmla="*/ 264765 h 275975"/>
                  <a:gd name="connsiteX27" fmla="*/ 123901 w 241902"/>
                  <a:gd name="connsiteY27" fmla="*/ 275975 h 275975"/>
                  <a:gd name="connsiteX28" fmla="*/ 29648 w 241902"/>
                  <a:gd name="connsiteY28" fmla="*/ 249720 h 275975"/>
                  <a:gd name="connsiteX29" fmla="*/ 0 w 241902"/>
                  <a:gd name="connsiteY29" fmla="*/ 183197 h 275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241902" h="275975">
                    <a:moveTo>
                      <a:pt x="148" y="182902"/>
                    </a:moveTo>
                    <a:lnTo>
                      <a:pt x="78471" y="178034"/>
                    </a:lnTo>
                    <a:cubicBezTo>
                      <a:pt x="80241" y="190719"/>
                      <a:pt x="83633" y="200454"/>
                      <a:pt x="88796" y="207092"/>
                    </a:cubicBezTo>
                    <a:cubicBezTo>
                      <a:pt x="97351" y="217860"/>
                      <a:pt x="109446" y="223317"/>
                      <a:pt x="125229" y="223317"/>
                    </a:cubicBezTo>
                    <a:cubicBezTo>
                      <a:pt x="137029" y="223317"/>
                      <a:pt x="146026" y="220515"/>
                      <a:pt x="152369" y="215057"/>
                    </a:cubicBezTo>
                    <a:cubicBezTo>
                      <a:pt x="158711" y="209599"/>
                      <a:pt x="161956" y="203109"/>
                      <a:pt x="161956" y="195882"/>
                    </a:cubicBezTo>
                    <a:cubicBezTo>
                      <a:pt x="161956" y="188654"/>
                      <a:pt x="158859" y="182754"/>
                      <a:pt x="152811" y="177297"/>
                    </a:cubicBezTo>
                    <a:cubicBezTo>
                      <a:pt x="146764" y="171839"/>
                      <a:pt x="132751" y="166677"/>
                      <a:pt x="110626" y="161809"/>
                    </a:cubicBezTo>
                    <a:cubicBezTo>
                      <a:pt x="74488" y="153696"/>
                      <a:pt x="48675" y="142929"/>
                      <a:pt x="33335" y="129506"/>
                    </a:cubicBezTo>
                    <a:cubicBezTo>
                      <a:pt x="17848" y="116084"/>
                      <a:pt x="10030" y="98973"/>
                      <a:pt x="10030" y="78028"/>
                    </a:cubicBezTo>
                    <a:cubicBezTo>
                      <a:pt x="10030" y="64311"/>
                      <a:pt x="14013" y="51330"/>
                      <a:pt x="21978" y="39235"/>
                    </a:cubicBezTo>
                    <a:cubicBezTo>
                      <a:pt x="29943" y="26993"/>
                      <a:pt x="41890" y="17553"/>
                      <a:pt x="57820" y="10473"/>
                    </a:cubicBezTo>
                    <a:cubicBezTo>
                      <a:pt x="73751" y="3540"/>
                      <a:pt x="95581" y="0"/>
                      <a:pt x="123311" y="0"/>
                    </a:cubicBezTo>
                    <a:cubicBezTo>
                      <a:pt x="157384" y="0"/>
                      <a:pt x="183344" y="6343"/>
                      <a:pt x="201192" y="19028"/>
                    </a:cubicBezTo>
                    <a:cubicBezTo>
                      <a:pt x="219039" y="31713"/>
                      <a:pt x="229659" y="51920"/>
                      <a:pt x="233052" y="79503"/>
                    </a:cubicBezTo>
                    <a:lnTo>
                      <a:pt x="155466" y="84076"/>
                    </a:lnTo>
                    <a:cubicBezTo>
                      <a:pt x="153401" y="72128"/>
                      <a:pt x="149124" y="63278"/>
                      <a:pt x="142486" y="57821"/>
                    </a:cubicBezTo>
                    <a:cubicBezTo>
                      <a:pt x="135849" y="52363"/>
                      <a:pt x="126704" y="49708"/>
                      <a:pt x="115051" y="49708"/>
                    </a:cubicBezTo>
                    <a:cubicBezTo>
                      <a:pt x="105463" y="49708"/>
                      <a:pt x="98236" y="51773"/>
                      <a:pt x="93368" y="55756"/>
                    </a:cubicBezTo>
                    <a:cubicBezTo>
                      <a:pt x="88501" y="59886"/>
                      <a:pt x="86141" y="64753"/>
                      <a:pt x="86141" y="70506"/>
                    </a:cubicBezTo>
                    <a:cubicBezTo>
                      <a:pt x="86141" y="74783"/>
                      <a:pt x="88206" y="78618"/>
                      <a:pt x="92188" y="82011"/>
                    </a:cubicBezTo>
                    <a:cubicBezTo>
                      <a:pt x="96023" y="85551"/>
                      <a:pt x="105316" y="88796"/>
                      <a:pt x="119771" y="91893"/>
                    </a:cubicBezTo>
                    <a:cubicBezTo>
                      <a:pt x="155761" y="99711"/>
                      <a:pt x="181574" y="107529"/>
                      <a:pt x="197209" y="115494"/>
                    </a:cubicBezTo>
                    <a:cubicBezTo>
                      <a:pt x="212844" y="123459"/>
                      <a:pt x="224054" y="133341"/>
                      <a:pt x="231282" y="144994"/>
                    </a:cubicBezTo>
                    <a:cubicBezTo>
                      <a:pt x="238362" y="156794"/>
                      <a:pt x="241902" y="169922"/>
                      <a:pt x="241902" y="184524"/>
                    </a:cubicBezTo>
                    <a:cubicBezTo>
                      <a:pt x="241902" y="201634"/>
                      <a:pt x="237182" y="217417"/>
                      <a:pt x="227742" y="231872"/>
                    </a:cubicBezTo>
                    <a:cubicBezTo>
                      <a:pt x="218302" y="246327"/>
                      <a:pt x="205027" y="257242"/>
                      <a:pt x="188064" y="264765"/>
                    </a:cubicBezTo>
                    <a:cubicBezTo>
                      <a:pt x="171101" y="272288"/>
                      <a:pt x="149714" y="275975"/>
                      <a:pt x="123901" y="275975"/>
                    </a:cubicBezTo>
                    <a:cubicBezTo>
                      <a:pt x="78618" y="275975"/>
                      <a:pt x="47200" y="267273"/>
                      <a:pt x="29648" y="249720"/>
                    </a:cubicBezTo>
                    <a:cubicBezTo>
                      <a:pt x="12243" y="232315"/>
                      <a:pt x="2360" y="210042"/>
                      <a:pt x="0" y="183197"/>
                    </a:cubicBezTo>
                    <a:close/>
                  </a:path>
                </a:pathLst>
              </a:custGeom>
              <a:solidFill>
                <a:srgbClr val="A6A8AB"/>
              </a:solidFill>
              <a:ln w="985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ru-RU" dirty="0"/>
              </a:p>
            </p:txBody>
          </p:sp>
          <p:sp>
            <p:nvSpPr>
              <p:cNvPr id="158" name="Полилиния 157">
                <a:extLst>
                  <a:ext uri="{FF2B5EF4-FFF2-40B4-BE49-F238E27FC236}">
                    <a16:creationId xmlns:a16="http://schemas.microsoft.com/office/drawing/2014/main" id="{1FC34454-A7A7-BB21-2C32-259D42E168C7}"/>
                  </a:ext>
                </a:extLst>
              </p:cNvPr>
              <p:cNvSpPr/>
              <p:nvPr/>
            </p:nvSpPr>
            <p:spPr>
              <a:xfrm>
                <a:off x="2325461" y="1110419"/>
                <a:ext cx="276269" cy="275827"/>
              </a:xfrm>
              <a:custGeom>
                <a:avLst/>
                <a:gdLst>
                  <a:gd name="connsiteX0" fmla="*/ 0 w 276269"/>
                  <a:gd name="connsiteY0" fmla="*/ 138061 h 275827"/>
                  <a:gd name="connsiteX1" fmla="*/ 36433 w 276269"/>
                  <a:gd name="connsiteY1" fmla="*/ 36433 h 275827"/>
                  <a:gd name="connsiteX2" fmla="*/ 137766 w 276269"/>
                  <a:gd name="connsiteY2" fmla="*/ 0 h 275827"/>
                  <a:gd name="connsiteX3" fmla="*/ 240279 w 276269"/>
                  <a:gd name="connsiteY3" fmla="*/ 35695 h 275827"/>
                  <a:gd name="connsiteX4" fmla="*/ 276270 w 276269"/>
                  <a:gd name="connsiteY4" fmla="*/ 135849 h 275827"/>
                  <a:gd name="connsiteX5" fmla="*/ 260487 w 276269"/>
                  <a:gd name="connsiteY5" fmla="*/ 212550 h 275827"/>
                  <a:gd name="connsiteX6" fmla="*/ 215057 w 276269"/>
                  <a:gd name="connsiteY6" fmla="*/ 259160 h 275827"/>
                  <a:gd name="connsiteX7" fmla="*/ 141011 w 276269"/>
                  <a:gd name="connsiteY7" fmla="*/ 275828 h 275827"/>
                  <a:gd name="connsiteX8" fmla="*/ 66376 w 276269"/>
                  <a:gd name="connsiteY8" fmla="*/ 261520 h 275827"/>
                  <a:gd name="connsiteX9" fmla="*/ 18438 w 276269"/>
                  <a:gd name="connsiteY9" fmla="*/ 216090 h 275827"/>
                  <a:gd name="connsiteX10" fmla="*/ 148 w 276269"/>
                  <a:gd name="connsiteY10" fmla="*/ 138209 h 275827"/>
                  <a:gd name="connsiteX11" fmla="*/ 82306 w 276269"/>
                  <a:gd name="connsiteY11" fmla="*/ 138356 h 275827"/>
                  <a:gd name="connsiteX12" fmla="*/ 97351 w 276269"/>
                  <a:gd name="connsiteY12" fmla="*/ 196324 h 275827"/>
                  <a:gd name="connsiteX13" fmla="*/ 138209 w 276269"/>
                  <a:gd name="connsiteY13" fmla="*/ 214025 h 275827"/>
                  <a:gd name="connsiteX14" fmla="*/ 179362 w 276269"/>
                  <a:gd name="connsiteY14" fmla="*/ 196767 h 275827"/>
                  <a:gd name="connsiteX15" fmla="*/ 193964 w 276269"/>
                  <a:gd name="connsiteY15" fmla="*/ 134816 h 275827"/>
                  <a:gd name="connsiteX16" fmla="*/ 178771 w 276269"/>
                  <a:gd name="connsiteY16" fmla="*/ 79798 h 275827"/>
                  <a:gd name="connsiteX17" fmla="*/ 137619 w 276269"/>
                  <a:gd name="connsiteY17" fmla="*/ 62393 h 275827"/>
                  <a:gd name="connsiteX18" fmla="*/ 97646 w 276269"/>
                  <a:gd name="connsiteY18" fmla="*/ 80093 h 275827"/>
                  <a:gd name="connsiteX19" fmla="*/ 82601 w 276269"/>
                  <a:gd name="connsiteY19" fmla="*/ 138504 h 2758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76269" h="275827">
                    <a:moveTo>
                      <a:pt x="0" y="138061"/>
                    </a:moveTo>
                    <a:cubicBezTo>
                      <a:pt x="0" y="94548"/>
                      <a:pt x="12095" y="60623"/>
                      <a:pt x="36433" y="36433"/>
                    </a:cubicBezTo>
                    <a:cubicBezTo>
                      <a:pt x="60623" y="12243"/>
                      <a:pt x="94401" y="0"/>
                      <a:pt x="137766" y="0"/>
                    </a:cubicBezTo>
                    <a:cubicBezTo>
                      <a:pt x="181132" y="0"/>
                      <a:pt x="216384" y="11948"/>
                      <a:pt x="240279" y="35695"/>
                    </a:cubicBezTo>
                    <a:cubicBezTo>
                      <a:pt x="264322" y="59443"/>
                      <a:pt x="276270" y="92926"/>
                      <a:pt x="276270" y="135849"/>
                    </a:cubicBezTo>
                    <a:cubicBezTo>
                      <a:pt x="276270" y="166972"/>
                      <a:pt x="270960" y="192489"/>
                      <a:pt x="260487" y="212550"/>
                    </a:cubicBezTo>
                    <a:cubicBezTo>
                      <a:pt x="250015" y="232462"/>
                      <a:pt x="234822" y="247950"/>
                      <a:pt x="215057" y="259160"/>
                    </a:cubicBezTo>
                    <a:cubicBezTo>
                      <a:pt x="195292" y="270370"/>
                      <a:pt x="170511" y="275828"/>
                      <a:pt x="141011" y="275828"/>
                    </a:cubicBezTo>
                    <a:cubicBezTo>
                      <a:pt x="111511" y="275828"/>
                      <a:pt x="86141" y="271108"/>
                      <a:pt x="66376" y="261520"/>
                    </a:cubicBezTo>
                    <a:cubicBezTo>
                      <a:pt x="46610" y="251932"/>
                      <a:pt x="30680" y="236740"/>
                      <a:pt x="18438" y="216090"/>
                    </a:cubicBezTo>
                    <a:cubicBezTo>
                      <a:pt x="6195" y="195292"/>
                      <a:pt x="148" y="169479"/>
                      <a:pt x="148" y="138209"/>
                    </a:cubicBezTo>
                    <a:close/>
                    <a:moveTo>
                      <a:pt x="82306" y="138356"/>
                    </a:moveTo>
                    <a:cubicBezTo>
                      <a:pt x="82306" y="165202"/>
                      <a:pt x="87321" y="184672"/>
                      <a:pt x="97351" y="196324"/>
                    </a:cubicBezTo>
                    <a:cubicBezTo>
                      <a:pt x="107381" y="208124"/>
                      <a:pt x="120951" y="214025"/>
                      <a:pt x="138209" y="214025"/>
                    </a:cubicBezTo>
                    <a:cubicBezTo>
                      <a:pt x="155466" y="214025"/>
                      <a:pt x="169626" y="208272"/>
                      <a:pt x="179362" y="196767"/>
                    </a:cubicBezTo>
                    <a:cubicBezTo>
                      <a:pt x="189096" y="185262"/>
                      <a:pt x="193964" y="164612"/>
                      <a:pt x="193964" y="134816"/>
                    </a:cubicBezTo>
                    <a:cubicBezTo>
                      <a:pt x="193964" y="109741"/>
                      <a:pt x="188949" y="91451"/>
                      <a:pt x="178771" y="79798"/>
                    </a:cubicBezTo>
                    <a:cubicBezTo>
                      <a:pt x="168594" y="68293"/>
                      <a:pt x="154876" y="62393"/>
                      <a:pt x="137619" y="62393"/>
                    </a:cubicBezTo>
                    <a:cubicBezTo>
                      <a:pt x="120361" y="62393"/>
                      <a:pt x="107676" y="68293"/>
                      <a:pt x="97646" y="80093"/>
                    </a:cubicBezTo>
                    <a:cubicBezTo>
                      <a:pt x="87616" y="91893"/>
                      <a:pt x="82601" y="111364"/>
                      <a:pt x="82601" y="138504"/>
                    </a:cubicBezTo>
                    <a:close/>
                  </a:path>
                </a:pathLst>
              </a:custGeom>
              <a:solidFill>
                <a:srgbClr val="A6A8AB"/>
              </a:solidFill>
              <a:ln w="985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ru-RU" dirty="0"/>
              </a:p>
            </p:txBody>
          </p:sp>
          <p:sp>
            <p:nvSpPr>
              <p:cNvPr id="159" name="Полилиния 158">
                <a:extLst>
                  <a:ext uri="{FF2B5EF4-FFF2-40B4-BE49-F238E27FC236}">
                    <a16:creationId xmlns:a16="http://schemas.microsoft.com/office/drawing/2014/main" id="{69D92AB4-7E38-D7DB-F967-FD7E35BC6CBB}"/>
                  </a:ext>
                </a:extLst>
              </p:cNvPr>
              <p:cNvSpPr/>
              <p:nvPr/>
            </p:nvSpPr>
            <p:spPr>
              <a:xfrm>
                <a:off x="2646423" y="1114991"/>
                <a:ext cx="203699" cy="266534"/>
              </a:xfrm>
              <a:custGeom>
                <a:avLst/>
                <a:gdLst>
                  <a:gd name="connsiteX0" fmla="*/ 0 w 203699"/>
                  <a:gd name="connsiteY0" fmla="*/ 0 h 266534"/>
                  <a:gd name="connsiteX1" fmla="*/ 203699 w 203699"/>
                  <a:gd name="connsiteY1" fmla="*/ 0 h 266534"/>
                  <a:gd name="connsiteX2" fmla="*/ 203699 w 203699"/>
                  <a:gd name="connsiteY2" fmla="*/ 57231 h 266534"/>
                  <a:gd name="connsiteX3" fmla="*/ 82748 w 203699"/>
                  <a:gd name="connsiteY3" fmla="*/ 57231 h 266534"/>
                  <a:gd name="connsiteX4" fmla="*/ 82748 w 203699"/>
                  <a:gd name="connsiteY4" fmla="*/ 103841 h 266534"/>
                  <a:gd name="connsiteX5" fmla="*/ 185999 w 203699"/>
                  <a:gd name="connsiteY5" fmla="*/ 103841 h 266534"/>
                  <a:gd name="connsiteX6" fmla="*/ 185999 w 203699"/>
                  <a:gd name="connsiteY6" fmla="*/ 157679 h 266534"/>
                  <a:gd name="connsiteX7" fmla="*/ 82748 w 203699"/>
                  <a:gd name="connsiteY7" fmla="*/ 157679 h 266534"/>
                  <a:gd name="connsiteX8" fmla="*/ 82748 w 203699"/>
                  <a:gd name="connsiteY8" fmla="*/ 266535 h 266534"/>
                  <a:gd name="connsiteX9" fmla="*/ 0 w 203699"/>
                  <a:gd name="connsiteY9" fmla="*/ 266535 h 266534"/>
                  <a:gd name="connsiteX10" fmla="*/ 0 w 203699"/>
                  <a:gd name="connsiteY10" fmla="*/ 0 h 2665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03699" h="266534">
                    <a:moveTo>
                      <a:pt x="0" y="0"/>
                    </a:moveTo>
                    <a:lnTo>
                      <a:pt x="203699" y="0"/>
                    </a:lnTo>
                    <a:lnTo>
                      <a:pt x="203699" y="57231"/>
                    </a:lnTo>
                    <a:lnTo>
                      <a:pt x="82748" y="57231"/>
                    </a:lnTo>
                    <a:lnTo>
                      <a:pt x="82748" y="103841"/>
                    </a:lnTo>
                    <a:lnTo>
                      <a:pt x="185999" y="103841"/>
                    </a:lnTo>
                    <a:lnTo>
                      <a:pt x="185999" y="157679"/>
                    </a:lnTo>
                    <a:lnTo>
                      <a:pt x="82748" y="157679"/>
                    </a:lnTo>
                    <a:lnTo>
                      <a:pt x="82748" y="266535"/>
                    </a:lnTo>
                    <a:lnTo>
                      <a:pt x="0" y="26653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6A8AB"/>
              </a:solidFill>
              <a:ln w="985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ru-RU" dirty="0"/>
              </a:p>
            </p:txBody>
          </p:sp>
          <p:sp>
            <p:nvSpPr>
              <p:cNvPr id="160" name="Полилиния 159">
                <a:extLst>
                  <a:ext uri="{FF2B5EF4-FFF2-40B4-BE49-F238E27FC236}">
                    <a16:creationId xmlns:a16="http://schemas.microsoft.com/office/drawing/2014/main" id="{CF242B9E-F666-A142-DD48-B76EB8AC68C6}"/>
                  </a:ext>
                </a:extLst>
              </p:cNvPr>
              <p:cNvSpPr/>
              <p:nvPr/>
            </p:nvSpPr>
            <p:spPr>
              <a:xfrm>
                <a:off x="2875493" y="1114991"/>
                <a:ext cx="250457" cy="266534"/>
              </a:xfrm>
              <a:custGeom>
                <a:avLst/>
                <a:gdLst>
                  <a:gd name="connsiteX0" fmla="*/ 148 w 250457"/>
                  <a:gd name="connsiteY0" fmla="*/ 0 h 266534"/>
                  <a:gd name="connsiteX1" fmla="*/ 250457 w 250457"/>
                  <a:gd name="connsiteY1" fmla="*/ 0 h 266534"/>
                  <a:gd name="connsiteX2" fmla="*/ 250457 w 250457"/>
                  <a:gd name="connsiteY2" fmla="*/ 65786 h 266534"/>
                  <a:gd name="connsiteX3" fmla="*/ 166381 w 250457"/>
                  <a:gd name="connsiteY3" fmla="*/ 65786 h 266534"/>
                  <a:gd name="connsiteX4" fmla="*/ 166381 w 250457"/>
                  <a:gd name="connsiteY4" fmla="*/ 266535 h 266534"/>
                  <a:gd name="connsiteX5" fmla="*/ 84076 w 250457"/>
                  <a:gd name="connsiteY5" fmla="*/ 266535 h 266534"/>
                  <a:gd name="connsiteX6" fmla="*/ 84076 w 250457"/>
                  <a:gd name="connsiteY6" fmla="*/ 65786 h 266534"/>
                  <a:gd name="connsiteX7" fmla="*/ 0 w 250457"/>
                  <a:gd name="connsiteY7" fmla="*/ 65786 h 266534"/>
                  <a:gd name="connsiteX8" fmla="*/ 0 w 250457"/>
                  <a:gd name="connsiteY8" fmla="*/ 0 h 2665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0457" h="266534">
                    <a:moveTo>
                      <a:pt x="148" y="0"/>
                    </a:moveTo>
                    <a:lnTo>
                      <a:pt x="250457" y="0"/>
                    </a:lnTo>
                    <a:lnTo>
                      <a:pt x="250457" y="65786"/>
                    </a:lnTo>
                    <a:lnTo>
                      <a:pt x="166381" y="65786"/>
                    </a:lnTo>
                    <a:lnTo>
                      <a:pt x="166381" y="266535"/>
                    </a:lnTo>
                    <a:lnTo>
                      <a:pt x="84076" y="266535"/>
                    </a:lnTo>
                    <a:lnTo>
                      <a:pt x="84076" y="65786"/>
                    </a:lnTo>
                    <a:lnTo>
                      <a:pt x="0" y="6578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6A8AB"/>
              </a:solidFill>
              <a:ln w="985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ru-RU" dirty="0"/>
              </a:p>
            </p:txBody>
          </p:sp>
        </p:grpSp>
        <p:sp>
          <p:nvSpPr>
            <p:cNvPr id="135" name="Полилиния 134">
              <a:extLst>
                <a:ext uri="{FF2B5EF4-FFF2-40B4-BE49-F238E27FC236}">
                  <a16:creationId xmlns:a16="http://schemas.microsoft.com/office/drawing/2014/main" id="{A2C69DA8-6EF3-014F-B27E-760B902741A4}"/>
                </a:ext>
              </a:extLst>
            </p:cNvPr>
            <p:cNvSpPr/>
            <p:nvPr/>
          </p:nvSpPr>
          <p:spPr>
            <a:xfrm>
              <a:off x="3469333" y="1181219"/>
              <a:ext cx="135701" cy="135701"/>
            </a:xfrm>
            <a:custGeom>
              <a:avLst/>
              <a:gdLst>
                <a:gd name="connsiteX0" fmla="*/ 0 w 135701"/>
                <a:gd name="connsiteY0" fmla="*/ 0 h 135701"/>
                <a:gd name="connsiteX1" fmla="*/ 135701 w 135701"/>
                <a:gd name="connsiteY1" fmla="*/ 135701 h 1357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35701" h="135701">
                  <a:moveTo>
                    <a:pt x="0" y="0"/>
                  </a:moveTo>
                  <a:lnTo>
                    <a:pt x="135701" y="135701"/>
                  </a:lnTo>
                </a:path>
              </a:pathLst>
            </a:custGeom>
            <a:ln w="9064" cap="rnd">
              <a:solidFill>
                <a:srgbClr val="A6A8AB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ru-RU" dirty="0"/>
            </a:p>
          </p:txBody>
        </p:sp>
        <p:sp>
          <p:nvSpPr>
            <p:cNvPr id="136" name="Полилиния 135">
              <a:extLst>
                <a:ext uri="{FF2B5EF4-FFF2-40B4-BE49-F238E27FC236}">
                  <a16:creationId xmlns:a16="http://schemas.microsoft.com/office/drawing/2014/main" id="{3DEEEB4B-A6AD-5F9B-5F17-6B482C796F6B}"/>
                </a:ext>
              </a:extLst>
            </p:cNvPr>
            <p:cNvSpPr/>
            <p:nvPr/>
          </p:nvSpPr>
          <p:spPr>
            <a:xfrm>
              <a:off x="3469333" y="1181219"/>
              <a:ext cx="135701" cy="135701"/>
            </a:xfrm>
            <a:custGeom>
              <a:avLst/>
              <a:gdLst>
                <a:gd name="connsiteX0" fmla="*/ 135701 w 135701"/>
                <a:gd name="connsiteY0" fmla="*/ 0 h 135701"/>
                <a:gd name="connsiteX1" fmla="*/ 0 w 135701"/>
                <a:gd name="connsiteY1" fmla="*/ 135701 h 1357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35701" h="135701">
                  <a:moveTo>
                    <a:pt x="135701" y="0"/>
                  </a:moveTo>
                  <a:lnTo>
                    <a:pt x="0" y="135701"/>
                  </a:lnTo>
                </a:path>
              </a:pathLst>
            </a:custGeom>
            <a:ln w="9064" cap="rnd">
              <a:solidFill>
                <a:srgbClr val="A6A8AB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ru-RU" dirty="0"/>
            </a:p>
          </p:txBody>
        </p:sp>
        <p:grpSp>
          <p:nvGrpSpPr>
            <p:cNvPr id="137" name="Группа 136">
              <a:extLst>
                <a:ext uri="{FF2B5EF4-FFF2-40B4-BE49-F238E27FC236}">
                  <a16:creationId xmlns:a16="http://schemas.microsoft.com/office/drawing/2014/main" id="{28A04F55-07C6-73A6-BFD9-B1AF66ED8F2F}"/>
                </a:ext>
              </a:extLst>
            </p:cNvPr>
            <p:cNvGrpSpPr/>
            <p:nvPr/>
          </p:nvGrpSpPr>
          <p:grpSpPr>
            <a:xfrm>
              <a:off x="3944108" y="958162"/>
              <a:ext cx="1874595" cy="572965"/>
              <a:chOff x="3944108" y="958162"/>
              <a:chExt cx="1874595" cy="572965"/>
            </a:xfrm>
          </p:grpSpPr>
          <p:sp>
            <p:nvSpPr>
              <p:cNvPr id="138" name="Полилиния: фигура 13">
                <a:extLst>
                  <a:ext uri="{FF2B5EF4-FFF2-40B4-BE49-F238E27FC236}">
                    <a16:creationId xmlns:a16="http://schemas.microsoft.com/office/drawing/2014/main" id="{61729272-14D9-3921-ACDD-AE70F87B3B0A}"/>
                  </a:ext>
                </a:extLst>
              </p:cNvPr>
              <p:cNvSpPr/>
              <p:nvPr/>
            </p:nvSpPr>
            <p:spPr>
              <a:xfrm>
                <a:off x="4142252" y="1451182"/>
                <a:ext cx="52537" cy="78804"/>
              </a:xfrm>
              <a:custGeom>
                <a:avLst/>
                <a:gdLst>
                  <a:gd name="connsiteX0" fmla="*/ 11951 w 19751"/>
                  <a:gd name="connsiteY0" fmla="*/ 0 h 29626"/>
                  <a:gd name="connsiteX1" fmla="*/ 0 w 19751"/>
                  <a:gd name="connsiteY1" fmla="*/ 29627 h 29626"/>
                  <a:gd name="connsiteX2" fmla="*/ 7228 w 19751"/>
                  <a:gd name="connsiteY2" fmla="*/ 29627 h 29626"/>
                  <a:gd name="connsiteX3" fmla="*/ 19751 w 19751"/>
                  <a:gd name="connsiteY3" fmla="*/ 1789 h 29626"/>
                  <a:gd name="connsiteX4" fmla="*/ 11951 w 19751"/>
                  <a:gd name="connsiteY4" fmla="*/ 0 h 296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751" h="29626">
                    <a:moveTo>
                      <a:pt x="11951" y="0"/>
                    </a:moveTo>
                    <a:lnTo>
                      <a:pt x="0" y="29627"/>
                    </a:lnTo>
                    <a:lnTo>
                      <a:pt x="7228" y="29627"/>
                    </a:lnTo>
                    <a:lnTo>
                      <a:pt x="19751" y="1789"/>
                    </a:lnTo>
                    <a:lnTo>
                      <a:pt x="11951" y="0"/>
                    </a:lnTo>
                    <a:close/>
                  </a:path>
                </a:pathLst>
              </a:custGeom>
              <a:solidFill>
                <a:srgbClr val="E52A42"/>
              </a:solidFill>
              <a:ln w="71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ru-RU" dirty="0"/>
              </a:p>
            </p:txBody>
          </p:sp>
          <p:sp>
            <p:nvSpPr>
              <p:cNvPr id="139" name="Полилиния: фигура 14">
                <a:extLst>
                  <a:ext uri="{FF2B5EF4-FFF2-40B4-BE49-F238E27FC236}">
                    <a16:creationId xmlns:a16="http://schemas.microsoft.com/office/drawing/2014/main" id="{33F7E4A3-9E3F-0A31-D966-2A39240573A2}"/>
                  </a:ext>
                </a:extLst>
              </p:cNvPr>
              <p:cNvSpPr/>
              <p:nvPr/>
            </p:nvSpPr>
            <p:spPr>
              <a:xfrm>
                <a:off x="4241998" y="1429671"/>
                <a:ext cx="50633" cy="101456"/>
              </a:xfrm>
              <a:custGeom>
                <a:avLst/>
                <a:gdLst>
                  <a:gd name="connsiteX0" fmla="*/ 6584 w 19035"/>
                  <a:gd name="connsiteY0" fmla="*/ 6584 h 38142"/>
                  <a:gd name="connsiteX1" fmla="*/ 19035 w 19035"/>
                  <a:gd name="connsiteY1" fmla="*/ 0 h 38142"/>
                  <a:gd name="connsiteX2" fmla="*/ 6584 w 19035"/>
                  <a:gd name="connsiteY2" fmla="*/ 38143 h 38142"/>
                  <a:gd name="connsiteX3" fmla="*/ 0 w 19035"/>
                  <a:gd name="connsiteY3" fmla="*/ 38143 h 38142"/>
                  <a:gd name="connsiteX4" fmla="*/ 6584 w 19035"/>
                  <a:gd name="connsiteY4" fmla="*/ 6584 h 381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035" h="38142">
                    <a:moveTo>
                      <a:pt x="6584" y="6584"/>
                    </a:moveTo>
                    <a:lnTo>
                      <a:pt x="19035" y="0"/>
                    </a:lnTo>
                    <a:cubicBezTo>
                      <a:pt x="16244" y="6369"/>
                      <a:pt x="12165" y="19107"/>
                      <a:pt x="6584" y="38143"/>
                    </a:cubicBezTo>
                    <a:lnTo>
                      <a:pt x="0" y="38143"/>
                    </a:lnTo>
                    <a:cubicBezTo>
                      <a:pt x="4437" y="18249"/>
                      <a:pt x="6727" y="7657"/>
                      <a:pt x="6584" y="6584"/>
                    </a:cubicBezTo>
                    <a:close/>
                  </a:path>
                </a:pathLst>
              </a:custGeom>
              <a:solidFill>
                <a:srgbClr val="E52A42"/>
              </a:solidFill>
              <a:ln w="71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ru-RU" dirty="0"/>
              </a:p>
            </p:txBody>
          </p:sp>
          <p:sp>
            <p:nvSpPr>
              <p:cNvPr id="140" name="Полилиния: фигура 15">
                <a:extLst>
                  <a:ext uri="{FF2B5EF4-FFF2-40B4-BE49-F238E27FC236}">
                    <a16:creationId xmlns:a16="http://schemas.microsoft.com/office/drawing/2014/main" id="{14E8D740-58C2-507C-1866-6B1E9DA70712}"/>
                  </a:ext>
                </a:extLst>
              </p:cNvPr>
              <p:cNvSpPr/>
              <p:nvPr/>
            </p:nvSpPr>
            <p:spPr>
              <a:xfrm>
                <a:off x="3944108" y="1182208"/>
                <a:ext cx="216224" cy="323981"/>
              </a:xfrm>
              <a:custGeom>
                <a:avLst/>
                <a:gdLst>
                  <a:gd name="connsiteX0" fmla="*/ 36849 w 81288"/>
                  <a:gd name="connsiteY0" fmla="*/ 3363 h 121799"/>
                  <a:gd name="connsiteX1" fmla="*/ 1067 w 81288"/>
                  <a:gd name="connsiteY1" fmla="*/ 85160 h 121799"/>
                  <a:gd name="connsiteX2" fmla="*/ 22178 w 81288"/>
                  <a:gd name="connsiteY2" fmla="*/ 121800 h 121799"/>
                  <a:gd name="connsiteX3" fmla="*/ 34916 w 81288"/>
                  <a:gd name="connsiteY3" fmla="*/ 85875 h 121799"/>
                  <a:gd name="connsiteX4" fmla="*/ 81289 w 81288"/>
                  <a:gd name="connsiteY4" fmla="*/ 73638 h 121799"/>
                  <a:gd name="connsiteX5" fmla="*/ 40498 w 81288"/>
                  <a:gd name="connsiteY5" fmla="*/ 0 h 121799"/>
                  <a:gd name="connsiteX6" fmla="*/ 36920 w 81288"/>
                  <a:gd name="connsiteY6" fmla="*/ 3363 h 121799"/>
                  <a:gd name="connsiteX7" fmla="*/ 36920 w 81288"/>
                  <a:gd name="connsiteY7" fmla="*/ 3363 h 1217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1288" h="121799">
                    <a:moveTo>
                      <a:pt x="36849" y="3363"/>
                    </a:moveTo>
                    <a:cubicBezTo>
                      <a:pt x="15451" y="23902"/>
                      <a:pt x="-4944" y="48591"/>
                      <a:pt x="1067" y="85160"/>
                    </a:cubicBezTo>
                    <a:cubicBezTo>
                      <a:pt x="3572" y="100617"/>
                      <a:pt x="10656" y="112926"/>
                      <a:pt x="22178" y="121800"/>
                    </a:cubicBezTo>
                    <a:cubicBezTo>
                      <a:pt x="20890" y="106056"/>
                      <a:pt x="25041" y="94033"/>
                      <a:pt x="34916" y="85875"/>
                    </a:cubicBezTo>
                    <a:cubicBezTo>
                      <a:pt x="44649" y="77717"/>
                      <a:pt x="60107" y="73638"/>
                      <a:pt x="81289" y="73638"/>
                    </a:cubicBezTo>
                    <a:lnTo>
                      <a:pt x="40498" y="0"/>
                    </a:lnTo>
                    <a:cubicBezTo>
                      <a:pt x="38924" y="1431"/>
                      <a:pt x="37707" y="2648"/>
                      <a:pt x="36920" y="3363"/>
                    </a:cubicBezTo>
                    <a:lnTo>
                      <a:pt x="36920" y="3363"/>
                    </a:lnTo>
                    <a:close/>
                  </a:path>
                </a:pathLst>
              </a:custGeom>
              <a:solidFill>
                <a:srgbClr val="C72328"/>
              </a:solidFill>
              <a:ln w="71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ru-RU" dirty="0"/>
              </a:p>
            </p:txBody>
          </p:sp>
          <p:sp>
            <p:nvSpPr>
              <p:cNvPr id="141" name="Полилиния: фигура 17">
                <a:extLst>
                  <a:ext uri="{FF2B5EF4-FFF2-40B4-BE49-F238E27FC236}">
                    <a16:creationId xmlns:a16="http://schemas.microsoft.com/office/drawing/2014/main" id="{E127DA5C-2BC5-E0C7-CCB0-A289AC9F08E9}"/>
                  </a:ext>
                </a:extLst>
              </p:cNvPr>
              <p:cNvSpPr/>
              <p:nvPr/>
            </p:nvSpPr>
            <p:spPr>
              <a:xfrm>
                <a:off x="4010716" y="958162"/>
                <a:ext cx="502915" cy="506341"/>
              </a:xfrm>
              <a:custGeom>
                <a:avLst/>
                <a:gdLst>
                  <a:gd name="connsiteX0" fmla="*/ 141909 w 189068"/>
                  <a:gd name="connsiteY0" fmla="*/ 98971 h 190356"/>
                  <a:gd name="connsiteX1" fmla="*/ 189069 w 189068"/>
                  <a:gd name="connsiteY1" fmla="*/ 146131 h 190356"/>
                  <a:gd name="connsiteX2" fmla="*/ 169890 w 189068"/>
                  <a:gd name="connsiteY2" fmla="*/ 159370 h 190356"/>
                  <a:gd name="connsiteX3" fmla="*/ 146632 w 189068"/>
                  <a:gd name="connsiteY3" fmla="*/ 160658 h 190356"/>
                  <a:gd name="connsiteX4" fmla="*/ 84802 w 189068"/>
                  <a:gd name="connsiteY4" fmla="*/ 190214 h 190356"/>
                  <a:gd name="connsiteX5" fmla="*/ 80222 w 189068"/>
                  <a:gd name="connsiteY5" fmla="*/ 190357 h 190356"/>
                  <a:gd name="connsiteX6" fmla="*/ 75427 w 189068"/>
                  <a:gd name="connsiteY6" fmla="*/ 190214 h 190356"/>
                  <a:gd name="connsiteX7" fmla="*/ 70990 w 189068"/>
                  <a:gd name="connsiteY7" fmla="*/ 189856 h 190356"/>
                  <a:gd name="connsiteX8" fmla="*/ 31846 w 189068"/>
                  <a:gd name="connsiteY8" fmla="*/ 174971 h 190356"/>
                  <a:gd name="connsiteX9" fmla="*/ 0 w 189068"/>
                  <a:gd name="connsiteY9" fmla="*/ 117077 h 190356"/>
                  <a:gd name="connsiteX10" fmla="*/ 4580 w 189068"/>
                  <a:gd name="connsiteY10" fmla="*/ 86305 h 190356"/>
                  <a:gd name="connsiteX11" fmla="*/ 9375 w 189068"/>
                  <a:gd name="connsiteY11" fmla="*/ 61472 h 190356"/>
                  <a:gd name="connsiteX12" fmla="*/ 63047 w 189068"/>
                  <a:gd name="connsiteY12" fmla="*/ 0 h 190356"/>
                  <a:gd name="connsiteX13" fmla="*/ 90026 w 189068"/>
                  <a:gd name="connsiteY13" fmla="*/ 9446 h 190356"/>
                  <a:gd name="connsiteX14" fmla="*/ 100331 w 189068"/>
                  <a:gd name="connsiteY14" fmla="*/ 24689 h 190356"/>
                  <a:gd name="connsiteX15" fmla="*/ 101548 w 189068"/>
                  <a:gd name="connsiteY15" fmla="*/ 38358 h 190356"/>
                  <a:gd name="connsiteX16" fmla="*/ 98685 w 189068"/>
                  <a:gd name="connsiteY16" fmla="*/ 52670 h 190356"/>
                  <a:gd name="connsiteX17" fmla="*/ 141909 w 189068"/>
                  <a:gd name="connsiteY17" fmla="*/ 98900 h 190356"/>
                  <a:gd name="connsiteX18" fmla="*/ 141909 w 189068"/>
                  <a:gd name="connsiteY18" fmla="*/ 98900 h 1903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89068" h="190356">
                    <a:moveTo>
                      <a:pt x="141909" y="98971"/>
                    </a:moveTo>
                    <a:cubicBezTo>
                      <a:pt x="147348" y="114357"/>
                      <a:pt x="189069" y="143984"/>
                      <a:pt x="189069" y="146131"/>
                    </a:cubicBezTo>
                    <a:cubicBezTo>
                      <a:pt x="189069" y="149996"/>
                      <a:pt x="182485" y="159370"/>
                      <a:pt x="169890" y="159370"/>
                    </a:cubicBezTo>
                    <a:cubicBezTo>
                      <a:pt x="158726" y="159370"/>
                      <a:pt x="157438" y="163092"/>
                      <a:pt x="146632" y="160658"/>
                    </a:cubicBezTo>
                    <a:cubicBezTo>
                      <a:pt x="129600" y="179265"/>
                      <a:pt x="108918" y="189140"/>
                      <a:pt x="84802" y="190214"/>
                    </a:cubicBezTo>
                    <a:cubicBezTo>
                      <a:pt x="83228" y="190357"/>
                      <a:pt x="81796" y="190357"/>
                      <a:pt x="80222" y="190357"/>
                    </a:cubicBezTo>
                    <a:cubicBezTo>
                      <a:pt x="78647" y="190357"/>
                      <a:pt x="77002" y="190357"/>
                      <a:pt x="75427" y="190214"/>
                    </a:cubicBezTo>
                    <a:cubicBezTo>
                      <a:pt x="73996" y="190071"/>
                      <a:pt x="72421" y="189999"/>
                      <a:pt x="70990" y="189856"/>
                    </a:cubicBezTo>
                    <a:cubicBezTo>
                      <a:pt x="54316" y="188210"/>
                      <a:pt x="41435" y="182056"/>
                      <a:pt x="31846" y="174971"/>
                    </a:cubicBezTo>
                    <a:cubicBezTo>
                      <a:pt x="13239" y="162018"/>
                      <a:pt x="0" y="141694"/>
                      <a:pt x="0" y="117077"/>
                    </a:cubicBezTo>
                    <a:cubicBezTo>
                      <a:pt x="0" y="106056"/>
                      <a:pt x="1574" y="95608"/>
                      <a:pt x="4580" y="86305"/>
                    </a:cubicBezTo>
                    <a:cubicBezTo>
                      <a:pt x="6512" y="78504"/>
                      <a:pt x="8516" y="70346"/>
                      <a:pt x="9375" y="61472"/>
                    </a:cubicBezTo>
                    <a:cubicBezTo>
                      <a:pt x="13812" y="13669"/>
                      <a:pt x="34565" y="0"/>
                      <a:pt x="63047" y="0"/>
                    </a:cubicBezTo>
                    <a:cubicBezTo>
                      <a:pt x="75284" y="0"/>
                      <a:pt x="84516" y="4079"/>
                      <a:pt x="90026" y="9446"/>
                    </a:cubicBezTo>
                    <a:cubicBezTo>
                      <a:pt x="95536" y="14957"/>
                      <a:pt x="98041" y="18606"/>
                      <a:pt x="100331" y="24689"/>
                    </a:cubicBezTo>
                    <a:cubicBezTo>
                      <a:pt x="101190" y="30844"/>
                      <a:pt x="101548" y="35352"/>
                      <a:pt x="101548" y="38358"/>
                    </a:cubicBezTo>
                    <a:cubicBezTo>
                      <a:pt x="101548" y="43367"/>
                      <a:pt x="100617" y="48233"/>
                      <a:pt x="98685" y="52670"/>
                    </a:cubicBezTo>
                    <a:cubicBezTo>
                      <a:pt x="124734" y="65122"/>
                      <a:pt x="134109" y="76930"/>
                      <a:pt x="141909" y="98900"/>
                    </a:cubicBezTo>
                    <a:lnTo>
                      <a:pt x="141909" y="98900"/>
                    </a:lnTo>
                    <a:close/>
                  </a:path>
                </a:pathLst>
              </a:custGeom>
              <a:solidFill>
                <a:srgbClr val="E73A49"/>
              </a:solidFill>
              <a:ln w="71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ru-RU" dirty="0"/>
              </a:p>
            </p:txBody>
          </p:sp>
          <p:sp>
            <p:nvSpPr>
              <p:cNvPr id="142" name="Полилиния: фигура 18">
                <a:extLst>
                  <a:ext uri="{FF2B5EF4-FFF2-40B4-BE49-F238E27FC236}">
                    <a16:creationId xmlns:a16="http://schemas.microsoft.com/office/drawing/2014/main" id="{B4D4B2B8-33DB-AC4C-FC9C-D1688569B71C}"/>
                  </a:ext>
                </a:extLst>
              </p:cNvPr>
              <p:cNvSpPr/>
              <p:nvPr/>
            </p:nvSpPr>
            <p:spPr>
              <a:xfrm>
                <a:off x="4083432" y="1251118"/>
                <a:ext cx="437525" cy="279980"/>
              </a:xfrm>
              <a:custGeom>
                <a:avLst/>
                <a:gdLst>
                  <a:gd name="connsiteX0" fmla="*/ 149638 w 164485"/>
                  <a:gd name="connsiteY0" fmla="*/ 73853 h 105257"/>
                  <a:gd name="connsiteX1" fmla="*/ 162590 w 164485"/>
                  <a:gd name="connsiteY1" fmla="*/ 97755 h 105257"/>
                  <a:gd name="connsiteX2" fmla="*/ 140048 w 164485"/>
                  <a:gd name="connsiteY2" fmla="*/ 95823 h 105257"/>
                  <a:gd name="connsiteX3" fmla="*/ 135110 w 164485"/>
                  <a:gd name="connsiteY3" fmla="*/ 104983 h 105257"/>
                  <a:gd name="connsiteX4" fmla="*/ 125235 w 164485"/>
                  <a:gd name="connsiteY4" fmla="*/ 99830 h 105257"/>
                  <a:gd name="connsiteX5" fmla="*/ 107487 w 164485"/>
                  <a:gd name="connsiteY5" fmla="*/ 61687 h 105257"/>
                  <a:gd name="connsiteX6" fmla="*/ 57393 w 164485"/>
                  <a:gd name="connsiteY6" fmla="*/ 80150 h 105257"/>
                  <a:gd name="connsiteX7" fmla="*/ 52813 w 164485"/>
                  <a:gd name="connsiteY7" fmla="*/ 80293 h 105257"/>
                  <a:gd name="connsiteX8" fmla="*/ 48019 w 164485"/>
                  <a:gd name="connsiteY8" fmla="*/ 80150 h 105257"/>
                  <a:gd name="connsiteX9" fmla="*/ 43581 w 164485"/>
                  <a:gd name="connsiteY9" fmla="*/ 79793 h 105257"/>
                  <a:gd name="connsiteX10" fmla="*/ 4437 w 164485"/>
                  <a:gd name="connsiteY10" fmla="*/ 64907 h 105257"/>
                  <a:gd name="connsiteX11" fmla="*/ 0 w 164485"/>
                  <a:gd name="connsiteY11" fmla="*/ 61687 h 105257"/>
                  <a:gd name="connsiteX12" fmla="*/ 61687 w 164485"/>
                  <a:gd name="connsiteY12" fmla="*/ 53672 h 105257"/>
                  <a:gd name="connsiteX13" fmla="*/ 78218 w 164485"/>
                  <a:gd name="connsiteY13" fmla="*/ 0 h 105257"/>
                  <a:gd name="connsiteX14" fmla="*/ 120583 w 164485"/>
                  <a:gd name="connsiteY14" fmla="*/ 24045 h 105257"/>
                  <a:gd name="connsiteX15" fmla="*/ 144986 w 164485"/>
                  <a:gd name="connsiteY15" fmla="*/ 21898 h 105257"/>
                  <a:gd name="connsiteX16" fmla="*/ 161517 w 164485"/>
                  <a:gd name="connsiteY16" fmla="*/ 36282 h 105257"/>
                  <a:gd name="connsiteX17" fmla="*/ 142338 w 164485"/>
                  <a:gd name="connsiteY17" fmla="*/ 49521 h 105257"/>
                  <a:gd name="connsiteX18" fmla="*/ 128885 w 164485"/>
                  <a:gd name="connsiteY18" fmla="*/ 51310 h 105257"/>
                  <a:gd name="connsiteX19" fmla="*/ 149566 w 164485"/>
                  <a:gd name="connsiteY19" fmla="*/ 73996 h 105257"/>
                  <a:gd name="connsiteX20" fmla="*/ 149566 w 164485"/>
                  <a:gd name="connsiteY20" fmla="*/ 73996 h 1052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64485" h="105257">
                    <a:moveTo>
                      <a:pt x="149638" y="73853"/>
                    </a:moveTo>
                    <a:cubicBezTo>
                      <a:pt x="159227" y="85017"/>
                      <a:pt x="168602" y="95823"/>
                      <a:pt x="162590" y="97755"/>
                    </a:cubicBezTo>
                    <a:cubicBezTo>
                      <a:pt x="156579" y="99687"/>
                      <a:pt x="140048" y="91958"/>
                      <a:pt x="140048" y="95823"/>
                    </a:cubicBezTo>
                    <a:cubicBezTo>
                      <a:pt x="140048" y="99687"/>
                      <a:pt x="138617" y="103838"/>
                      <a:pt x="135110" y="104983"/>
                    </a:cubicBezTo>
                    <a:cubicBezTo>
                      <a:pt x="131604" y="106056"/>
                      <a:pt x="129099" y="103909"/>
                      <a:pt x="125235" y="99830"/>
                    </a:cubicBezTo>
                    <a:cubicBezTo>
                      <a:pt x="121371" y="95751"/>
                      <a:pt x="115359" y="80866"/>
                      <a:pt x="107487" y="61687"/>
                    </a:cubicBezTo>
                    <a:cubicBezTo>
                      <a:pt x="92960" y="73209"/>
                      <a:pt x="76286" y="79363"/>
                      <a:pt x="57393" y="80150"/>
                    </a:cubicBezTo>
                    <a:cubicBezTo>
                      <a:pt x="55819" y="80293"/>
                      <a:pt x="54388" y="80293"/>
                      <a:pt x="52813" y="80293"/>
                    </a:cubicBezTo>
                    <a:cubicBezTo>
                      <a:pt x="51239" y="80293"/>
                      <a:pt x="49593" y="80293"/>
                      <a:pt x="48019" y="80150"/>
                    </a:cubicBezTo>
                    <a:cubicBezTo>
                      <a:pt x="46587" y="80007"/>
                      <a:pt x="45013" y="79936"/>
                      <a:pt x="43581" y="79793"/>
                    </a:cubicBezTo>
                    <a:cubicBezTo>
                      <a:pt x="26908" y="78146"/>
                      <a:pt x="14026" y="71992"/>
                      <a:pt x="4437" y="64907"/>
                    </a:cubicBezTo>
                    <a:cubicBezTo>
                      <a:pt x="3507" y="64192"/>
                      <a:pt x="1932" y="63118"/>
                      <a:pt x="0" y="61687"/>
                    </a:cubicBezTo>
                    <a:cubicBezTo>
                      <a:pt x="26621" y="68557"/>
                      <a:pt x="47303" y="65766"/>
                      <a:pt x="61687" y="53672"/>
                    </a:cubicBezTo>
                    <a:cubicBezTo>
                      <a:pt x="76214" y="41435"/>
                      <a:pt x="81725" y="23544"/>
                      <a:pt x="78218" y="0"/>
                    </a:cubicBezTo>
                    <a:cubicBezTo>
                      <a:pt x="89597" y="9733"/>
                      <a:pt x="102836" y="20324"/>
                      <a:pt x="120583" y="24045"/>
                    </a:cubicBezTo>
                    <a:cubicBezTo>
                      <a:pt x="130816" y="26192"/>
                      <a:pt x="140263" y="25262"/>
                      <a:pt x="144986" y="21898"/>
                    </a:cubicBezTo>
                    <a:cubicBezTo>
                      <a:pt x="156007" y="30915"/>
                      <a:pt x="161517" y="35710"/>
                      <a:pt x="161517" y="36282"/>
                    </a:cubicBezTo>
                    <a:cubicBezTo>
                      <a:pt x="161517" y="40147"/>
                      <a:pt x="154933" y="49521"/>
                      <a:pt x="142338" y="49521"/>
                    </a:cubicBezTo>
                    <a:cubicBezTo>
                      <a:pt x="135754" y="49521"/>
                      <a:pt x="132606" y="50810"/>
                      <a:pt x="128885" y="51310"/>
                    </a:cubicBezTo>
                    <a:cubicBezTo>
                      <a:pt x="137042" y="59970"/>
                      <a:pt x="144700" y="68486"/>
                      <a:pt x="149566" y="73996"/>
                    </a:cubicBezTo>
                    <a:lnTo>
                      <a:pt x="149566" y="73996"/>
                    </a:lnTo>
                    <a:close/>
                  </a:path>
                </a:pathLst>
              </a:custGeom>
              <a:solidFill>
                <a:srgbClr val="C72328"/>
              </a:solidFill>
              <a:ln w="71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ru-RU" dirty="0"/>
              </a:p>
            </p:txBody>
          </p:sp>
          <p:sp>
            <p:nvSpPr>
              <p:cNvPr id="143" name="Полилиния: фигура 19">
                <a:extLst>
                  <a:ext uri="{FF2B5EF4-FFF2-40B4-BE49-F238E27FC236}">
                    <a16:creationId xmlns:a16="http://schemas.microsoft.com/office/drawing/2014/main" id="{88A824CA-FC32-179C-FE3A-1659E4F061C4}"/>
                  </a:ext>
                </a:extLst>
              </p:cNvPr>
              <p:cNvSpPr/>
              <p:nvPr/>
            </p:nvSpPr>
            <p:spPr>
              <a:xfrm>
                <a:off x="4180891" y="1028345"/>
                <a:ext cx="36500" cy="37718"/>
              </a:xfrm>
              <a:custGeom>
                <a:avLst/>
                <a:gdLst>
                  <a:gd name="connsiteX0" fmla="*/ 1575 w 13722"/>
                  <a:gd name="connsiteY0" fmla="*/ 11113 h 14180"/>
                  <a:gd name="connsiteX1" fmla="*/ 6370 w 13722"/>
                  <a:gd name="connsiteY1" fmla="*/ 14119 h 14180"/>
                  <a:gd name="connsiteX2" fmla="*/ 11165 w 13722"/>
                  <a:gd name="connsiteY2" fmla="*/ 13189 h 14180"/>
                  <a:gd name="connsiteX3" fmla="*/ 13669 w 13722"/>
                  <a:gd name="connsiteY3" fmla="*/ 9110 h 14180"/>
                  <a:gd name="connsiteX4" fmla="*/ 12239 w 13722"/>
                  <a:gd name="connsiteY4" fmla="*/ 3599 h 14180"/>
                  <a:gd name="connsiteX5" fmla="*/ 2649 w 13722"/>
                  <a:gd name="connsiteY5" fmla="*/ 952 h 14180"/>
                  <a:gd name="connsiteX6" fmla="*/ 1575 w 13722"/>
                  <a:gd name="connsiteY6" fmla="*/ 11185 h 14180"/>
                  <a:gd name="connsiteX7" fmla="*/ 1575 w 13722"/>
                  <a:gd name="connsiteY7" fmla="*/ 11185 h 141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3722" h="14180">
                    <a:moveTo>
                      <a:pt x="1575" y="11113"/>
                    </a:moveTo>
                    <a:cubicBezTo>
                      <a:pt x="2649" y="12688"/>
                      <a:pt x="4438" y="13761"/>
                      <a:pt x="6370" y="14119"/>
                    </a:cubicBezTo>
                    <a:cubicBezTo>
                      <a:pt x="8159" y="14334"/>
                      <a:pt x="9877" y="13976"/>
                      <a:pt x="11165" y="13189"/>
                    </a:cubicBezTo>
                    <a:cubicBezTo>
                      <a:pt x="12381" y="12330"/>
                      <a:pt x="13455" y="10899"/>
                      <a:pt x="13669" y="9110"/>
                    </a:cubicBezTo>
                    <a:cubicBezTo>
                      <a:pt x="13884" y="7177"/>
                      <a:pt x="13455" y="5245"/>
                      <a:pt x="12239" y="3599"/>
                    </a:cubicBezTo>
                    <a:cubicBezTo>
                      <a:pt x="9877" y="93"/>
                      <a:pt x="5654" y="-981"/>
                      <a:pt x="2649" y="952"/>
                    </a:cubicBezTo>
                    <a:cubicBezTo>
                      <a:pt x="-357" y="2884"/>
                      <a:pt x="-929" y="7678"/>
                      <a:pt x="1575" y="11185"/>
                    </a:cubicBezTo>
                    <a:lnTo>
                      <a:pt x="1575" y="11185"/>
                    </a:lnTo>
                    <a:close/>
                  </a:path>
                </a:pathLst>
              </a:custGeom>
              <a:solidFill>
                <a:srgbClr val="FFFFFF"/>
              </a:solidFill>
              <a:ln w="71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ru-RU" dirty="0"/>
              </a:p>
            </p:txBody>
          </p:sp>
          <p:sp>
            <p:nvSpPr>
              <p:cNvPr id="144" name="Полилиния: фигура 20">
                <a:extLst>
                  <a:ext uri="{FF2B5EF4-FFF2-40B4-BE49-F238E27FC236}">
                    <a16:creationId xmlns:a16="http://schemas.microsoft.com/office/drawing/2014/main" id="{AF2C1AD2-B4E5-454B-C0CF-5DF7E5C029B2}"/>
                  </a:ext>
                </a:extLst>
              </p:cNvPr>
              <p:cNvSpPr/>
              <p:nvPr/>
            </p:nvSpPr>
            <p:spPr>
              <a:xfrm>
                <a:off x="4146502" y="992124"/>
                <a:ext cx="162689" cy="108277"/>
              </a:xfrm>
              <a:custGeom>
                <a:avLst/>
                <a:gdLst>
                  <a:gd name="connsiteX0" fmla="*/ 37690 w 61162"/>
                  <a:gd name="connsiteY0" fmla="*/ 6625 h 40706"/>
                  <a:gd name="connsiteX1" fmla="*/ 40481 w 61162"/>
                  <a:gd name="connsiteY1" fmla="*/ 3834 h 40706"/>
                  <a:gd name="connsiteX2" fmla="*/ 43988 w 61162"/>
                  <a:gd name="connsiteY2" fmla="*/ 2761 h 40706"/>
                  <a:gd name="connsiteX3" fmla="*/ 48281 w 61162"/>
                  <a:gd name="connsiteY3" fmla="*/ 2546 h 40706"/>
                  <a:gd name="connsiteX4" fmla="*/ 49140 w 61162"/>
                  <a:gd name="connsiteY4" fmla="*/ 2546 h 40706"/>
                  <a:gd name="connsiteX5" fmla="*/ 56797 w 61162"/>
                  <a:gd name="connsiteY5" fmla="*/ 3262 h 40706"/>
                  <a:gd name="connsiteX6" fmla="*/ 58086 w 61162"/>
                  <a:gd name="connsiteY6" fmla="*/ 3405 h 40706"/>
                  <a:gd name="connsiteX7" fmla="*/ 59875 w 61162"/>
                  <a:gd name="connsiteY7" fmla="*/ 3620 h 40706"/>
                  <a:gd name="connsiteX8" fmla="*/ 60948 w 61162"/>
                  <a:gd name="connsiteY8" fmla="*/ 4335 h 40706"/>
                  <a:gd name="connsiteX9" fmla="*/ 61163 w 61162"/>
                  <a:gd name="connsiteY9" fmla="*/ 5194 h 40706"/>
                  <a:gd name="connsiteX10" fmla="*/ 60948 w 61162"/>
                  <a:gd name="connsiteY10" fmla="*/ 6268 h 40706"/>
                  <a:gd name="connsiteX11" fmla="*/ 59875 w 61162"/>
                  <a:gd name="connsiteY11" fmla="*/ 8558 h 40706"/>
                  <a:gd name="connsiteX12" fmla="*/ 56153 w 61162"/>
                  <a:gd name="connsiteY12" fmla="*/ 15070 h 40706"/>
                  <a:gd name="connsiteX13" fmla="*/ 55939 w 61162"/>
                  <a:gd name="connsiteY13" fmla="*/ 15571 h 40706"/>
                  <a:gd name="connsiteX14" fmla="*/ 53863 w 61162"/>
                  <a:gd name="connsiteY14" fmla="*/ 18934 h 40706"/>
                  <a:gd name="connsiteX15" fmla="*/ 51001 w 61162"/>
                  <a:gd name="connsiteY15" fmla="*/ 23156 h 40706"/>
                  <a:gd name="connsiteX16" fmla="*/ 50428 w 61162"/>
                  <a:gd name="connsiteY16" fmla="*/ 23729 h 40706"/>
                  <a:gd name="connsiteX17" fmla="*/ 50428 w 61162"/>
                  <a:gd name="connsiteY17" fmla="*/ 28738 h 40706"/>
                  <a:gd name="connsiteX18" fmla="*/ 49140 w 61162"/>
                  <a:gd name="connsiteY18" fmla="*/ 35823 h 40706"/>
                  <a:gd name="connsiteX19" fmla="*/ 18297 w 61162"/>
                  <a:gd name="connsiteY19" fmla="*/ 40045 h 40706"/>
                  <a:gd name="connsiteX20" fmla="*/ 2338 w 61162"/>
                  <a:gd name="connsiteY20" fmla="*/ 6554 h 40706"/>
                  <a:gd name="connsiteX21" fmla="*/ 36545 w 61162"/>
                  <a:gd name="connsiteY21" fmla="*/ 9202 h 40706"/>
                  <a:gd name="connsiteX22" fmla="*/ 36688 w 61162"/>
                  <a:gd name="connsiteY22" fmla="*/ 9345 h 40706"/>
                  <a:gd name="connsiteX23" fmla="*/ 37762 w 61162"/>
                  <a:gd name="connsiteY23" fmla="*/ 6697 h 40706"/>
                  <a:gd name="connsiteX24" fmla="*/ 37762 w 61162"/>
                  <a:gd name="connsiteY24" fmla="*/ 6697 h 40706"/>
                  <a:gd name="connsiteX25" fmla="*/ 14504 w 61162"/>
                  <a:gd name="connsiteY25" fmla="*/ 24731 h 40706"/>
                  <a:gd name="connsiteX26" fmla="*/ 14504 w 61162"/>
                  <a:gd name="connsiteY26" fmla="*/ 24731 h 40706"/>
                  <a:gd name="connsiteX27" fmla="*/ 19299 w 61162"/>
                  <a:gd name="connsiteY27" fmla="*/ 27736 h 40706"/>
                  <a:gd name="connsiteX28" fmla="*/ 24093 w 61162"/>
                  <a:gd name="connsiteY28" fmla="*/ 26806 h 40706"/>
                  <a:gd name="connsiteX29" fmla="*/ 26598 w 61162"/>
                  <a:gd name="connsiteY29" fmla="*/ 22727 h 40706"/>
                  <a:gd name="connsiteX30" fmla="*/ 25167 w 61162"/>
                  <a:gd name="connsiteY30" fmla="*/ 17217 h 40706"/>
                  <a:gd name="connsiteX31" fmla="*/ 15577 w 61162"/>
                  <a:gd name="connsiteY31" fmla="*/ 14569 h 40706"/>
                  <a:gd name="connsiteX32" fmla="*/ 14504 w 61162"/>
                  <a:gd name="connsiteY32" fmla="*/ 24802 h 40706"/>
                  <a:gd name="connsiteX33" fmla="*/ 14504 w 61162"/>
                  <a:gd name="connsiteY33" fmla="*/ 24802 h 40706"/>
                  <a:gd name="connsiteX34" fmla="*/ 16436 w 61162"/>
                  <a:gd name="connsiteY34" fmla="*/ 23085 h 40706"/>
                  <a:gd name="connsiteX35" fmla="*/ 16794 w 61162"/>
                  <a:gd name="connsiteY35" fmla="*/ 23586 h 40706"/>
                  <a:gd name="connsiteX36" fmla="*/ 23378 w 61162"/>
                  <a:gd name="connsiteY36" fmla="*/ 24087 h 40706"/>
                  <a:gd name="connsiteX37" fmla="*/ 23378 w 61162"/>
                  <a:gd name="connsiteY37" fmla="*/ 18290 h 40706"/>
                  <a:gd name="connsiteX38" fmla="*/ 17867 w 61162"/>
                  <a:gd name="connsiteY38" fmla="*/ 17360 h 40706"/>
                  <a:gd name="connsiteX39" fmla="*/ 17009 w 61162"/>
                  <a:gd name="connsiteY39" fmla="*/ 18290 h 40706"/>
                  <a:gd name="connsiteX40" fmla="*/ 20372 w 61162"/>
                  <a:gd name="connsiteY40" fmla="*/ 19220 h 40706"/>
                  <a:gd name="connsiteX41" fmla="*/ 19800 w 61162"/>
                  <a:gd name="connsiteY41" fmla="*/ 23085 h 40706"/>
                  <a:gd name="connsiteX42" fmla="*/ 16436 w 61162"/>
                  <a:gd name="connsiteY42" fmla="*/ 23085 h 40706"/>
                  <a:gd name="connsiteX43" fmla="*/ 16436 w 61162"/>
                  <a:gd name="connsiteY43" fmla="*/ 23085 h 407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61162" h="40706">
                    <a:moveTo>
                      <a:pt x="37690" y="6625"/>
                    </a:moveTo>
                    <a:cubicBezTo>
                      <a:pt x="38263" y="5409"/>
                      <a:pt x="39265" y="4478"/>
                      <a:pt x="40481" y="3834"/>
                    </a:cubicBezTo>
                    <a:cubicBezTo>
                      <a:pt x="41411" y="3262"/>
                      <a:pt x="42628" y="2976"/>
                      <a:pt x="43988" y="2761"/>
                    </a:cubicBezTo>
                    <a:cubicBezTo>
                      <a:pt x="45276" y="2546"/>
                      <a:pt x="46492" y="2546"/>
                      <a:pt x="48281" y="2546"/>
                    </a:cubicBezTo>
                    <a:lnTo>
                      <a:pt x="49140" y="2546"/>
                    </a:lnTo>
                    <a:cubicBezTo>
                      <a:pt x="50714" y="2546"/>
                      <a:pt x="53076" y="2761"/>
                      <a:pt x="56797" y="3262"/>
                    </a:cubicBezTo>
                    <a:cubicBezTo>
                      <a:pt x="57155" y="3262"/>
                      <a:pt x="57656" y="3405"/>
                      <a:pt x="58086" y="3405"/>
                    </a:cubicBezTo>
                    <a:cubicBezTo>
                      <a:pt x="58587" y="3548"/>
                      <a:pt x="58658" y="3548"/>
                      <a:pt x="59875" y="3620"/>
                    </a:cubicBezTo>
                    <a:cubicBezTo>
                      <a:pt x="60376" y="3620"/>
                      <a:pt x="60733" y="3834"/>
                      <a:pt x="60948" y="4335"/>
                    </a:cubicBezTo>
                    <a:cubicBezTo>
                      <a:pt x="61163" y="4550"/>
                      <a:pt x="61163" y="4908"/>
                      <a:pt x="61163" y="5194"/>
                    </a:cubicBezTo>
                    <a:cubicBezTo>
                      <a:pt x="61163" y="5552"/>
                      <a:pt x="61019" y="5767"/>
                      <a:pt x="60948" y="6268"/>
                    </a:cubicBezTo>
                    <a:cubicBezTo>
                      <a:pt x="60733" y="6840"/>
                      <a:pt x="60376" y="7556"/>
                      <a:pt x="59875" y="8558"/>
                    </a:cubicBezTo>
                    <a:cubicBezTo>
                      <a:pt x="59016" y="10132"/>
                      <a:pt x="57799" y="12136"/>
                      <a:pt x="56153" y="15070"/>
                    </a:cubicBezTo>
                    <a:cubicBezTo>
                      <a:pt x="56010" y="15213"/>
                      <a:pt x="56010" y="15284"/>
                      <a:pt x="55939" y="15571"/>
                    </a:cubicBezTo>
                    <a:cubicBezTo>
                      <a:pt x="55581" y="16286"/>
                      <a:pt x="54150" y="18576"/>
                      <a:pt x="53863" y="18934"/>
                    </a:cubicBezTo>
                    <a:cubicBezTo>
                      <a:pt x="52647" y="21009"/>
                      <a:pt x="51788" y="22155"/>
                      <a:pt x="51001" y="23156"/>
                    </a:cubicBezTo>
                    <a:cubicBezTo>
                      <a:pt x="50786" y="23371"/>
                      <a:pt x="50643" y="23657"/>
                      <a:pt x="50428" y="23729"/>
                    </a:cubicBezTo>
                    <a:cubicBezTo>
                      <a:pt x="50572" y="25303"/>
                      <a:pt x="50572" y="26878"/>
                      <a:pt x="50428" y="28738"/>
                    </a:cubicBezTo>
                    <a:cubicBezTo>
                      <a:pt x="50214" y="31887"/>
                      <a:pt x="49713" y="34177"/>
                      <a:pt x="49140" y="35823"/>
                    </a:cubicBezTo>
                    <a:cubicBezTo>
                      <a:pt x="39193" y="40260"/>
                      <a:pt x="28959" y="41691"/>
                      <a:pt x="18297" y="40045"/>
                    </a:cubicBezTo>
                    <a:cubicBezTo>
                      <a:pt x="2410" y="37612"/>
                      <a:pt x="-3816" y="17861"/>
                      <a:pt x="2338" y="6554"/>
                    </a:cubicBezTo>
                    <a:cubicBezTo>
                      <a:pt x="8349" y="-4753"/>
                      <a:pt x="26598" y="185"/>
                      <a:pt x="36545" y="9202"/>
                    </a:cubicBezTo>
                    <a:lnTo>
                      <a:pt x="36688" y="9345"/>
                    </a:lnTo>
                    <a:cubicBezTo>
                      <a:pt x="37046" y="8486"/>
                      <a:pt x="37404" y="7556"/>
                      <a:pt x="37762" y="6697"/>
                    </a:cubicBezTo>
                    <a:lnTo>
                      <a:pt x="37762" y="6697"/>
                    </a:lnTo>
                    <a:close/>
                    <a:moveTo>
                      <a:pt x="14504" y="24731"/>
                    </a:moveTo>
                    <a:lnTo>
                      <a:pt x="14504" y="24731"/>
                    </a:lnTo>
                    <a:cubicBezTo>
                      <a:pt x="15577" y="26305"/>
                      <a:pt x="17366" y="27379"/>
                      <a:pt x="19299" y="27736"/>
                    </a:cubicBezTo>
                    <a:cubicBezTo>
                      <a:pt x="21088" y="27951"/>
                      <a:pt x="22805" y="27593"/>
                      <a:pt x="24093" y="26806"/>
                    </a:cubicBezTo>
                    <a:cubicBezTo>
                      <a:pt x="25310" y="25947"/>
                      <a:pt x="26383" y="24516"/>
                      <a:pt x="26598" y="22727"/>
                    </a:cubicBezTo>
                    <a:cubicBezTo>
                      <a:pt x="26813" y="20795"/>
                      <a:pt x="26383" y="18863"/>
                      <a:pt x="25167" y="17217"/>
                    </a:cubicBezTo>
                    <a:cubicBezTo>
                      <a:pt x="22805" y="13710"/>
                      <a:pt x="18583" y="12637"/>
                      <a:pt x="15577" y="14569"/>
                    </a:cubicBezTo>
                    <a:cubicBezTo>
                      <a:pt x="12572" y="16501"/>
                      <a:pt x="11999" y="21296"/>
                      <a:pt x="14504" y="24802"/>
                    </a:cubicBezTo>
                    <a:lnTo>
                      <a:pt x="14504" y="24802"/>
                    </a:lnTo>
                    <a:close/>
                    <a:moveTo>
                      <a:pt x="16436" y="23085"/>
                    </a:moveTo>
                    <a:cubicBezTo>
                      <a:pt x="16436" y="23085"/>
                      <a:pt x="16651" y="23443"/>
                      <a:pt x="16794" y="23586"/>
                    </a:cubicBezTo>
                    <a:cubicBezTo>
                      <a:pt x="18082" y="25518"/>
                      <a:pt x="21732" y="25876"/>
                      <a:pt x="23378" y="24087"/>
                    </a:cubicBezTo>
                    <a:cubicBezTo>
                      <a:pt x="24952" y="22298"/>
                      <a:pt x="24594" y="19864"/>
                      <a:pt x="23378" y="18290"/>
                    </a:cubicBezTo>
                    <a:cubicBezTo>
                      <a:pt x="22161" y="16644"/>
                      <a:pt x="19513" y="16000"/>
                      <a:pt x="17867" y="17360"/>
                    </a:cubicBezTo>
                    <a:cubicBezTo>
                      <a:pt x="17510" y="17574"/>
                      <a:pt x="17295" y="17932"/>
                      <a:pt x="17009" y="18290"/>
                    </a:cubicBezTo>
                    <a:cubicBezTo>
                      <a:pt x="18082" y="17789"/>
                      <a:pt x="19656" y="18147"/>
                      <a:pt x="20372" y="19220"/>
                    </a:cubicBezTo>
                    <a:cubicBezTo>
                      <a:pt x="21231" y="20437"/>
                      <a:pt x="20873" y="22369"/>
                      <a:pt x="19800" y="23085"/>
                    </a:cubicBezTo>
                    <a:cubicBezTo>
                      <a:pt x="18726" y="23657"/>
                      <a:pt x="17366" y="23657"/>
                      <a:pt x="16436" y="23085"/>
                    </a:cubicBezTo>
                    <a:lnTo>
                      <a:pt x="16436" y="23085"/>
                    </a:lnTo>
                    <a:close/>
                  </a:path>
                </a:pathLst>
              </a:custGeom>
              <a:solidFill>
                <a:srgbClr val="C72328"/>
              </a:solidFill>
              <a:ln w="71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ru-RU" dirty="0"/>
              </a:p>
            </p:txBody>
          </p:sp>
          <p:sp>
            <p:nvSpPr>
              <p:cNvPr id="145" name="Полилиния: фигура 21">
                <a:extLst>
                  <a:ext uri="{FF2B5EF4-FFF2-40B4-BE49-F238E27FC236}">
                    <a16:creationId xmlns:a16="http://schemas.microsoft.com/office/drawing/2014/main" id="{343AF152-B3ED-79FC-F6C4-03702071268A}"/>
                  </a:ext>
                </a:extLst>
              </p:cNvPr>
              <p:cNvSpPr/>
              <p:nvPr/>
            </p:nvSpPr>
            <p:spPr>
              <a:xfrm>
                <a:off x="4250404" y="1005751"/>
                <a:ext cx="51175" cy="46887"/>
              </a:xfrm>
              <a:custGeom>
                <a:avLst/>
                <a:gdLst>
                  <a:gd name="connsiteX0" fmla="*/ 18810 w 19239"/>
                  <a:gd name="connsiteY0" fmla="*/ 859 h 17627"/>
                  <a:gd name="connsiteX1" fmla="*/ 17522 w 19239"/>
                  <a:gd name="connsiteY1" fmla="*/ 716 h 17627"/>
                  <a:gd name="connsiteX2" fmla="*/ 10223 w 19239"/>
                  <a:gd name="connsiteY2" fmla="*/ 0 h 17627"/>
                  <a:gd name="connsiteX3" fmla="*/ 9292 w 19239"/>
                  <a:gd name="connsiteY3" fmla="*/ 0 h 17627"/>
                  <a:gd name="connsiteX4" fmla="*/ 5427 w 19239"/>
                  <a:gd name="connsiteY4" fmla="*/ 143 h 17627"/>
                  <a:gd name="connsiteX5" fmla="*/ 1134 w 19239"/>
                  <a:gd name="connsiteY5" fmla="*/ 2648 h 17627"/>
                  <a:gd name="connsiteX6" fmla="*/ 60 w 19239"/>
                  <a:gd name="connsiteY6" fmla="*/ 6584 h 17627"/>
                  <a:gd name="connsiteX7" fmla="*/ 1134 w 19239"/>
                  <a:gd name="connsiteY7" fmla="*/ 13168 h 17627"/>
                  <a:gd name="connsiteX8" fmla="*/ 4640 w 19239"/>
                  <a:gd name="connsiteY8" fmla="*/ 17103 h 17627"/>
                  <a:gd name="connsiteX9" fmla="*/ 7861 w 19239"/>
                  <a:gd name="connsiteY9" fmla="*/ 17604 h 17627"/>
                  <a:gd name="connsiteX10" fmla="*/ 10151 w 19239"/>
                  <a:gd name="connsiteY10" fmla="*/ 16173 h 17627"/>
                  <a:gd name="connsiteX11" fmla="*/ 12799 w 19239"/>
                  <a:gd name="connsiteY11" fmla="*/ 12309 h 17627"/>
                  <a:gd name="connsiteX12" fmla="*/ 14874 w 19239"/>
                  <a:gd name="connsiteY12" fmla="*/ 8945 h 17627"/>
                  <a:gd name="connsiteX13" fmla="*/ 15089 w 19239"/>
                  <a:gd name="connsiteY13" fmla="*/ 8444 h 17627"/>
                  <a:gd name="connsiteX14" fmla="*/ 18667 w 19239"/>
                  <a:gd name="connsiteY14" fmla="*/ 2075 h 17627"/>
                  <a:gd name="connsiteX15" fmla="*/ 19239 w 19239"/>
                  <a:gd name="connsiteY15" fmla="*/ 859 h 17627"/>
                  <a:gd name="connsiteX16" fmla="*/ 18881 w 19239"/>
                  <a:gd name="connsiteY16" fmla="*/ 716 h 176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9239" h="17627">
                    <a:moveTo>
                      <a:pt x="18810" y="859"/>
                    </a:moveTo>
                    <a:cubicBezTo>
                      <a:pt x="18309" y="859"/>
                      <a:pt x="17951" y="716"/>
                      <a:pt x="17522" y="716"/>
                    </a:cubicBezTo>
                    <a:cubicBezTo>
                      <a:pt x="13943" y="215"/>
                      <a:pt x="11653" y="0"/>
                      <a:pt x="10223" y="0"/>
                    </a:cubicBezTo>
                    <a:lnTo>
                      <a:pt x="9292" y="0"/>
                    </a:lnTo>
                    <a:cubicBezTo>
                      <a:pt x="7646" y="0"/>
                      <a:pt x="6501" y="0"/>
                      <a:pt x="5427" y="143"/>
                    </a:cubicBezTo>
                    <a:cubicBezTo>
                      <a:pt x="3281" y="501"/>
                      <a:pt x="1849" y="1217"/>
                      <a:pt x="1134" y="2648"/>
                    </a:cubicBezTo>
                    <a:cubicBezTo>
                      <a:pt x="633" y="3578"/>
                      <a:pt x="204" y="5081"/>
                      <a:pt x="60" y="6584"/>
                    </a:cubicBezTo>
                    <a:cubicBezTo>
                      <a:pt x="-154" y="8731"/>
                      <a:pt x="204" y="10878"/>
                      <a:pt x="1134" y="13168"/>
                    </a:cubicBezTo>
                    <a:cubicBezTo>
                      <a:pt x="2064" y="15243"/>
                      <a:pt x="3209" y="16531"/>
                      <a:pt x="4640" y="17103"/>
                    </a:cubicBezTo>
                    <a:cubicBezTo>
                      <a:pt x="5714" y="17604"/>
                      <a:pt x="6787" y="17676"/>
                      <a:pt x="7861" y="17604"/>
                    </a:cubicBezTo>
                    <a:cubicBezTo>
                      <a:pt x="8576" y="17461"/>
                      <a:pt x="9292" y="17032"/>
                      <a:pt x="10151" y="16173"/>
                    </a:cubicBezTo>
                    <a:cubicBezTo>
                      <a:pt x="10866" y="15314"/>
                      <a:pt x="11725" y="14241"/>
                      <a:pt x="12799" y="12309"/>
                    </a:cubicBezTo>
                    <a:cubicBezTo>
                      <a:pt x="13013" y="11951"/>
                      <a:pt x="14444" y="9661"/>
                      <a:pt x="14874" y="8945"/>
                    </a:cubicBezTo>
                    <a:cubicBezTo>
                      <a:pt x="15017" y="8802"/>
                      <a:pt x="15089" y="8588"/>
                      <a:pt x="15089" y="8444"/>
                    </a:cubicBezTo>
                    <a:cubicBezTo>
                      <a:pt x="16806" y="5582"/>
                      <a:pt x="17951" y="3507"/>
                      <a:pt x="18667" y="2075"/>
                    </a:cubicBezTo>
                    <a:cubicBezTo>
                      <a:pt x="18881" y="1574"/>
                      <a:pt x="19168" y="1217"/>
                      <a:pt x="19239" y="859"/>
                    </a:cubicBezTo>
                    <a:cubicBezTo>
                      <a:pt x="19096" y="859"/>
                      <a:pt x="19025" y="859"/>
                      <a:pt x="18881" y="716"/>
                    </a:cubicBezTo>
                    <a:close/>
                  </a:path>
                </a:pathLst>
              </a:custGeom>
              <a:solidFill>
                <a:srgbClr val="FFFFFF"/>
              </a:solidFill>
              <a:ln w="71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ru-RU" dirty="0"/>
              </a:p>
            </p:txBody>
          </p:sp>
          <p:sp>
            <p:nvSpPr>
              <p:cNvPr id="146" name="Полилиния: фигура 22">
                <a:extLst>
                  <a:ext uri="{FF2B5EF4-FFF2-40B4-BE49-F238E27FC236}">
                    <a16:creationId xmlns:a16="http://schemas.microsoft.com/office/drawing/2014/main" id="{BE4B7E7D-DCE9-0FE9-78B9-DC4A78890EC5}"/>
                  </a:ext>
                </a:extLst>
              </p:cNvPr>
              <p:cNvSpPr/>
              <p:nvPr/>
            </p:nvSpPr>
            <p:spPr>
              <a:xfrm>
                <a:off x="4049549" y="1194391"/>
                <a:ext cx="177601" cy="177601"/>
              </a:xfrm>
              <a:custGeom>
                <a:avLst/>
                <a:gdLst>
                  <a:gd name="connsiteX0" fmla="*/ 33420 w 66768"/>
                  <a:gd name="connsiteY0" fmla="*/ 66768 h 66768"/>
                  <a:gd name="connsiteX1" fmla="*/ 66768 w 66768"/>
                  <a:gd name="connsiteY1" fmla="*/ 33348 h 66768"/>
                  <a:gd name="connsiteX2" fmla="*/ 33420 w 66768"/>
                  <a:gd name="connsiteY2" fmla="*/ 0 h 66768"/>
                  <a:gd name="connsiteX3" fmla="*/ 0 w 66768"/>
                  <a:gd name="connsiteY3" fmla="*/ 33348 h 66768"/>
                  <a:gd name="connsiteX4" fmla="*/ 33420 w 66768"/>
                  <a:gd name="connsiteY4" fmla="*/ 66768 h 667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6768" h="66768">
                    <a:moveTo>
                      <a:pt x="33420" y="66768"/>
                    </a:moveTo>
                    <a:cubicBezTo>
                      <a:pt x="51883" y="66768"/>
                      <a:pt x="66768" y="51740"/>
                      <a:pt x="66768" y="33348"/>
                    </a:cubicBezTo>
                    <a:cubicBezTo>
                      <a:pt x="66768" y="14957"/>
                      <a:pt x="51740" y="0"/>
                      <a:pt x="33420" y="0"/>
                    </a:cubicBezTo>
                    <a:cubicBezTo>
                      <a:pt x="15100" y="0"/>
                      <a:pt x="0" y="15028"/>
                      <a:pt x="0" y="33348"/>
                    </a:cubicBezTo>
                    <a:cubicBezTo>
                      <a:pt x="0" y="51668"/>
                      <a:pt x="15028" y="66768"/>
                      <a:pt x="33420" y="66768"/>
                    </a:cubicBezTo>
                    <a:close/>
                  </a:path>
                </a:pathLst>
              </a:custGeom>
              <a:solidFill>
                <a:srgbClr val="C72328"/>
              </a:solidFill>
              <a:ln w="71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ru-RU" dirty="0"/>
              </a:p>
            </p:txBody>
          </p:sp>
          <p:sp>
            <p:nvSpPr>
              <p:cNvPr id="147" name="Полилиния: фигура 23">
                <a:extLst>
                  <a:ext uri="{FF2B5EF4-FFF2-40B4-BE49-F238E27FC236}">
                    <a16:creationId xmlns:a16="http://schemas.microsoft.com/office/drawing/2014/main" id="{40B978B3-3E56-C720-FA12-BEE37413763E}"/>
                  </a:ext>
                </a:extLst>
              </p:cNvPr>
              <p:cNvSpPr/>
              <p:nvPr/>
            </p:nvSpPr>
            <p:spPr>
              <a:xfrm>
                <a:off x="4062873" y="1207337"/>
                <a:ext cx="150759" cy="151139"/>
              </a:xfrm>
              <a:custGeom>
                <a:avLst/>
                <a:gdLst>
                  <a:gd name="connsiteX0" fmla="*/ 0 w 56677"/>
                  <a:gd name="connsiteY0" fmla="*/ 31702 h 56820"/>
                  <a:gd name="connsiteX1" fmla="*/ 143 w 56677"/>
                  <a:gd name="connsiteY1" fmla="*/ 28911 h 56820"/>
                  <a:gd name="connsiteX2" fmla="*/ 143 w 56677"/>
                  <a:gd name="connsiteY2" fmla="*/ 26049 h 56820"/>
                  <a:gd name="connsiteX3" fmla="*/ 287 w 56677"/>
                  <a:gd name="connsiteY3" fmla="*/ 25906 h 56820"/>
                  <a:gd name="connsiteX4" fmla="*/ 7156 w 56677"/>
                  <a:gd name="connsiteY4" fmla="*/ 24832 h 56820"/>
                  <a:gd name="connsiteX5" fmla="*/ 7514 w 56677"/>
                  <a:gd name="connsiteY5" fmla="*/ 23544 h 56820"/>
                  <a:gd name="connsiteX6" fmla="*/ 9804 w 56677"/>
                  <a:gd name="connsiteY6" fmla="*/ 17891 h 56820"/>
                  <a:gd name="connsiteX7" fmla="*/ 10520 w 56677"/>
                  <a:gd name="connsiteY7" fmla="*/ 16817 h 56820"/>
                  <a:gd name="connsiteX8" fmla="*/ 6298 w 56677"/>
                  <a:gd name="connsiteY8" fmla="*/ 11021 h 56820"/>
                  <a:gd name="connsiteX9" fmla="*/ 6298 w 56677"/>
                  <a:gd name="connsiteY9" fmla="*/ 10663 h 56820"/>
                  <a:gd name="connsiteX10" fmla="*/ 8373 w 56677"/>
                  <a:gd name="connsiteY10" fmla="*/ 8301 h 56820"/>
                  <a:gd name="connsiteX11" fmla="*/ 10305 w 56677"/>
                  <a:gd name="connsiteY11" fmla="*/ 6369 h 56820"/>
                  <a:gd name="connsiteX12" fmla="*/ 10520 w 56677"/>
                  <a:gd name="connsiteY12" fmla="*/ 6369 h 56820"/>
                  <a:gd name="connsiteX13" fmla="*/ 16173 w 56677"/>
                  <a:gd name="connsiteY13" fmla="*/ 10448 h 56820"/>
                  <a:gd name="connsiteX14" fmla="*/ 17247 w 56677"/>
                  <a:gd name="connsiteY14" fmla="*/ 9732 h 56820"/>
                  <a:gd name="connsiteX15" fmla="*/ 22900 w 56677"/>
                  <a:gd name="connsiteY15" fmla="*/ 7371 h 56820"/>
                  <a:gd name="connsiteX16" fmla="*/ 24117 w 56677"/>
                  <a:gd name="connsiteY16" fmla="*/ 7013 h 56820"/>
                  <a:gd name="connsiteX17" fmla="*/ 25333 w 56677"/>
                  <a:gd name="connsiteY17" fmla="*/ 143 h 56820"/>
                  <a:gd name="connsiteX18" fmla="*/ 25476 w 56677"/>
                  <a:gd name="connsiteY18" fmla="*/ 0 h 56820"/>
                  <a:gd name="connsiteX19" fmla="*/ 31130 w 56677"/>
                  <a:gd name="connsiteY19" fmla="*/ 0 h 56820"/>
                  <a:gd name="connsiteX20" fmla="*/ 31273 w 56677"/>
                  <a:gd name="connsiteY20" fmla="*/ 143 h 56820"/>
                  <a:gd name="connsiteX21" fmla="*/ 32490 w 56677"/>
                  <a:gd name="connsiteY21" fmla="*/ 7013 h 56820"/>
                  <a:gd name="connsiteX22" fmla="*/ 33706 w 56677"/>
                  <a:gd name="connsiteY22" fmla="*/ 7371 h 56820"/>
                  <a:gd name="connsiteX23" fmla="*/ 39360 w 56677"/>
                  <a:gd name="connsiteY23" fmla="*/ 9661 h 56820"/>
                  <a:gd name="connsiteX24" fmla="*/ 40433 w 56677"/>
                  <a:gd name="connsiteY24" fmla="*/ 10377 h 56820"/>
                  <a:gd name="connsiteX25" fmla="*/ 46230 w 56677"/>
                  <a:gd name="connsiteY25" fmla="*/ 6297 h 56820"/>
                  <a:gd name="connsiteX26" fmla="*/ 46444 w 56677"/>
                  <a:gd name="connsiteY26" fmla="*/ 6297 h 56820"/>
                  <a:gd name="connsiteX27" fmla="*/ 50380 w 56677"/>
                  <a:gd name="connsiteY27" fmla="*/ 10233 h 56820"/>
                  <a:gd name="connsiteX28" fmla="*/ 50380 w 56677"/>
                  <a:gd name="connsiteY28" fmla="*/ 10448 h 56820"/>
                  <a:gd name="connsiteX29" fmla="*/ 46301 w 56677"/>
                  <a:gd name="connsiteY29" fmla="*/ 16245 h 56820"/>
                  <a:gd name="connsiteX30" fmla="*/ 47017 w 56677"/>
                  <a:gd name="connsiteY30" fmla="*/ 17318 h 56820"/>
                  <a:gd name="connsiteX31" fmla="*/ 49307 w 56677"/>
                  <a:gd name="connsiteY31" fmla="*/ 22972 h 56820"/>
                  <a:gd name="connsiteX32" fmla="*/ 49665 w 56677"/>
                  <a:gd name="connsiteY32" fmla="*/ 24188 h 56820"/>
                  <a:gd name="connsiteX33" fmla="*/ 56535 w 56677"/>
                  <a:gd name="connsiteY33" fmla="*/ 25405 h 56820"/>
                  <a:gd name="connsiteX34" fmla="*/ 56678 w 56677"/>
                  <a:gd name="connsiteY34" fmla="*/ 25548 h 56820"/>
                  <a:gd name="connsiteX35" fmla="*/ 56678 w 56677"/>
                  <a:gd name="connsiteY35" fmla="*/ 31201 h 56820"/>
                  <a:gd name="connsiteX36" fmla="*/ 56535 w 56677"/>
                  <a:gd name="connsiteY36" fmla="*/ 31344 h 56820"/>
                  <a:gd name="connsiteX37" fmla="*/ 49665 w 56677"/>
                  <a:gd name="connsiteY37" fmla="*/ 32561 h 56820"/>
                  <a:gd name="connsiteX38" fmla="*/ 49307 w 56677"/>
                  <a:gd name="connsiteY38" fmla="*/ 33778 h 56820"/>
                  <a:gd name="connsiteX39" fmla="*/ 47017 w 56677"/>
                  <a:gd name="connsiteY39" fmla="*/ 39431 h 56820"/>
                  <a:gd name="connsiteX40" fmla="*/ 46301 w 56677"/>
                  <a:gd name="connsiteY40" fmla="*/ 40504 h 56820"/>
                  <a:gd name="connsiteX41" fmla="*/ 50380 w 56677"/>
                  <a:gd name="connsiteY41" fmla="*/ 46301 h 56820"/>
                  <a:gd name="connsiteX42" fmla="*/ 50380 w 56677"/>
                  <a:gd name="connsiteY42" fmla="*/ 46516 h 56820"/>
                  <a:gd name="connsiteX43" fmla="*/ 46444 w 56677"/>
                  <a:gd name="connsiteY43" fmla="*/ 50452 h 56820"/>
                  <a:gd name="connsiteX44" fmla="*/ 46230 w 56677"/>
                  <a:gd name="connsiteY44" fmla="*/ 50452 h 56820"/>
                  <a:gd name="connsiteX45" fmla="*/ 40433 w 56677"/>
                  <a:gd name="connsiteY45" fmla="*/ 46373 h 56820"/>
                  <a:gd name="connsiteX46" fmla="*/ 39360 w 56677"/>
                  <a:gd name="connsiteY46" fmla="*/ 47088 h 56820"/>
                  <a:gd name="connsiteX47" fmla="*/ 33921 w 56677"/>
                  <a:gd name="connsiteY47" fmla="*/ 49378 h 56820"/>
                  <a:gd name="connsiteX48" fmla="*/ 32704 w 56677"/>
                  <a:gd name="connsiteY48" fmla="*/ 49736 h 56820"/>
                  <a:gd name="connsiteX49" fmla="*/ 31488 w 56677"/>
                  <a:gd name="connsiteY49" fmla="*/ 56678 h 56820"/>
                  <a:gd name="connsiteX50" fmla="*/ 31345 w 56677"/>
                  <a:gd name="connsiteY50" fmla="*/ 56821 h 56820"/>
                  <a:gd name="connsiteX51" fmla="*/ 25691 w 56677"/>
                  <a:gd name="connsiteY51" fmla="*/ 56821 h 56820"/>
                  <a:gd name="connsiteX52" fmla="*/ 25548 w 56677"/>
                  <a:gd name="connsiteY52" fmla="*/ 56678 h 56820"/>
                  <a:gd name="connsiteX53" fmla="*/ 24332 w 56677"/>
                  <a:gd name="connsiteY53" fmla="*/ 49808 h 56820"/>
                  <a:gd name="connsiteX54" fmla="*/ 23115 w 56677"/>
                  <a:gd name="connsiteY54" fmla="*/ 49450 h 56820"/>
                  <a:gd name="connsiteX55" fmla="*/ 17461 w 56677"/>
                  <a:gd name="connsiteY55" fmla="*/ 47160 h 56820"/>
                  <a:gd name="connsiteX56" fmla="*/ 16388 w 56677"/>
                  <a:gd name="connsiteY56" fmla="*/ 46444 h 56820"/>
                  <a:gd name="connsiteX57" fmla="*/ 10591 w 56677"/>
                  <a:gd name="connsiteY57" fmla="*/ 50666 h 56820"/>
                  <a:gd name="connsiteX58" fmla="*/ 10377 w 56677"/>
                  <a:gd name="connsiteY58" fmla="*/ 50666 h 56820"/>
                  <a:gd name="connsiteX59" fmla="*/ 6441 w 56677"/>
                  <a:gd name="connsiteY59" fmla="*/ 46730 h 56820"/>
                  <a:gd name="connsiteX60" fmla="*/ 6441 w 56677"/>
                  <a:gd name="connsiteY60" fmla="*/ 46516 h 56820"/>
                  <a:gd name="connsiteX61" fmla="*/ 10520 w 56677"/>
                  <a:gd name="connsiteY61" fmla="*/ 40862 h 56820"/>
                  <a:gd name="connsiteX62" fmla="*/ 9947 w 56677"/>
                  <a:gd name="connsiteY62" fmla="*/ 39789 h 56820"/>
                  <a:gd name="connsiteX63" fmla="*/ 7514 w 56677"/>
                  <a:gd name="connsiteY63" fmla="*/ 34135 h 56820"/>
                  <a:gd name="connsiteX64" fmla="*/ 7156 w 56677"/>
                  <a:gd name="connsiteY64" fmla="*/ 32919 h 56820"/>
                  <a:gd name="connsiteX65" fmla="*/ 215 w 56677"/>
                  <a:gd name="connsiteY65" fmla="*/ 31702 h 56820"/>
                  <a:gd name="connsiteX66" fmla="*/ 72 w 56677"/>
                  <a:gd name="connsiteY66" fmla="*/ 31845 h 56820"/>
                  <a:gd name="connsiteX67" fmla="*/ 72 w 56677"/>
                  <a:gd name="connsiteY67" fmla="*/ 31845 h 56820"/>
                  <a:gd name="connsiteX68" fmla="*/ 17891 w 56677"/>
                  <a:gd name="connsiteY68" fmla="*/ 17748 h 56820"/>
                  <a:gd name="connsiteX69" fmla="*/ 17891 w 56677"/>
                  <a:gd name="connsiteY69" fmla="*/ 17748 h 56820"/>
                  <a:gd name="connsiteX70" fmla="*/ 17891 w 56677"/>
                  <a:gd name="connsiteY70" fmla="*/ 39216 h 56820"/>
                  <a:gd name="connsiteX71" fmla="*/ 39360 w 56677"/>
                  <a:gd name="connsiteY71" fmla="*/ 39216 h 56820"/>
                  <a:gd name="connsiteX72" fmla="*/ 39360 w 56677"/>
                  <a:gd name="connsiteY72" fmla="*/ 17748 h 56820"/>
                  <a:gd name="connsiteX73" fmla="*/ 17891 w 56677"/>
                  <a:gd name="connsiteY73" fmla="*/ 17748 h 56820"/>
                  <a:gd name="connsiteX74" fmla="*/ 17891 w 56677"/>
                  <a:gd name="connsiteY74" fmla="*/ 17748 h 56820"/>
                  <a:gd name="connsiteX75" fmla="*/ 32776 w 56677"/>
                  <a:gd name="connsiteY75" fmla="*/ 24474 h 56820"/>
                  <a:gd name="connsiteX76" fmla="*/ 24618 w 56677"/>
                  <a:gd name="connsiteY76" fmla="*/ 24474 h 56820"/>
                  <a:gd name="connsiteX77" fmla="*/ 24618 w 56677"/>
                  <a:gd name="connsiteY77" fmla="*/ 32633 h 56820"/>
                  <a:gd name="connsiteX78" fmla="*/ 32776 w 56677"/>
                  <a:gd name="connsiteY78" fmla="*/ 32633 h 56820"/>
                  <a:gd name="connsiteX79" fmla="*/ 32776 w 56677"/>
                  <a:gd name="connsiteY79" fmla="*/ 24474 h 56820"/>
                  <a:gd name="connsiteX80" fmla="*/ 32776 w 56677"/>
                  <a:gd name="connsiteY80" fmla="*/ 24474 h 568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</a:cxnLst>
                <a:rect l="l" t="t" r="r" b="b"/>
                <a:pathLst>
                  <a:path w="56677" h="56820">
                    <a:moveTo>
                      <a:pt x="0" y="31702"/>
                    </a:moveTo>
                    <a:lnTo>
                      <a:pt x="143" y="28911"/>
                    </a:lnTo>
                    <a:lnTo>
                      <a:pt x="143" y="26049"/>
                    </a:lnTo>
                    <a:cubicBezTo>
                      <a:pt x="143" y="26049"/>
                      <a:pt x="287" y="25906"/>
                      <a:pt x="287" y="25906"/>
                    </a:cubicBezTo>
                    <a:lnTo>
                      <a:pt x="7156" y="24832"/>
                    </a:lnTo>
                    <a:lnTo>
                      <a:pt x="7514" y="23544"/>
                    </a:lnTo>
                    <a:cubicBezTo>
                      <a:pt x="8087" y="21397"/>
                      <a:pt x="8802" y="19608"/>
                      <a:pt x="9804" y="17891"/>
                    </a:cubicBezTo>
                    <a:lnTo>
                      <a:pt x="10520" y="16817"/>
                    </a:lnTo>
                    <a:lnTo>
                      <a:pt x="6298" y="11021"/>
                    </a:lnTo>
                    <a:cubicBezTo>
                      <a:pt x="6298" y="11021"/>
                      <a:pt x="6154" y="10806"/>
                      <a:pt x="6298" y="10663"/>
                    </a:cubicBezTo>
                    <a:lnTo>
                      <a:pt x="8373" y="8301"/>
                    </a:lnTo>
                    <a:lnTo>
                      <a:pt x="10305" y="6369"/>
                    </a:lnTo>
                    <a:cubicBezTo>
                      <a:pt x="10305" y="6369"/>
                      <a:pt x="10448" y="6226"/>
                      <a:pt x="10520" y="6369"/>
                    </a:cubicBezTo>
                    <a:lnTo>
                      <a:pt x="16173" y="10448"/>
                    </a:lnTo>
                    <a:lnTo>
                      <a:pt x="17247" y="9732"/>
                    </a:lnTo>
                    <a:cubicBezTo>
                      <a:pt x="19036" y="8659"/>
                      <a:pt x="20968" y="7800"/>
                      <a:pt x="22900" y="7371"/>
                    </a:cubicBezTo>
                    <a:lnTo>
                      <a:pt x="24117" y="7013"/>
                    </a:lnTo>
                    <a:lnTo>
                      <a:pt x="25333" y="143"/>
                    </a:lnTo>
                    <a:cubicBezTo>
                      <a:pt x="25333" y="143"/>
                      <a:pt x="25476" y="0"/>
                      <a:pt x="25476" y="0"/>
                    </a:cubicBezTo>
                    <a:lnTo>
                      <a:pt x="31130" y="0"/>
                    </a:lnTo>
                    <a:cubicBezTo>
                      <a:pt x="31130" y="0"/>
                      <a:pt x="31273" y="143"/>
                      <a:pt x="31273" y="143"/>
                    </a:cubicBezTo>
                    <a:lnTo>
                      <a:pt x="32490" y="7013"/>
                    </a:lnTo>
                    <a:lnTo>
                      <a:pt x="33706" y="7371"/>
                    </a:lnTo>
                    <a:cubicBezTo>
                      <a:pt x="35781" y="7872"/>
                      <a:pt x="37642" y="8659"/>
                      <a:pt x="39360" y="9661"/>
                    </a:cubicBezTo>
                    <a:lnTo>
                      <a:pt x="40433" y="10377"/>
                    </a:lnTo>
                    <a:lnTo>
                      <a:pt x="46230" y="6297"/>
                    </a:lnTo>
                    <a:lnTo>
                      <a:pt x="46444" y="6297"/>
                    </a:lnTo>
                    <a:lnTo>
                      <a:pt x="50380" y="10233"/>
                    </a:lnTo>
                    <a:cubicBezTo>
                      <a:pt x="50380" y="10233"/>
                      <a:pt x="50523" y="10377"/>
                      <a:pt x="50380" y="10448"/>
                    </a:cubicBezTo>
                    <a:lnTo>
                      <a:pt x="46301" y="16245"/>
                    </a:lnTo>
                    <a:lnTo>
                      <a:pt x="47017" y="17318"/>
                    </a:lnTo>
                    <a:cubicBezTo>
                      <a:pt x="48090" y="19036"/>
                      <a:pt x="48806" y="20896"/>
                      <a:pt x="49307" y="22972"/>
                    </a:cubicBezTo>
                    <a:lnTo>
                      <a:pt x="49665" y="24188"/>
                    </a:lnTo>
                    <a:lnTo>
                      <a:pt x="56535" y="25405"/>
                    </a:lnTo>
                    <a:cubicBezTo>
                      <a:pt x="56535" y="25405"/>
                      <a:pt x="56678" y="25548"/>
                      <a:pt x="56678" y="25548"/>
                    </a:cubicBezTo>
                    <a:lnTo>
                      <a:pt x="56678" y="31201"/>
                    </a:lnTo>
                    <a:cubicBezTo>
                      <a:pt x="56678" y="31201"/>
                      <a:pt x="56535" y="31344"/>
                      <a:pt x="56535" y="31344"/>
                    </a:cubicBezTo>
                    <a:lnTo>
                      <a:pt x="49665" y="32561"/>
                    </a:lnTo>
                    <a:lnTo>
                      <a:pt x="49307" y="33778"/>
                    </a:lnTo>
                    <a:cubicBezTo>
                      <a:pt x="48806" y="35853"/>
                      <a:pt x="48019" y="37713"/>
                      <a:pt x="47017" y="39431"/>
                    </a:cubicBezTo>
                    <a:lnTo>
                      <a:pt x="46301" y="40504"/>
                    </a:lnTo>
                    <a:lnTo>
                      <a:pt x="50380" y="46301"/>
                    </a:lnTo>
                    <a:cubicBezTo>
                      <a:pt x="50380" y="46301"/>
                      <a:pt x="50523" y="46516"/>
                      <a:pt x="50380" y="46516"/>
                    </a:cubicBezTo>
                    <a:lnTo>
                      <a:pt x="46444" y="50452"/>
                    </a:lnTo>
                    <a:cubicBezTo>
                      <a:pt x="46444" y="50452"/>
                      <a:pt x="46301" y="50595"/>
                      <a:pt x="46230" y="50452"/>
                    </a:cubicBezTo>
                    <a:lnTo>
                      <a:pt x="40433" y="46373"/>
                    </a:lnTo>
                    <a:lnTo>
                      <a:pt x="39360" y="47088"/>
                    </a:lnTo>
                    <a:cubicBezTo>
                      <a:pt x="37714" y="48019"/>
                      <a:pt x="35853" y="48877"/>
                      <a:pt x="33921" y="49378"/>
                    </a:cubicBezTo>
                    <a:lnTo>
                      <a:pt x="32704" y="49736"/>
                    </a:lnTo>
                    <a:lnTo>
                      <a:pt x="31488" y="56678"/>
                    </a:lnTo>
                    <a:cubicBezTo>
                      <a:pt x="31488" y="56678"/>
                      <a:pt x="31345" y="56821"/>
                      <a:pt x="31345" y="56821"/>
                    </a:cubicBezTo>
                    <a:lnTo>
                      <a:pt x="25691" y="56821"/>
                    </a:lnTo>
                    <a:cubicBezTo>
                      <a:pt x="25691" y="56821"/>
                      <a:pt x="25548" y="56678"/>
                      <a:pt x="25548" y="56678"/>
                    </a:cubicBezTo>
                    <a:lnTo>
                      <a:pt x="24332" y="49808"/>
                    </a:lnTo>
                    <a:lnTo>
                      <a:pt x="23115" y="49450"/>
                    </a:lnTo>
                    <a:cubicBezTo>
                      <a:pt x="20968" y="48877"/>
                      <a:pt x="19179" y="48162"/>
                      <a:pt x="17461" y="47160"/>
                    </a:cubicBezTo>
                    <a:lnTo>
                      <a:pt x="16388" y="46444"/>
                    </a:lnTo>
                    <a:lnTo>
                      <a:pt x="10591" y="50666"/>
                    </a:lnTo>
                    <a:cubicBezTo>
                      <a:pt x="10591" y="50666"/>
                      <a:pt x="10377" y="50809"/>
                      <a:pt x="10377" y="50666"/>
                    </a:cubicBezTo>
                    <a:lnTo>
                      <a:pt x="6441" y="46730"/>
                    </a:lnTo>
                    <a:cubicBezTo>
                      <a:pt x="6441" y="46730"/>
                      <a:pt x="6298" y="46587"/>
                      <a:pt x="6441" y="46516"/>
                    </a:cubicBezTo>
                    <a:lnTo>
                      <a:pt x="10520" y="40862"/>
                    </a:lnTo>
                    <a:lnTo>
                      <a:pt x="9947" y="39789"/>
                    </a:lnTo>
                    <a:cubicBezTo>
                      <a:pt x="8874" y="37857"/>
                      <a:pt x="8015" y="36068"/>
                      <a:pt x="7514" y="34135"/>
                    </a:cubicBezTo>
                    <a:lnTo>
                      <a:pt x="7156" y="32919"/>
                    </a:lnTo>
                    <a:lnTo>
                      <a:pt x="215" y="31702"/>
                    </a:lnTo>
                    <a:cubicBezTo>
                      <a:pt x="215" y="31702"/>
                      <a:pt x="72" y="31845"/>
                      <a:pt x="72" y="31845"/>
                    </a:cubicBezTo>
                    <a:lnTo>
                      <a:pt x="72" y="31845"/>
                    </a:lnTo>
                    <a:close/>
                    <a:moveTo>
                      <a:pt x="17891" y="17748"/>
                    </a:moveTo>
                    <a:lnTo>
                      <a:pt x="17891" y="17748"/>
                    </a:lnTo>
                    <a:cubicBezTo>
                      <a:pt x="12022" y="23616"/>
                      <a:pt x="12022" y="33348"/>
                      <a:pt x="17891" y="39216"/>
                    </a:cubicBezTo>
                    <a:cubicBezTo>
                      <a:pt x="23902" y="45228"/>
                      <a:pt x="33491" y="45228"/>
                      <a:pt x="39360" y="39216"/>
                    </a:cubicBezTo>
                    <a:cubicBezTo>
                      <a:pt x="45371" y="33205"/>
                      <a:pt x="45371" y="23616"/>
                      <a:pt x="39360" y="17748"/>
                    </a:cubicBezTo>
                    <a:cubicBezTo>
                      <a:pt x="33491" y="11879"/>
                      <a:pt x="23831" y="11879"/>
                      <a:pt x="17891" y="17748"/>
                    </a:cubicBezTo>
                    <a:lnTo>
                      <a:pt x="17891" y="17748"/>
                    </a:lnTo>
                    <a:close/>
                    <a:moveTo>
                      <a:pt x="32776" y="24474"/>
                    </a:moveTo>
                    <a:cubicBezTo>
                      <a:pt x="30486" y="22184"/>
                      <a:pt x="26764" y="22184"/>
                      <a:pt x="24618" y="24474"/>
                    </a:cubicBezTo>
                    <a:cubicBezTo>
                      <a:pt x="22328" y="26764"/>
                      <a:pt x="22328" y="30486"/>
                      <a:pt x="24618" y="32633"/>
                    </a:cubicBezTo>
                    <a:cubicBezTo>
                      <a:pt x="26908" y="34923"/>
                      <a:pt x="30486" y="34923"/>
                      <a:pt x="32776" y="32633"/>
                    </a:cubicBezTo>
                    <a:cubicBezTo>
                      <a:pt x="35066" y="30343"/>
                      <a:pt x="35066" y="26621"/>
                      <a:pt x="32776" y="24474"/>
                    </a:cubicBezTo>
                    <a:lnTo>
                      <a:pt x="32776" y="24474"/>
                    </a:lnTo>
                    <a:close/>
                  </a:path>
                </a:pathLst>
              </a:custGeom>
              <a:solidFill>
                <a:srgbClr val="FFFFFF"/>
              </a:solidFill>
              <a:ln w="71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ru-RU" dirty="0"/>
              </a:p>
            </p:txBody>
          </p:sp>
          <p:sp>
            <p:nvSpPr>
              <p:cNvPr id="148" name="Полилиния: фигура 9">
                <a:extLst>
                  <a:ext uri="{FF2B5EF4-FFF2-40B4-BE49-F238E27FC236}">
                    <a16:creationId xmlns:a16="http://schemas.microsoft.com/office/drawing/2014/main" id="{60BC0AAC-510D-05CD-E9CF-FA69A15838B6}"/>
                  </a:ext>
                </a:extLst>
              </p:cNvPr>
              <p:cNvSpPr/>
              <p:nvPr/>
            </p:nvSpPr>
            <p:spPr>
              <a:xfrm>
                <a:off x="4656970" y="1102452"/>
                <a:ext cx="1161733" cy="232991"/>
              </a:xfrm>
              <a:custGeom>
                <a:avLst/>
                <a:gdLst>
                  <a:gd name="connsiteX0" fmla="*/ 14885 w 436747"/>
                  <a:gd name="connsiteY0" fmla="*/ 86305 h 87592"/>
                  <a:gd name="connsiteX1" fmla="*/ 0 w 436747"/>
                  <a:gd name="connsiteY1" fmla="*/ 86305 h 87592"/>
                  <a:gd name="connsiteX2" fmla="*/ 0 w 436747"/>
                  <a:gd name="connsiteY2" fmla="*/ 1288 h 87592"/>
                  <a:gd name="connsiteX3" fmla="*/ 25834 w 436747"/>
                  <a:gd name="connsiteY3" fmla="*/ 1074 h 87592"/>
                  <a:gd name="connsiteX4" fmla="*/ 56678 w 436747"/>
                  <a:gd name="connsiteY4" fmla="*/ 27265 h 87592"/>
                  <a:gd name="connsiteX5" fmla="*/ 40361 w 436747"/>
                  <a:gd name="connsiteY5" fmla="*/ 51525 h 87592"/>
                  <a:gd name="connsiteX6" fmla="*/ 66911 w 436747"/>
                  <a:gd name="connsiteY6" fmla="*/ 86233 h 87592"/>
                  <a:gd name="connsiteX7" fmla="*/ 48806 w 436747"/>
                  <a:gd name="connsiteY7" fmla="*/ 86233 h 87592"/>
                  <a:gd name="connsiteX8" fmla="*/ 25405 w 436747"/>
                  <a:gd name="connsiteY8" fmla="*/ 54388 h 87592"/>
                  <a:gd name="connsiteX9" fmla="*/ 14956 w 436747"/>
                  <a:gd name="connsiteY9" fmla="*/ 54388 h 87592"/>
                  <a:gd name="connsiteX10" fmla="*/ 14956 w 436747"/>
                  <a:gd name="connsiteY10" fmla="*/ 86305 h 87592"/>
                  <a:gd name="connsiteX11" fmla="*/ 14956 w 436747"/>
                  <a:gd name="connsiteY11" fmla="*/ 86305 h 87592"/>
                  <a:gd name="connsiteX12" fmla="*/ 25119 w 436747"/>
                  <a:gd name="connsiteY12" fmla="*/ 14957 h 87592"/>
                  <a:gd name="connsiteX13" fmla="*/ 25119 w 436747"/>
                  <a:gd name="connsiteY13" fmla="*/ 14957 h 87592"/>
                  <a:gd name="connsiteX14" fmla="*/ 14885 w 436747"/>
                  <a:gd name="connsiteY14" fmla="*/ 15171 h 87592"/>
                  <a:gd name="connsiteX15" fmla="*/ 14885 w 436747"/>
                  <a:gd name="connsiteY15" fmla="*/ 40361 h 87592"/>
                  <a:gd name="connsiteX16" fmla="*/ 24618 w 436747"/>
                  <a:gd name="connsiteY16" fmla="*/ 40361 h 87592"/>
                  <a:gd name="connsiteX17" fmla="*/ 40862 w 436747"/>
                  <a:gd name="connsiteY17" fmla="*/ 27265 h 87592"/>
                  <a:gd name="connsiteX18" fmla="*/ 25119 w 436747"/>
                  <a:gd name="connsiteY18" fmla="*/ 14885 h 87592"/>
                  <a:gd name="connsiteX19" fmla="*/ 25119 w 436747"/>
                  <a:gd name="connsiteY19" fmla="*/ 14885 h 87592"/>
                  <a:gd name="connsiteX20" fmla="*/ 87950 w 436747"/>
                  <a:gd name="connsiteY20" fmla="*/ 43796 h 87592"/>
                  <a:gd name="connsiteX21" fmla="*/ 87950 w 436747"/>
                  <a:gd name="connsiteY21" fmla="*/ 43796 h 87592"/>
                  <a:gd name="connsiteX22" fmla="*/ 132105 w 436747"/>
                  <a:gd name="connsiteY22" fmla="*/ 0 h 87592"/>
                  <a:gd name="connsiteX23" fmla="*/ 176402 w 436747"/>
                  <a:gd name="connsiteY23" fmla="*/ 43796 h 87592"/>
                  <a:gd name="connsiteX24" fmla="*/ 132105 w 436747"/>
                  <a:gd name="connsiteY24" fmla="*/ 87593 h 87592"/>
                  <a:gd name="connsiteX25" fmla="*/ 87950 w 436747"/>
                  <a:gd name="connsiteY25" fmla="*/ 43796 h 87592"/>
                  <a:gd name="connsiteX26" fmla="*/ 87950 w 436747"/>
                  <a:gd name="connsiteY26" fmla="*/ 43796 h 87592"/>
                  <a:gd name="connsiteX27" fmla="*/ 103694 w 436747"/>
                  <a:gd name="connsiteY27" fmla="*/ 43796 h 87592"/>
                  <a:gd name="connsiteX28" fmla="*/ 103694 w 436747"/>
                  <a:gd name="connsiteY28" fmla="*/ 43796 h 87592"/>
                  <a:gd name="connsiteX29" fmla="*/ 132176 w 436747"/>
                  <a:gd name="connsiteY29" fmla="*/ 73710 h 87592"/>
                  <a:gd name="connsiteX30" fmla="*/ 160730 w 436747"/>
                  <a:gd name="connsiteY30" fmla="*/ 43796 h 87592"/>
                  <a:gd name="connsiteX31" fmla="*/ 132176 w 436747"/>
                  <a:gd name="connsiteY31" fmla="*/ 13883 h 87592"/>
                  <a:gd name="connsiteX32" fmla="*/ 103694 w 436747"/>
                  <a:gd name="connsiteY32" fmla="*/ 43796 h 87592"/>
                  <a:gd name="connsiteX33" fmla="*/ 103694 w 436747"/>
                  <a:gd name="connsiteY33" fmla="*/ 43796 h 87592"/>
                  <a:gd name="connsiteX34" fmla="*/ 211253 w 436747"/>
                  <a:gd name="connsiteY34" fmla="*/ 86162 h 87592"/>
                  <a:gd name="connsiteX35" fmla="*/ 211253 w 436747"/>
                  <a:gd name="connsiteY35" fmla="*/ 86162 h 87592"/>
                  <a:gd name="connsiteX36" fmla="*/ 211253 w 436747"/>
                  <a:gd name="connsiteY36" fmla="*/ 1503 h 87592"/>
                  <a:gd name="connsiteX37" fmla="*/ 235728 w 436747"/>
                  <a:gd name="connsiteY37" fmla="*/ 930 h 87592"/>
                  <a:gd name="connsiteX38" fmla="*/ 263709 w 436747"/>
                  <a:gd name="connsiteY38" fmla="*/ 21970 h 87592"/>
                  <a:gd name="connsiteX39" fmla="*/ 251614 w 436747"/>
                  <a:gd name="connsiteY39" fmla="*/ 41292 h 87592"/>
                  <a:gd name="connsiteX40" fmla="*/ 251614 w 436747"/>
                  <a:gd name="connsiteY40" fmla="*/ 41506 h 87592"/>
                  <a:gd name="connsiteX41" fmla="*/ 266500 w 436747"/>
                  <a:gd name="connsiteY41" fmla="*/ 61329 h 87592"/>
                  <a:gd name="connsiteX42" fmla="*/ 234941 w 436747"/>
                  <a:gd name="connsiteY42" fmla="*/ 86806 h 87592"/>
                  <a:gd name="connsiteX43" fmla="*/ 211253 w 436747"/>
                  <a:gd name="connsiteY43" fmla="*/ 86233 h 87592"/>
                  <a:gd name="connsiteX44" fmla="*/ 211253 w 436747"/>
                  <a:gd name="connsiteY44" fmla="*/ 86233 h 87592"/>
                  <a:gd name="connsiteX45" fmla="*/ 236801 w 436747"/>
                  <a:gd name="connsiteY45" fmla="*/ 49808 h 87592"/>
                  <a:gd name="connsiteX46" fmla="*/ 226210 w 436747"/>
                  <a:gd name="connsiteY46" fmla="*/ 49808 h 87592"/>
                  <a:gd name="connsiteX47" fmla="*/ 226210 w 436747"/>
                  <a:gd name="connsiteY47" fmla="*/ 72278 h 87592"/>
                  <a:gd name="connsiteX48" fmla="*/ 236085 w 436747"/>
                  <a:gd name="connsiteY48" fmla="*/ 72851 h 87592"/>
                  <a:gd name="connsiteX49" fmla="*/ 251543 w 436747"/>
                  <a:gd name="connsiteY49" fmla="*/ 60614 h 87592"/>
                  <a:gd name="connsiteX50" fmla="*/ 236801 w 436747"/>
                  <a:gd name="connsiteY50" fmla="*/ 49808 h 87592"/>
                  <a:gd name="connsiteX51" fmla="*/ 236801 w 436747"/>
                  <a:gd name="connsiteY51" fmla="*/ 49808 h 87592"/>
                  <a:gd name="connsiteX52" fmla="*/ 235513 w 436747"/>
                  <a:gd name="connsiteY52" fmla="*/ 14885 h 87592"/>
                  <a:gd name="connsiteX53" fmla="*/ 235513 w 436747"/>
                  <a:gd name="connsiteY53" fmla="*/ 14885 h 87592"/>
                  <a:gd name="connsiteX54" fmla="*/ 226138 w 436747"/>
                  <a:gd name="connsiteY54" fmla="*/ 15243 h 87592"/>
                  <a:gd name="connsiteX55" fmla="*/ 226138 w 436747"/>
                  <a:gd name="connsiteY55" fmla="*/ 36712 h 87592"/>
                  <a:gd name="connsiteX56" fmla="*/ 236229 w 436747"/>
                  <a:gd name="connsiteY56" fmla="*/ 36712 h 87592"/>
                  <a:gd name="connsiteX57" fmla="*/ 248823 w 436747"/>
                  <a:gd name="connsiteY57" fmla="*/ 25405 h 87592"/>
                  <a:gd name="connsiteX58" fmla="*/ 235513 w 436747"/>
                  <a:gd name="connsiteY58" fmla="*/ 14814 h 87592"/>
                  <a:gd name="connsiteX59" fmla="*/ 235513 w 436747"/>
                  <a:gd name="connsiteY59" fmla="*/ 14814 h 87592"/>
                  <a:gd name="connsiteX60" fmla="*/ 306002 w 436747"/>
                  <a:gd name="connsiteY60" fmla="*/ 86305 h 87592"/>
                  <a:gd name="connsiteX61" fmla="*/ 306002 w 436747"/>
                  <a:gd name="connsiteY61" fmla="*/ 86305 h 87592"/>
                  <a:gd name="connsiteX62" fmla="*/ 306002 w 436747"/>
                  <a:gd name="connsiteY62" fmla="*/ 1288 h 87592"/>
                  <a:gd name="connsiteX63" fmla="*/ 320887 w 436747"/>
                  <a:gd name="connsiteY63" fmla="*/ 1288 h 87592"/>
                  <a:gd name="connsiteX64" fmla="*/ 320887 w 436747"/>
                  <a:gd name="connsiteY64" fmla="*/ 86305 h 87592"/>
                  <a:gd name="connsiteX65" fmla="*/ 306002 w 436747"/>
                  <a:gd name="connsiteY65" fmla="*/ 86305 h 87592"/>
                  <a:gd name="connsiteX66" fmla="*/ 436747 w 436747"/>
                  <a:gd name="connsiteY66" fmla="*/ 86305 h 87592"/>
                  <a:gd name="connsiteX67" fmla="*/ 424868 w 436747"/>
                  <a:gd name="connsiteY67" fmla="*/ 86305 h 87592"/>
                  <a:gd name="connsiteX68" fmla="*/ 378137 w 436747"/>
                  <a:gd name="connsiteY68" fmla="*/ 27480 h 87592"/>
                  <a:gd name="connsiteX69" fmla="*/ 378137 w 436747"/>
                  <a:gd name="connsiteY69" fmla="*/ 86305 h 87592"/>
                  <a:gd name="connsiteX70" fmla="*/ 364183 w 436747"/>
                  <a:gd name="connsiteY70" fmla="*/ 86305 h 87592"/>
                  <a:gd name="connsiteX71" fmla="*/ 364183 w 436747"/>
                  <a:gd name="connsiteY71" fmla="*/ 1288 h 87592"/>
                  <a:gd name="connsiteX72" fmla="*/ 376062 w 436747"/>
                  <a:gd name="connsiteY72" fmla="*/ 1288 h 87592"/>
                  <a:gd name="connsiteX73" fmla="*/ 422793 w 436747"/>
                  <a:gd name="connsiteY73" fmla="*/ 60399 h 87592"/>
                  <a:gd name="connsiteX74" fmla="*/ 422793 w 436747"/>
                  <a:gd name="connsiteY74" fmla="*/ 1288 h 87592"/>
                  <a:gd name="connsiteX75" fmla="*/ 436747 w 436747"/>
                  <a:gd name="connsiteY75" fmla="*/ 1288 h 87592"/>
                  <a:gd name="connsiteX76" fmla="*/ 436747 w 436747"/>
                  <a:gd name="connsiteY76" fmla="*/ 86305 h 87592"/>
                  <a:gd name="connsiteX77" fmla="*/ 436747 w 436747"/>
                  <a:gd name="connsiteY77" fmla="*/ 86305 h 875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</a:cxnLst>
                <a:rect l="l" t="t" r="r" b="b"/>
                <a:pathLst>
                  <a:path w="436747" h="87592">
                    <a:moveTo>
                      <a:pt x="14885" y="86305"/>
                    </a:moveTo>
                    <a:lnTo>
                      <a:pt x="0" y="86305"/>
                    </a:lnTo>
                    <a:lnTo>
                      <a:pt x="0" y="1288"/>
                    </a:lnTo>
                    <a:cubicBezTo>
                      <a:pt x="4651" y="1288"/>
                      <a:pt x="23401" y="1074"/>
                      <a:pt x="25834" y="1074"/>
                    </a:cubicBezTo>
                    <a:cubicBezTo>
                      <a:pt x="49020" y="1074"/>
                      <a:pt x="56678" y="12595"/>
                      <a:pt x="56678" y="27265"/>
                    </a:cubicBezTo>
                    <a:cubicBezTo>
                      <a:pt x="56678" y="41936"/>
                      <a:pt x="47303" y="49092"/>
                      <a:pt x="40361" y="51525"/>
                    </a:cubicBezTo>
                    <a:lnTo>
                      <a:pt x="66911" y="86233"/>
                    </a:lnTo>
                    <a:lnTo>
                      <a:pt x="48806" y="86233"/>
                    </a:lnTo>
                    <a:lnTo>
                      <a:pt x="25405" y="54388"/>
                    </a:lnTo>
                    <a:lnTo>
                      <a:pt x="14956" y="54388"/>
                    </a:lnTo>
                    <a:lnTo>
                      <a:pt x="14956" y="86305"/>
                    </a:lnTo>
                    <a:lnTo>
                      <a:pt x="14956" y="86305"/>
                    </a:lnTo>
                    <a:close/>
                    <a:moveTo>
                      <a:pt x="25119" y="14957"/>
                    </a:moveTo>
                    <a:lnTo>
                      <a:pt x="25119" y="14957"/>
                    </a:lnTo>
                    <a:cubicBezTo>
                      <a:pt x="22328" y="14957"/>
                      <a:pt x="18893" y="15100"/>
                      <a:pt x="14885" y="15171"/>
                    </a:cubicBezTo>
                    <a:lnTo>
                      <a:pt x="14885" y="40361"/>
                    </a:lnTo>
                    <a:lnTo>
                      <a:pt x="24618" y="40361"/>
                    </a:lnTo>
                    <a:cubicBezTo>
                      <a:pt x="33276" y="40361"/>
                      <a:pt x="40862" y="36068"/>
                      <a:pt x="40862" y="27265"/>
                    </a:cubicBezTo>
                    <a:cubicBezTo>
                      <a:pt x="40862" y="20682"/>
                      <a:pt x="37284" y="14885"/>
                      <a:pt x="25119" y="14885"/>
                    </a:cubicBezTo>
                    <a:lnTo>
                      <a:pt x="25119" y="14885"/>
                    </a:lnTo>
                    <a:close/>
                    <a:moveTo>
                      <a:pt x="87950" y="43796"/>
                    </a:moveTo>
                    <a:lnTo>
                      <a:pt x="87950" y="43796"/>
                    </a:lnTo>
                    <a:cubicBezTo>
                      <a:pt x="87950" y="19179"/>
                      <a:pt x="106056" y="0"/>
                      <a:pt x="132105" y="0"/>
                    </a:cubicBezTo>
                    <a:cubicBezTo>
                      <a:pt x="158153" y="0"/>
                      <a:pt x="176402" y="17390"/>
                      <a:pt x="176402" y="43796"/>
                    </a:cubicBezTo>
                    <a:cubicBezTo>
                      <a:pt x="176402" y="70203"/>
                      <a:pt x="157295" y="87593"/>
                      <a:pt x="132105" y="87593"/>
                    </a:cubicBezTo>
                    <a:cubicBezTo>
                      <a:pt x="106915" y="87593"/>
                      <a:pt x="87950" y="70203"/>
                      <a:pt x="87950" y="43796"/>
                    </a:cubicBezTo>
                    <a:lnTo>
                      <a:pt x="87950" y="43796"/>
                    </a:lnTo>
                    <a:close/>
                    <a:moveTo>
                      <a:pt x="103694" y="43796"/>
                    </a:moveTo>
                    <a:lnTo>
                      <a:pt x="103694" y="43796"/>
                    </a:lnTo>
                    <a:cubicBezTo>
                      <a:pt x="103694" y="60828"/>
                      <a:pt x="116146" y="73710"/>
                      <a:pt x="132176" y="73710"/>
                    </a:cubicBezTo>
                    <a:cubicBezTo>
                      <a:pt x="150067" y="73710"/>
                      <a:pt x="160730" y="60614"/>
                      <a:pt x="160730" y="43796"/>
                    </a:cubicBezTo>
                    <a:cubicBezTo>
                      <a:pt x="160730" y="26120"/>
                      <a:pt x="148278" y="13883"/>
                      <a:pt x="132176" y="13883"/>
                    </a:cubicBezTo>
                    <a:cubicBezTo>
                      <a:pt x="115860" y="13883"/>
                      <a:pt x="103694" y="26120"/>
                      <a:pt x="103694" y="43796"/>
                    </a:cubicBezTo>
                    <a:lnTo>
                      <a:pt x="103694" y="43796"/>
                    </a:lnTo>
                    <a:close/>
                    <a:moveTo>
                      <a:pt x="211253" y="86162"/>
                    </a:moveTo>
                    <a:lnTo>
                      <a:pt x="211253" y="86162"/>
                    </a:lnTo>
                    <a:lnTo>
                      <a:pt x="211253" y="1503"/>
                    </a:lnTo>
                    <a:cubicBezTo>
                      <a:pt x="215905" y="1288"/>
                      <a:pt x="227212" y="930"/>
                      <a:pt x="235728" y="930"/>
                    </a:cubicBezTo>
                    <a:cubicBezTo>
                      <a:pt x="256051" y="930"/>
                      <a:pt x="263709" y="10162"/>
                      <a:pt x="263709" y="21970"/>
                    </a:cubicBezTo>
                    <a:cubicBezTo>
                      <a:pt x="263709" y="31702"/>
                      <a:pt x="258914" y="37785"/>
                      <a:pt x="251614" y="41292"/>
                    </a:cubicBezTo>
                    <a:lnTo>
                      <a:pt x="251614" y="41506"/>
                    </a:lnTo>
                    <a:cubicBezTo>
                      <a:pt x="260059" y="43582"/>
                      <a:pt x="266500" y="50022"/>
                      <a:pt x="266500" y="61329"/>
                    </a:cubicBezTo>
                    <a:cubicBezTo>
                      <a:pt x="266500" y="78862"/>
                      <a:pt x="252902" y="86806"/>
                      <a:pt x="234941" y="86806"/>
                    </a:cubicBezTo>
                    <a:cubicBezTo>
                      <a:pt x="227283" y="86806"/>
                      <a:pt x="216334" y="86591"/>
                      <a:pt x="211253" y="86233"/>
                    </a:cubicBezTo>
                    <a:lnTo>
                      <a:pt x="211253" y="86233"/>
                    </a:lnTo>
                    <a:close/>
                    <a:moveTo>
                      <a:pt x="236801" y="49808"/>
                    </a:moveTo>
                    <a:lnTo>
                      <a:pt x="226210" y="49808"/>
                    </a:lnTo>
                    <a:lnTo>
                      <a:pt x="226210" y="72278"/>
                    </a:lnTo>
                    <a:cubicBezTo>
                      <a:pt x="228214" y="72493"/>
                      <a:pt x="231863" y="72851"/>
                      <a:pt x="236085" y="72851"/>
                    </a:cubicBezTo>
                    <a:cubicBezTo>
                      <a:pt x="246176" y="72851"/>
                      <a:pt x="251543" y="68629"/>
                      <a:pt x="251543" y="60614"/>
                    </a:cubicBezTo>
                    <a:cubicBezTo>
                      <a:pt x="251543" y="53386"/>
                      <a:pt x="246033" y="49808"/>
                      <a:pt x="236801" y="49808"/>
                    </a:cubicBezTo>
                    <a:lnTo>
                      <a:pt x="236801" y="49808"/>
                    </a:lnTo>
                    <a:close/>
                    <a:moveTo>
                      <a:pt x="235513" y="14885"/>
                    </a:moveTo>
                    <a:lnTo>
                      <a:pt x="235513" y="14885"/>
                    </a:lnTo>
                    <a:cubicBezTo>
                      <a:pt x="232150" y="14885"/>
                      <a:pt x="228786" y="15028"/>
                      <a:pt x="226138" y="15243"/>
                    </a:cubicBezTo>
                    <a:lnTo>
                      <a:pt x="226138" y="36712"/>
                    </a:lnTo>
                    <a:lnTo>
                      <a:pt x="236229" y="36712"/>
                    </a:lnTo>
                    <a:cubicBezTo>
                      <a:pt x="243170" y="36712"/>
                      <a:pt x="248823" y="33205"/>
                      <a:pt x="248823" y="25405"/>
                    </a:cubicBezTo>
                    <a:cubicBezTo>
                      <a:pt x="248967" y="18535"/>
                      <a:pt x="243528" y="14814"/>
                      <a:pt x="235513" y="14814"/>
                    </a:cubicBezTo>
                    <a:lnTo>
                      <a:pt x="235513" y="14814"/>
                    </a:lnTo>
                    <a:close/>
                    <a:moveTo>
                      <a:pt x="306002" y="86305"/>
                    </a:moveTo>
                    <a:lnTo>
                      <a:pt x="306002" y="86305"/>
                    </a:lnTo>
                    <a:lnTo>
                      <a:pt x="306002" y="1288"/>
                    </a:lnTo>
                    <a:lnTo>
                      <a:pt x="320887" y="1288"/>
                    </a:lnTo>
                    <a:lnTo>
                      <a:pt x="320887" y="86305"/>
                    </a:lnTo>
                    <a:lnTo>
                      <a:pt x="306002" y="86305"/>
                    </a:lnTo>
                    <a:close/>
                    <a:moveTo>
                      <a:pt x="436747" y="86305"/>
                    </a:moveTo>
                    <a:lnTo>
                      <a:pt x="424868" y="86305"/>
                    </a:lnTo>
                    <a:lnTo>
                      <a:pt x="378137" y="27480"/>
                    </a:lnTo>
                    <a:lnTo>
                      <a:pt x="378137" y="86305"/>
                    </a:lnTo>
                    <a:lnTo>
                      <a:pt x="364183" y="86305"/>
                    </a:lnTo>
                    <a:lnTo>
                      <a:pt x="364183" y="1288"/>
                    </a:lnTo>
                    <a:lnTo>
                      <a:pt x="376062" y="1288"/>
                    </a:lnTo>
                    <a:lnTo>
                      <a:pt x="422793" y="60399"/>
                    </a:lnTo>
                    <a:lnTo>
                      <a:pt x="422793" y="1288"/>
                    </a:lnTo>
                    <a:lnTo>
                      <a:pt x="436747" y="1288"/>
                    </a:lnTo>
                    <a:lnTo>
                      <a:pt x="436747" y="86305"/>
                    </a:lnTo>
                    <a:lnTo>
                      <a:pt x="436747" y="86305"/>
                    </a:lnTo>
                    <a:close/>
                  </a:path>
                </a:pathLst>
              </a:custGeom>
              <a:solidFill>
                <a:srgbClr val="00ACC9"/>
              </a:solidFill>
              <a:ln w="71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ru-RU" dirty="0"/>
              </a:p>
            </p:txBody>
          </p:sp>
          <p:sp>
            <p:nvSpPr>
              <p:cNvPr id="149" name="Полилиния: фигура 10">
                <a:extLst>
                  <a:ext uri="{FF2B5EF4-FFF2-40B4-BE49-F238E27FC236}">
                    <a16:creationId xmlns:a16="http://schemas.microsoft.com/office/drawing/2014/main" id="{B1B86150-149F-6895-CFB6-0C141CA0382D}"/>
                  </a:ext>
                </a:extLst>
              </p:cNvPr>
              <p:cNvSpPr/>
              <p:nvPr/>
            </p:nvSpPr>
            <p:spPr>
              <a:xfrm>
                <a:off x="4656970" y="1102452"/>
                <a:ext cx="1161733" cy="232991"/>
              </a:xfrm>
              <a:custGeom>
                <a:avLst/>
                <a:gdLst>
                  <a:gd name="connsiteX0" fmla="*/ 14885 w 436747"/>
                  <a:gd name="connsiteY0" fmla="*/ 86305 h 87592"/>
                  <a:gd name="connsiteX1" fmla="*/ 0 w 436747"/>
                  <a:gd name="connsiteY1" fmla="*/ 86305 h 87592"/>
                  <a:gd name="connsiteX2" fmla="*/ 0 w 436747"/>
                  <a:gd name="connsiteY2" fmla="*/ 1288 h 87592"/>
                  <a:gd name="connsiteX3" fmla="*/ 25834 w 436747"/>
                  <a:gd name="connsiteY3" fmla="*/ 1074 h 87592"/>
                  <a:gd name="connsiteX4" fmla="*/ 56678 w 436747"/>
                  <a:gd name="connsiteY4" fmla="*/ 27265 h 87592"/>
                  <a:gd name="connsiteX5" fmla="*/ 40361 w 436747"/>
                  <a:gd name="connsiteY5" fmla="*/ 51525 h 87592"/>
                  <a:gd name="connsiteX6" fmla="*/ 66911 w 436747"/>
                  <a:gd name="connsiteY6" fmla="*/ 86233 h 87592"/>
                  <a:gd name="connsiteX7" fmla="*/ 48806 w 436747"/>
                  <a:gd name="connsiteY7" fmla="*/ 86233 h 87592"/>
                  <a:gd name="connsiteX8" fmla="*/ 25405 w 436747"/>
                  <a:gd name="connsiteY8" fmla="*/ 54388 h 87592"/>
                  <a:gd name="connsiteX9" fmla="*/ 14956 w 436747"/>
                  <a:gd name="connsiteY9" fmla="*/ 54388 h 87592"/>
                  <a:gd name="connsiteX10" fmla="*/ 14956 w 436747"/>
                  <a:gd name="connsiteY10" fmla="*/ 86305 h 87592"/>
                  <a:gd name="connsiteX11" fmla="*/ 14956 w 436747"/>
                  <a:gd name="connsiteY11" fmla="*/ 86305 h 87592"/>
                  <a:gd name="connsiteX12" fmla="*/ 25119 w 436747"/>
                  <a:gd name="connsiteY12" fmla="*/ 14957 h 87592"/>
                  <a:gd name="connsiteX13" fmla="*/ 25119 w 436747"/>
                  <a:gd name="connsiteY13" fmla="*/ 14957 h 87592"/>
                  <a:gd name="connsiteX14" fmla="*/ 14885 w 436747"/>
                  <a:gd name="connsiteY14" fmla="*/ 15171 h 87592"/>
                  <a:gd name="connsiteX15" fmla="*/ 14885 w 436747"/>
                  <a:gd name="connsiteY15" fmla="*/ 40361 h 87592"/>
                  <a:gd name="connsiteX16" fmla="*/ 24618 w 436747"/>
                  <a:gd name="connsiteY16" fmla="*/ 40361 h 87592"/>
                  <a:gd name="connsiteX17" fmla="*/ 40862 w 436747"/>
                  <a:gd name="connsiteY17" fmla="*/ 27265 h 87592"/>
                  <a:gd name="connsiteX18" fmla="*/ 25119 w 436747"/>
                  <a:gd name="connsiteY18" fmla="*/ 14885 h 87592"/>
                  <a:gd name="connsiteX19" fmla="*/ 25119 w 436747"/>
                  <a:gd name="connsiteY19" fmla="*/ 14885 h 87592"/>
                  <a:gd name="connsiteX20" fmla="*/ 87950 w 436747"/>
                  <a:gd name="connsiteY20" fmla="*/ 43796 h 87592"/>
                  <a:gd name="connsiteX21" fmla="*/ 87950 w 436747"/>
                  <a:gd name="connsiteY21" fmla="*/ 43796 h 87592"/>
                  <a:gd name="connsiteX22" fmla="*/ 132105 w 436747"/>
                  <a:gd name="connsiteY22" fmla="*/ 0 h 87592"/>
                  <a:gd name="connsiteX23" fmla="*/ 176402 w 436747"/>
                  <a:gd name="connsiteY23" fmla="*/ 43796 h 87592"/>
                  <a:gd name="connsiteX24" fmla="*/ 132105 w 436747"/>
                  <a:gd name="connsiteY24" fmla="*/ 87593 h 87592"/>
                  <a:gd name="connsiteX25" fmla="*/ 87950 w 436747"/>
                  <a:gd name="connsiteY25" fmla="*/ 43796 h 87592"/>
                  <a:gd name="connsiteX26" fmla="*/ 87950 w 436747"/>
                  <a:gd name="connsiteY26" fmla="*/ 43796 h 87592"/>
                  <a:gd name="connsiteX27" fmla="*/ 103694 w 436747"/>
                  <a:gd name="connsiteY27" fmla="*/ 43796 h 87592"/>
                  <a:gd name="connsiteX28" fmla="*/ 103694 w 436747"/>
                  <a:gd name="connsiteY28" fmla="*/ 43796 h 87592"/>
                  <a:gd name="connsiteX29" fmla="*/ 132176 w 436747"/>
                  <a:gd name="connsiteY29" fmla="*/ 73710 h 87592"/>
                  <a:gd name="connsiteX30" fmla="*/ 160730 w 436747"/>
                  <a:gd name="connsiteY30" fmla="*/ 43796 h 87592"/>
                  <a:gd name="connsiteX31" fmla="*/ 132176 w 436747"/>
                  <a:gd name="connsiteY31" fmla="*/ 13883 h 87592"/>
                  <a:gd name="connsiteX32" fmla="*/ 103694 w 436747"/>
                  <a:gd name="connsiteY32" fmla="*/ 43796 h 87592"/>
                  <a:gd name="connsiteX33" fmla="*/ 103694 w 436747"/>
                  <a:gd name="connsiteY33" fmla="*/ 43796 h 87592"/>
                  <a:gd name="connsiteX34" fmla="*/ 211253 w 436747"/>
                  <a:gd name="connsiteY34" fmla="*/ 86162 h 87592"/>
                  <a:gd name="connsiteX35" fmla="*/ 211253 w 436747"/>
                  <a:gd name="connsiteY35" fmla="*/ 86162 h 87592"/>
                  <a:gd name="connsiteX36" fmla="*/ 211253 w 436747"/>
                  <a:gd name="connsiteY36" fmla="*/ 1503 h 87592"/>
                  <a:gd name="connsiteX37" fmla="*/ 235728 w 436747"/>
                  <a:gd name="connsiteY37" fmla="*/ 930 h 87592"/>
                  <a:gd name="connsiteX38" fmla="*/ 263709 w 436747"/>
                  <a:gd name="connsiteY38" fmla="*/ 21970 h 87592"/>
                  <a:gd name="connsiteX39" fmla="*/ 251614 w 436747"/>
                  <a:gd name="connsiteY39" fmla="*/ 41292 h 87592"/>
                  <a:gd name="connsiteX40" fmla="*/ 251614 w 436747"/>
                  <a:gd name="connsiteY40" fmla="*/ 41506 h 87592"/>
                  <a:gd name="connsiteX41" fmla="*/ 266500 w 436747"/>
                  <a:gd name="connsiteY41" fmla="*/ 61329 h 87592"/>
                  <a:gd name="connsiteX42" fmla="*/ 234941 w 436747"/>
                  <a:gd name="connsiteY42" fmla="*/ 86806 h 87592"/>
                  <a:gd name="connsiteX43" fmla="*/ 211253 w 436747"/>
                  <a:gd name="connsiteY43" fmla="*/ 86233 h 87592"/>
                  <a:gd name="connsiteX44" fmla="*/ 211253 w 436747"/>
                  <a:gd name="connsiteY44" fmla="*/ 86233 h 87592"/>
                  <a:gd name="connsiteX45" fmla="*/ 236801 w 436747"/>
                  <a:gd name="connsiteY45" fmla="*/ 49808 h 87592"/>
                  <a:gd name="connsiteX46" fmla="*/ 226210 w 436747"/>
                  <a:gd name="connsiteY46" fmla="*/ 49808 h 87592"/>
                  <a:gd name="connsiteX47" fmla="*/ 226210 w 436747"/>
                  <a:gd name="connsiteY47" fmla="*/ 72278 h 87592"/>
                  <a:gd name="connsiteX48" fmla="*/ 236085 w 436747"/>
                  <a:gd name="connsiteY48" fmla="*/ 72851 h 87592"/>
                  <a:gd name="connsiteX49" fmla="*/ 251543 w 436747"/>
                  <a:gd name="connsiteY49" fmla="*/ 60614 h 87592"/>
                  <a:gd name="connsiteX50" fmla="*/ 236801 w 436747"/>
                  <a:gd name="connsiteY50" fmla="*/ 49808 h 87592"/>
                  <a:gd name="connsiteX51" fmla="*/ 236801 w 436747"/>
                  <a:gd name="connsiteY51" fmla="*/ 49808 h 87592"/>
                  <a:gd name="connsiteX52" fmla="*/ 235513 w 436747"/>
                  <a:gd name="connsiteY52" fmla="*/ 14885 h 87592"/>
                  <a:gd name="connsiteX53" fmla="*/ 235513 w 436747"/>
                  <a:gd name="connsiteY53" fmla="*/ 14885 h 87592"/>
                  <a:gd name="connsiteX54" fmla="*/ 226138 w 436747"/>
                  <a:gd name="connsiteY54" fmla="*/ 15243 h 87592"/>
                  <a:gd name="connsiteX55" fmla="*/ 226138 w 436747"/>
                  <a:gd name="connsiteY55" fmla="*/ 36712 h 87592"/>
                  <a:gd name="connsiteX56" fmla="*/ 236229 w 436747"/>
                  <a:gd name="connsiteY56" fmla="*/ 36712 h 87592"/>
                  <a:gd name="connsiteX57" fmla="*/ 248823 w 436747"/>
                  <a:gd name="connsiteY57" fmla="*/ 25405 h 87592"/>
                  <a:gd name="connsiteX58" fmla="*/ 235513 w 436747"/>
                  <a:gd name="connsiteY58" fmla="*/ 14814 h 87592"/>
                  <a:gd name="connsiteX59" fmla="*/ 235513 w 436747"/>
                  <a:gd name="connsiteY59" fmla="*/ 14814 h 87592"/>
                  <a:gd name="connsiteX60" fmla="*/ 306002 w 436747"/>
                  <a:gd name="connsiteY60" fmla="*/ 86305 h 87592"/>
                  <a:gd name="connsiteX61" fmla="*/ 306002 w 436747"/>
                  <a:gd name="connsiteY61" fmla="*/ 86305 h 87592"/>
                  <a:gd name="connsiteX62" fmla="*/ 306002 w 436747"/>
                  <a:gd name="connsiteY62" fmla="*/ 1288 h 87592"/>
                  <a:gd name="connsiteX63" fmla="*/ 320887 w 436747"/>
                  <a:gd name="connsiteY63" fmla="*/ 1288 h 87592"/>
                  <a:gd name="connsiteX64" fmla="*/ 320887 w 436747"/>
                  <a:gd name="connsiteY64" fmla="*/ 86305 h 87592"/>
                  <a:gd name="connsiteX65" fmla="*/ 306002 w 436747"/>
                  <a:gd name="connsiteY65" fmla="*/ 86305 h 87592"/>
                  <a:gd name="connsiteX66" fmla="*/ 436747 w 436747"/>
                  <a:gd name="connsiteY66" fmla="*/ 86305 h 87592"/>
                  <a:gd name="connsiteX67" fmla="*/ 424868 w 436747"/>
                  <a:gd name="connsiteY67" fmla="*/ 86305 h 87592"/>
                  <a:gd name="connsiteX68" fmla="*/ 378137 w 436747"/>
                  <a:gd name="connsiteY68" fmla="*/ 27480 h 87592"/>
                  <a:gd name="connsiteX69" fmla="*/ 378137 w 436747"/>
                  <a:gd name="connsiteY69" fmla="*/ 86305 h 87592"/>
                  <a:gd name="connsiteX70" fmla="*/ 364183 w 436747"/>
                  <a:gd name="connsiteY70" fmla="*/ 86305 h 87592"/>
                  <a:gd name="connsiteX71" fmla="*/ 364183 w 436747"/>
                  <a:gd name="connsiteY71" fmla="*/ 1288 h 87592"/>
                  <a:gd name="connsiteX72" fmla="*/ 376062 w 436747"/>
                  <a:gd name="connsiteY72" fmla="*/ 1288 h 87592"/>
                  <a:gd name="connsiteX73" fmla="*/ 422793 w 436747"/>
                  <a:gd name="connsiteY73" fmla="*/ 60399 h 87592"/>
                  <a:gd name="connsiteX74" fmla="*/ 422793 w 436747"/>
                  <a:gd name="connsiteY74" fmla="*/ 1288 h 87592"/>
                  <a:gd name="connsiteX75" fmla="*/ 436747 w 436747"/>
                  <a:gd name="connsiteY75" fmla="*/ 1288 h 87592"/>
                  <a:gd name="connsiteX76" fmla="*/ 436747 w 436747"/>
                  <a:gd name="connsiteY76" fmla="*/ 86305 h 87592"/>
                  <a:gd name="connsiteX77" fmla="*/ 436747 w 436747"/>
                  <a:gd name="connsiteY77" fmla="*/ 86305 h 875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</a:cxnLst>
                <a:rect l="l" t="t" r="r" b="b"/>
                <a:pathLst>
                  <a:path w="436747" h="87592">
                    <a:moveTo>
                      <a:pt x="14885" y="86305"/>
                    </a:moveTo>
                    <a:lnTo>
                      <a:pt x="0" y="86305"/>
                    </a:lnTo>
                    <a:lnTo>
                      <a:pt x="0" y="1288"/>
                    </a:lnTo>
                    <a:cubicBezTo>
                      <a:pt x="4651" y="1288"/>
                      <a:pt x="23401" y="1074"/>
                      <a:pt x="25834" y="1074"/>
                    </a:cubicBezTo>
                    <a:cubicBezTo>
                      <a:pt x="49020" y="1074"/>
                      <a:pt x="56678" y="12595"/>
                      <a:pt x="56678" y="27265"/>
                    </a:cubicBezTo>
                    <a:cubicBezTo>
                      <a:pt x="56678" y="41936"/>
                      <a:pt x="47303" y="49092"/>
                      <a:pt x="40361" y="51525"/>
                    </a:cubicBezTo>
                    <a:lnTo>
                      <a:pt x="66911" y="86233"/>
                    </a:lnTo>
                    <a:lnTo>
                      <a:pt x="48806" y="86233"/>
                    </a:lnTo>
                    <a:lnTo>
                      <a:pt x="25405" y="54388"/>
                    </a:lnTo>
                    <a:lnTo>
                      <a:pt x="14956" y="54388"/>
                    </a:lnTo>
                    <a:lnTo>
                      <a:pt x="14956" y="86305"/>
                    </a:lnTo>
                    <a:lnTo>
                      <a:pt x="14956" y="86305"/>
                    </a:lnTo>
                    <a:close/>
                    <a:moveTo>
                      <a:pt x="25119" y="14957"/>
                    </a:moveTo>
                    <a:lnTo>
                      <a:pt x="25119" y="14957"/>
                    </a:lnTo>
                    <a:cubicBezTo>
                      <a:pt x="22328" y="14957"/>
                      <a:pt x="18893" y="15100"/>
                      <a:pt x="14885" y="15171"/>
                    </a:cubicBezTo>
                    <a:lnTo>
                      <a:pt x="14885" y="40361"/>
                    </a:lnTo>
                    <a:lnTo>
                      <a:pt x="24618" y="40361"/>
                    </a:lnTo>
                    <a:cubicBezTo>
                      <a:pt x="33276" y="40361"/>
                      <a:pt x="40862" y="36068"/>
                      <a:pt x="40862" y="27265"/>
                    </a:cubicBezTo>
                    <a:cubicBezTo>
                      <a:pt x="40862" y="20682"/>
                      <a:pt x="37284" y="14885"/>
                      <a:pt x="25119" y="14885"/>
                    </a:cubicBezTo>
                    <a:lnTo>
                      <a:pt x="25119" y="14885"/>
                    </a:lnTo>
                    <a:close/>
                    <a:moveTo>
                      <a:pt x="87950" y="43796"/>
                    </a:moveTo>
                    <a:lnTo>
                      <a:pt x="87950" y="43796"/>
                    </a:lnTo>
                    <a:cubicBezTo>
                      <a:pt x="87950" y="19179"/>
                      <a:pt x="106056" y="0"/>
                      <a:pt x="132105" y="0"/>
                    </a:cubicBezTo>
                    <a:cubicBezTo>
                      <a:pt x="158153" y="0"/>
                      <a:pt x="176402" y="17390"/>
                      <a:pt x="176402" y="43796"/>
                    </a:cubicBezTo>
                    <a:cubicBezTo>
                      <a:pt x="176402" y="70203"/>
                      <a:pt x="157295" y="87593"/>
                      <a:pt x="132105" y="87593"/>
                    </a:cubicBezTo>
                    <a:cubicBezTo>
                      <a:pt x="106915" y="87593"/>
                      <a:pt x="87950" y="70203"/>
                      <a:pt x="87950" y="43796"/>
                    </a:cubicBezTo>
                    <a:lnTo>
                      <a:pt x="87950" y="43796"/>
                    </a:lnTo>
                    <a:close/>
                    <a:moveTo>
                      <a:pt x="103694" y="43796"/>
                    </a:moveTo>
                    <a:lnTo>
                      <a:pt x="103694" y="43796"/>
                    </a:lnTo>
                    <a:cubicBezTo>
                      <a:pt x="103694" y="60828"/>
                      <a:pt x="116146" y="73710"/>
                      <a:pt x="132176" y="73710"/>
                    </a:cubicBezTo>
                    <a:cubicBezTo>
                      <a:pt x="150067" y="73710"/>
                      <a:pt x="160730" y="60614"/>
                      <a:pt x="160730" y="43796"/>
                    </a:cubicBezTo>
                    <a:cubicBezTo>
                      <a:pt x="160730" y="26120"/>
                      <a:pt x="148278" y="13883"/>
                      <a:pt x="132176" y="13883"/>
                    </a:cubicBezTo>
                    <a:cubicBezTo>
                      <a:pt x="115860" y="13883"/>
                      <a:pt x="103694" y="26120"/>
                      <a:pt x="103694" y="43796"/>
                    </a:cubicBezTo>
                    <a:lnTo>
                      <a:pt x="103694" y="43796"/>
                    </a:lnTo>
                    <a:close/>
                    <a:moveTo>
                      <a:pt x="211253" y="86162"/>
                    </a:moveTo>
                    <a:lnTo>
                      <a:pt x="211253" y="86162"/>
                    </a:lnTo>
                    <a:lnTo>
                      <a:pt x="211253" y="1503"/>
                    </a:lnTo>
                    <a:cubicBezTo>
                      <a:pt x="215905" y="1288"/>
                      <a:pt x="227212" y="930"/>
                      <a:pt x="235728" y="930"/>
                    </a:cubicBezTo>
                    <a:cubicBezTo>
                      <a:pt x="256051" y="930"/>
                      <a:pt x="263709" y="10162"/>
                      <a:pt x="263709" y="21970"/>
                    </a:cubicBezTo>
                    <a:cubicBezTo>
                      <a:pt x="263709" y="31702"/>
                      <a:pt x="258914" y="37785"/>
                      <a:pt x="251614" y="41292"/>
                    </a:cubicBezTo>
                    <a:lnTo>
                      <a:pt x="251614" y="41506"/>
                    </a:lnTo>
                    <a:cubicBezTo>
                      <a:pt x="260059" y="43582"/>
                      <a:pt x="266500" y="50022"/>
                      <a:pt x="266500" y="61329"/>
                    </a:cubicBezTo>
                    <a:cubicBezTo>
                      <a:pt x="266500" y="78862"/>
                      <a:pt x="252902" y="86806"/>
                      <a:pt x="234941" y="86806"/>
                    </a:cubicBezTo>
                    <a:cubicBezTo>
                      <a:pt x="227283" y="86806"/>
                      <a:pt x="216334" y="86591"/>
                      <a:pt x="211253" y="86233"/>
                    </a:cubicBezTo>
                    <a:lnTo>
                      <a:pt x="211253" y="86233"/>
                    </a:lnTo>
                    <a:close/>
                    <a:moveTo>
                      <a:pt x="236801" y="49808"/>
                    </a:moveTo>
                    <a:lnTo>
                      <a:pt x="226210" y="49808"/>
                    </a:lnTo>
                    <a:lnTo>
                      <a:pt x="226210" y="72278"/>
                    </a:lnTo>
                    <a:cubicBezTo>
                      <a:pt x="228214" y="72493"/>
                      <a:pt x="231863" y="72851"/>
                      <a:pt x="236085" y="72851"/>
                    </a:cubicBezTo>
                    <a:cubicBezTo>
                      <a:pt x="246176" y="72851"/>
                      <a:pt x="251543" y="68629"/>
                      <a:pt x="251543" y="60614"/>
                    </a:cubicBezTo>
                    <a:cubicBezTo>
                      <a:pt x="251543" y="53386"/>
                      <a:pt x="246033" y="49808"/>
                      <a:pt x="236801" y="49808"/>
                    </a:cubicBezTo>
                    <a:lnTo>
                      <a:pt x="236801" y="49808"/>
                    </a:lnTo>
                    <a:close/>
                    <a:moveTo>
                      <a:pt x="235513" y="14885"/>
                    </a:moveTo>
                    <a:lnTo>
                      <a:pt x="235513" y="14885"/>
                    </a:lnTo>
                    <a:cubicBezTo>
                      <a:pt x="232150" y="14885"/>
                      <a:pt x="228786" y="15028"/>
                      <a:pt x="226138" y="15243"/>
                    </a:cubicBezTo>
                    <a:lnTo>
                      <a:pt x="226138" y="36712"/>
                    </a:lnTo>
                    <a:lnTo>
                      <a:pt x="236229" y="36712"/>
                    </a:lnTo>
                    <a:cubicBezTo>
                      <a:pt x="243170" y="36712"/>
                      <a:pt x="248823" y="33205"/>
                      <a:pt x="248823" y="25405"/>
                    </a:cubicBezTo>
                    <a:cubicBezTo>
                      <a:pt x="248967" y="18535"/>
                      <a:pt x="243528" y="14814"/>
                      <a:pt x="235513" y="14814"/>
                    </a:cubicBezTo>
                    <a:lnTo>
                      <a:pt x="235513" y="14814"/>
                    </a:lnTo>
                    <a:close/>
                    <a:moveTo>
                      <a:pt x="306002" y="86305"/>
                    </a:moveTo>
                    <a:lnTo>
                      <a:pt x="306002" y="86305"/>
                    </a:lnTo>
                    <a:lnTo>
                      <a:pt x="306002" y="1288"/>
                    </a:lnTo>
                    <a:lnTo>
                      <a:pt x="320887" y="1288"/>
                    </a:lnTo>
                    <a:lnTo>
                      <a:pt x="320887" y="86305"/>
                    </a:lnTo>
                    <a:lnTo>
                      <a:pt x="306002" y="86305"/>
                    </a:lnTo>
                    <a:close/>
                    <a:moveTo>
                      <a:pt x="436747" y="86305"/>
                    </a:moveTo>
                    <a:lnTo>
                      <a:pt x="424868" y="86305"/>
                    </a:lnTo>
                    <a:lnTo>
                      <a:pt x="378137" y="27480"/>
                    </a:lnTo>
                    <a:lnTo>
                      <a:pt x="378137" y="86305"/>
                    </a:lnTo>
                    <a:lnTo>
                      <a:pt x="364183" y="86305"/>
                    </a:lnTo>
                    <a:lnTo>
                      <a:pt x="364183" y="1288"/>
                    </a:lnTo>
                    <a:lnTo>
                      <a:pt x="376062" y="1288"/>
                    </a:lnTo>
                    <a:lnTo>
                      <a:pt x="422793" y="60399"/>
                    </a:lnTo>
                    <a:lnTo>
                      <a:pt x="422793" y="1288"/>
                    </a:lnTo>
                    <a:lnTo>
                      <a:pt x="436747" y="1288"/>
                    </a:lnTo>
                    <a:lnTo>
                      <a:pt x="436747" y="86305"/>
                    </a:lnTo>
                    <a:lnTo>
                      <a:pt x="436747" y="86305"/>
                    </a:lnTo>
                    <a:close/>
                  </a:path>
                </a:pathLst>
              </a:custGeom>
              <a:solidFill>
                <a:srgbClr val="C72328"/>
              </a:solidFill>
              <a:ln w="71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ru-RU" dirty="0"/>
              </a:p>
            </p:txBody>
          </p:sp>
          <p:sp>
            <p:nvSpPr>
              <p:cNvPr id="150" name="Полилиния: фигура 12">
                <a:extLst>
                  <a:ext uri="{FF2B5EF4-FFF2-40B4-BE49-F238E27FC236}">
                    <a16:creationId xmlns:a16="http://schemas.microsoft.com/office/drawing/2014/main" id="{CAAA3240-E051-786B-4C25-BD3F46093A80}"/>
                  </a:ext>
                </a:extLst>
              </p:cNvPr>
              <p:cNvSpPr/>
              <p:nvPr/>
            </p:nvSpPr>
            <p:spPr>
              <a:xfrm>
                <a:off x="4657732" y="1436333"/>
                <a:ext cx="1160971" cy="59010"/>
              </a:xfrm>
              <a:custGeom>
                <a:avLst/>
                <a:gdLst>
                  <a:gd name="connsiteX0" fmla="*/ 2648 w 436461"/>
                  <a:gd name="connsiteY0" fmla="*/ 21898 h 22184"/>
                  <a:gd name="connsiteX1" fmla="*/ 0 w 436461"/>
                  <a:gd name="connsiteY1" fmla="*/ 21898 h 22184"/>
                  <a:gd name="connsiteX2" fmla="*/ 0 w 436461"/>
                  <a:gd name="connsiteY2" fmla="*/ 501 h 22184"/>
                  <a:gd name="connsiteX3" fmla="*/ 5797 w 436461"/>
                  <a:gd name="connsiteY3" fmla="*/ 358 h 22184"/>
                  <a:gd name="connsiteX4" fmla="*/ 13382 w 436461"/>
                  <a:gd name="connsiteY4" fmla="*/ 6727 h 22184"/>
                  <a:gd name="connsiteX5" fmla="*/ 8731 w 436461"/>
                  <a:gd name="connsiteY5" fmla="*/ 12738 h 22184"/>
                  <a:gd name="connsiteX6" fmla="*/ 15816 w 436461"/>
                  <a:gd name="connsiteY6" fmla="*/ 21755 h 22184"/>
                  <a:gd name="connsiteX7" fmla="*/ 12667 w 436461"/>
                  <a:gd name="connsiteY7" fmla="*/ 21755 h 22184"/>
                  <a:gd name="connsiteX8" fmla="*/ 6083 w 436461"/>
                  <a:gd name="connsiteY8" fmla="*/ 13239 h 22184"/>
                  <a:gd name="connsiteX9" fmla="*/ 2576 w 436461"/>
                  <a:gd name="connsiteY9" fmla="*/ 13239 h 22184"/>
                  <a:gd name="connsiteX10" fmla="*/ 2576 w 436461"/>
                  <a:gd name="connsiteY10" fmla="*/ 21898 h 22184"/>
                  <a:gd name="connsiteX11" fmla="*/ 2719 w 436461"/>
                  <a:gd name="connsiteY11" fmla="*/ 21898 h 22184"/>
                  <a:gd name="connsiteX12" fmla="*/ 5654 w 436461"/>
                  <a:gd name="connsiteY12" fmla="*/ 2791 h 22184"/>
                  <a:gd name="connsiteX13" fmla="*/ 5654 w 436461"/>
                  <a:gd name="connsiteY13" fmla="*/ 2791 h 22184"/>
                  <a:gd name="connsiteX14" fmla="*/ 2648 w 436461"/>
                  <a:gd name="connsiteY14" fmla="*/ 2934 h 22184"/>
                  <a:gd name="connsiteX15" fmla="*/ 2648 w 436461"/>
                  <a:gd name="connsiteY15" fmla="*/ 10877 h 22184"/>
                  <a:gd name="connsiteX16" fmla="*/ 5797 w 436461"/>
                  <a:gd name="connsiteY16" fmla="*/ 10877 h 22184"/>
                  <a:gd name="connsiteX17" fmla="*/ 10591 w 436461"/>
                  <a:gd name="connsiteY17" fmla="*/ 6798 h 22184"/>
                  <a:gd name="connsiteX18" fmla="*/ 5654 w 436461"/>
                  <a:gd name="connsiteY18" fmla="*/ 2862 h 22184"/>
                  <a:gd name="connsiteX19" fmla="*/ 5654 w 436461"/>
                  <a:gd name="connsiteY19" fmla="*/ 2862 h 22184"/>
                  <a:gd name="connsiteX20" fmla="*/ 21612 w 436461"/>
                  <a:gd name="connsiteY20" fmla="*/ 11164 h 22184"/>
                  <a:gd name="connsiteX21" fmla="*/ 21612 w 436461"/>
                  <a:gd name="connsiteY21" fmla="*/ 11164 h 22184"/>
                  <a:gd name="connsiteX22" fmla="*/ 32561 w 436461"/>
                  <a:gd name="connsiteY22" fmla="*/ 143 h 22184"/>
                  <a:gd name="connsiteX23" fmla="*/ 43510 w 436461"/>
                  <a:gd name="connsiteY23" fmla="*/ 11164 h 22184"/>
                  <a:gd name="connsiteX24" fmla="*/ 32561 w 436461"/>
                  <a:gd name="connsiteY24" fmla="*/ 22184 h 22184"/>
                  <a:gd name="connsiteX25" fmla="*/ 21612 w 436461"/>
                  <a:gd name="connsiteY25" fmla="*/ 11164 h 22184"/>
                  <a:gd name="connsiteX26" fmla="*/ 21612 w 436461"/>
                  <a:gd name="connsiteY26" fmla="*/ 11164 h 22184"/>
                  <a:gd name="connsiteX27" fmla="*/ 24403 w 436461"/>
                  <a:gd name="connsiteY27" fmla="*/ 11164 h 22184"/>
                  <a:gd name="connsiteX28" fmla="*/ 24403 w 436461"/>
                  <a:gd name="connsiteY28" fmla="*/ 11164 h 22184"/>
                  <a:gd name="connsiteX29" fmla="*/ 32561 w 436461"/>
                  <a:gd name="connsiteY29" fmla="*/ 19680 h 22184"/>
                  <a:gd name="connsiteX30" fmla="*/ 40719 w 436461"/>
                  <a:gd name="connsiteY30" fmla="*/ 11164 h 22184"/>
                  <a:gd name="connsiteX31" fmla="*/ 32561 w 436461"/>
                  <a:gd name="connsiteY31" fmla="*/ 2648 h 22184"/>
                  <a:gd name="connsiteX32" fmla="*/ 24403 w 436461"/>
                  <a:gd name="connsiteY32" fmla="*/ 11164 h 22184"/>
                  <a:gd name="connsiteX33" fmla="*/ 24403 w 436461"/>
                  <a:gd name="connsiteY33" fmla="*/ 11164 h 22184"/>
                  <a:gd name="connsiteX34" fmla="*/ 52599 w 436461"/>
                  <a:gd name="connsiteY34" fmla="*/ 21755 h 22184"/>
                  <a:gd name="connsiteX35" fmla="*/ 52599 w 436461"/>
                  <a:gd name="connsiteY35" fmla="*/ 21755 h 22184"/>
                  <a:gd name="connsiteX36" fmla="*/ 52599 w 436461"/>
                  <a:gd name="connsiteY36" fmla="*/ 358 h 22184"/>
                  <a:gd name="connsiteX37" fmla="*/ 58467 w 436461"/>
                  <a:gd name="connsiteY37" fmla="*/ 215 h 22184"/>
                  <a:gd name="connsiteX38" fmla="*/ 65337 w 436461"/>
                  <a:gd name="connsiteY38" fmla="*/ 5510 h 22184"/>
                  <a:gd name="connsiteX39" fmla="*/ 61615 w 436461"/>
                  <a:gd name="connsiteY39" fmla="*/ 10448 h 22184"/>
                  <a:gd name="connsiteX40" fmla="*/ 61615 w 436461"/>
                  <a:gd name="connsiteY40" fmla="*/ 10591 h 22184"/>
                  <a:gd name="connsiteX41" fmla="*/ 66052 w 436461"/>
                  <a:gd name="connsiteY41" fmla="*/ 15601 h 22184"/>
                  <a:gd name="connsiteX42" fmla="*/ 58252 w 436461"/>
                  <a:gd name="connsiteY42" fmla="*/ 21827 h 22184"/>
                  <a:gd name="connsiteX43" fmla="*/ 52599 w 436461"/>
                  <a:gd name="connsiteY43" fmla="*/ 21684 h 22184"/>
                  <a:gd name="connsiteX44" fmla="*/ 52599 w 436461"/>
                  <a:gd name="connsiteY44" fmla="*/ 21684 h 22184"/>
                  <a:gd name="connsiteX45" fmla="*/ 58610 w 436461"/>
                  <a:gd name="connsiteY45" fmla="*/ 12166 h 22184"/>
                  <a:gd name="connsiteX46" fmla="*/ 55247 w 436461"/>
                  <a:gd name="connsiteY46" fmla="*/ 12166 h 22184"/>
                  <a:gd name="connsiteX47" fmla="*/ 55247 w 436461"/>
                  <a:gd name="connsiteY47" fmla="*/ 19465 h 22184"/>
                  <a:gd name="connsiteX48" fmla="*/ 58610 w 436461"/>
                  <a:gd name="connsiteY48" fmla="*/ 19608 h 22184"/>
                  <a:gd name="connsiteX49" fmla="*/ 63619 w 436461"/>
                  <a:gd name="connsiteY49" fmla="*/ 15672 h 22184"/>
                  <a:gd name="connsiteX50" fmla="*/ 58610 w 436461"/>
                  <a:gd name="connsiteY50" fmla="*/ 12166 h 22184"/>
                  <a:gd name="connsiteX51" fmla="*/ 58610 w 436461"/>
                  <a:gd name="connsiteY51" fmla="*/ 12166 h 22184"/>
                  <a:gd name="connsiteX52" fmla="*/ 58395 w 436461"/>
                  <a:gd name="connsiteY52" fmla="*/ 2791 h 22184"/>
                  <a:gd name="connsiteX53" fmla="*/ 58395 w 436461"/>
                  <a:gd name="connsiteY53" fmla="*/ 2791 h 22184"/>
                  <a:gd name="connsiteX54" fmla="*/ 55175 w 436461"/>
                  <a:gd name="connsiteY54" fmla="*/ 2934 h 22184"/>
                  <a:gd name="connsiteX55" fmla="*/ 55175 w 436461"/>
                  <a:gd name="connsiteY55" fmla="*/ 9876 h 22184"/>
                  <a:gd name="connsiteX56" fmla="*/ 58682 w 436461"/>
                  <a:gd name="connsiteY56" fmla="*/ 9876 h 22184"/>
                  <a:gd name="connsiteX57" fmla="*/ 62761 w 436461"/>
                  <a:gd name="connsiteY57" fmla="*/ 6297 h 22184"/>
                  <a:gd name="connsiteX58" fmla="*/ 58467 w 436461"/>
                  <a:gd name="connsiteY58" fmla="*/ 2791 h 22184"/>
                  <a:gd name="connsiteX59" fmla="*/ 58467 w 436461"/>
                  <a:gd name="connsiteY59" fmla="*/ 2791 h 22184"/>
                  <a:gd name="connsiteX60" fmla="*/ 74211 w 436461"/>
                  <a:gd name="connsiteY60" fmla="*/ 11164 h 22184"/>
                  <a:gd name="connsiteX61" fmla="*/ 74211 w 436461"/>
                  <a:gd name="connsiteY61" fmla="*/ 11164 h 22184"/>
                  <a:gd name="connsiteX62" fmla="*/ 85160 w 436461"/>
                  <a:gd name="connsiteY62" fmla="*/ 143 h 22184"/>
                  <a:gd name="connsiteX63" fmla="*/ 96109 w 436461"/>
                  <a:gd name="connsiteY63" fmla="*/ 11164 h 22184"/>
                  <a:gd name="connsiteX64" fmla="*/ 85160 w 436461"/>
                  <a:gd name="connsiteY64" fmla="*/ 22184 h 22184"/>
                  <a:gd name="connsiteX65" fmla="*/ 74211 w 436461"/>
                  <a:gd name="connsiteY65" fmla="*/ 11164 h 22184"/>
                  <a:gd name="connsiteX66" fmla="*/ 74211 w 436461"/>
                  <a:gd name="connsiteY66" fmla="*/ 11164 h 22184"/>
                  <a:gd name="connsiteX67" fmla="*/ 77002 w 436461"/>
                  <a:gd name="connsiteY67" fmla="*/ 11164 h 22184"/>
                  <a:gd name="connsiteX68" fmla="*/ 77002 w 436461"/>
                  <a:gd name="connsiteY68" fmla="*/ 11164 h 22184"/>
                  <a:gd name="connsiteX69" fmla="*/ 85160 w 436461"/>
                  <a:gd name="connsiteY69" fmla="*/ 19680 h 22184"/>
                  <a:gd name="connsiteX70" fmla="*/ 93318 w 436461"/>
                  <a:gd name="connsiteY70" fmla="*/ 11164 h 22184"/>
                  <a:gd name="connsiteX71" fmla="*/ 85160 w 436461"/>
                  <a:gd name="connsiteY71" fmla="*/ 2648 h 22184"/>
                  <a:gd name="connsiteX72" fmla="*/ 77002 w 436461"/>
                  <a:gd name="connsiteY72" fmla="*/ 11164 h 22184"/>
                  <a:gd name="connsiteX73" fmla="*/ 77002 w 436461"/>
                  <a:gd name="connsiteY73" fmla="*/ 11164 h 22184"/>
                  <a:gd name="connsiteX74" fmla="*/ 101261 w 436461"/>
                  <a:gd name="connsiteY74" fmla="*/ 2862 h 22184"/>
                  <a:gd name="connsiteX75" fmla="*/ 101261 w 436461"/>
                  <a:gd name="connsiteY75" fmla="*/ 2862 h 22184"/>
                  <a:gd name="connsiteX76" fmla="*/ 101261 w 436461"/>
                  <a:gd name="connsiteY76" fmla="*/ 501 h 22184"/>
                  <a:gd name="connsiteX77" fmla="*/ 118937 w 436461"/>
                  <a:gd name="connsiteY77" fmla="*/ 501 h 22184"/>
                  <a:gd name="connsiteX78" fmla="*/ 118937 w 436461"/>
                  <a:gd name="connsiteY78" fmla="*/ 2934 h 22184"/>
                  <a:gd name="connsiteX79" fmla="*/ 111495 w 436461"/>
                  <a:gd name="connsiteY79" fmla="*/ 2934 h 22184"/>
                  <a:gd name="connsiteX80" fmla="*/ 111495 w 436461"/>
                  <a:gd name="connsiteY80" fmla="*/ 21898 h 22184"/>
                  <a:gd name="connsiteX81" fmla="*/ 108847 w 436461"/>
                  <a:gd name="connsiteY81" fmla="*/ 21898 h 22184"/>
                  <a:gd name="connsiteX82" fmla="*/ 108847 w 436461"/>
                  <a:gd name="connsiteY82" fmla="*/ 2934 h 22184"/>
                  <a:gd name="connsiteX83" fmla="*/ 101261 w 436461"/>
                  <a:gd name="connsiteY83" fmla="*/ 2934 h 22184"/>
                  <a:gd name="connsiteX84" fmla="*/ 127453 w 436461"/>
                  <a:gd name="connsiteY84" fmla="*/ 21827 h 22184"/>
                  <a:gd name="connsiteX85" fmla="*/ 127453 w 436461"/>
                  <a:gd name="connsiteY85" fmla="*/ 21827 h 22184"/>
                  <a:gd name="connsiteX86" fmla="*/ 127453 w 436461"/>
                  <a:gd name="connsiteY86" fmla="*/ 429 h 22184"/>
                  <a:gd name="connsiteX87" fmla="*/ 130101 w 436461"/>
                  <a:gd name="connsiteY87" fmla="*/ 429 h 22184"/>
                  <a:gd name="connsiteX88" fmla="*/ 130101 w 436461"/>
                  <a:gd name="connsiteY88" fmla="*/ 21827 h 22184"/>
                  <a:gd name="connsiteX89" fmla="*/ 127453 w 436461"/>
                  <a:gd name="connsiteY89" fmla="*/ 21827 h 22184"/>
                  <a:gd name="connsiteX90" fmla="*/ 156365 w 436461"/>
                  <a:gd name="connsiteY90" fmla="*/ 17748 h 22184"/>
                  <a:gd name="connsiteX91" fmla="*/ 156365 w 436461"/>
                  <a:gd name="connsiteY91" fmla="*/ 17748 h 22184"/>
                  <a:gd name="connsiteX92" fmla="*/ 157438 w 436461"/>
                  <a:gd name="connsiteY92" fmla="*/ 19680 h 22184"/>
                  <a:gd name="connsiteX93" fmla="*/ 150711 w 436461"/>
                  <a:gd name="connsiteY93" fmla="*/ 22041 h 22184"/>
                  <a:gd name="connsiteX94" fmla="*/ 139905 w 436461"/>
                  <a:gd name="connsiteY94" fmla="*/ 11021 h 22184"/>
                  <a:gd name="connsiteX95" fmla="*/ 150568 w 436461"/>
                  <a:gd name="connsiteY95" fmla="*/ 0 h 22184"/>
                  <a:gd name="connsiteX96" fmla="*/ 157080 w 436461"/>
                  <a:gd name="connsiteY96" fmla="*/ 2075 h 22184"/>
                  <a:gd name="connsiteX97" fmla="*/ 155864 w 436461"/>
                  <a:gd name="connsiteY97" fmla="*/ 4007 h 22184"/>
                  <a:gd name="connsiteX98" fmla="*/ 150568 w 436461"/>
                  <a:gd name="connsiteY98" fmla="*/ 2433 h 22184"/>
                  <a:gd name="connsiteX99" fmla="*/ 142624 w 436461"/>
                  <a:gd name="connsiteY99" fmla="*/ 10949 h 22184"/>
                  <a:gd name="connsiteX100" fmla="*/ 150998 w 436461"/>
                  <a:gd name="connsiteY100" fmla="*/ 19465 h 22184"/>
                  <a:gd name="connsiteX101" fmla="*/ 156293 w 436461"/>
                  <a:gd name="connsiteY101" fmla="*/ 17819 h 22184"/>
                  <a:gd name="connsiteX102" fmla="*/ 156293 w 436461"/>
                  <a:gd name="connsiteY102" fmla="*/ 17819 h 22184"/>
                  <a:gd name="connsiteX103" fmla="*/ 177834 w 436461"/>
                  <a:gd name="connsiteY103" fmla="*/ 21827 h 22184"/>
                  <a:gd name="connsiteX104" fmla="*/ 177834 w 436461"/>
                  <a:gd name="connsiteY104" fmla="*/ 21827 h 22184"/>
                  <a:gd name="connsiteX105" fmla="*/ 177834 w 436461"/>
                  <a:gd name="connsiteY105" fmla="*/ 429 h 22184"/>
                  <a:gd name="connsiteX106" fmla="*/ 180481 w 436461"/>
                  <a:gd name="connsiteY106" fmla="*/ 429 h 22184"/>
                  <a:gd name="connsiteX107" fmla="*/ 180481 w 436461"/>
                  <a:gd name="connsiteY107" fmla="*/ 21827 h 22184"/>
                  <a:gd name="connsiteX108" fmla="*/ 177834 w 436461"/>
                  <a:gd name="connsiteY108" fmla="*/ 21827 h 22184"/>
                  <a:gd name="connsiteX109" fmla="*/ 209750 w 436461"/>
                  <a:gd name="connsiteY109" fmla="*/ 21827 h 22184"/>
                  <a:gd name="connsiteX110" fmla="*/ 207675 w 436461"/>
                  <a:gd name="connsiteY110" fmla="*/ 21827 h 22184"/>
                  <a:gd name="connsiteX111" fmla="*/ 194365 w 436461"/>
                  <a:gd name="connsiteY111" fmla="*/ 5009 h 22184"/>
                  <a:gd name="connsiteX112" fmla="*/ 194365 w 436461"/>
                  <a:gd name="connsiteY112" fmla="*/ 21827 h 22184"/>
                  <a:gd name="connsiteX113" fmla="*/ 192003 w 436461"/>
                  <a:gd name="connsiteY113" fmla="*/ 21827 h 22184"/>
                  <a:gd name="connsiteX114" fmla="*/ 192003 w 436461"/>
                  <a:gd name="connsiteY114" fmla="*/ 429 h 22184"/>
                  <a:gd name="connsiteX115" fmla="*/ 194078 w 436461"/>
                  <a:gd name="connsiteY115" fmla="*/ 429 h 22184"/>
                  <a:gd name="connsiteX116" fmla="*/ 207389 w 436461"/>
                  <a:gd name="connsiteY116" fmla="*/ 17390 h 22184"/>
                  <a:gd name="connsiteX117" fmla="*/ 207389 w 436461"/>
                  <a:gd name="connsiteY117" fmla="*/ 429 h 22184"/>
                  <a:gd name="connsiteX118" fmla="*/ 209822 w 436461"/>
                  <a:gd name="connsiteY118" fmla="*/ 429 h 22184"/>
                  <a:gd name="connsiteX119" fmla="*/ 209822 w 436461"/>
                  <a:gd name="connsiteY119" fmla="*/ 21827 h 22184"/>
                  <a:gd name="connsiteX120" fmla="*/ 209822 w 436461"/>
                  <a:gd name="connsiteY120" fmla="*/ 21827 h 22184"/>
                  <a:gd name="connsiteX121" fmla="*/ 217694 w 436461"/>
                  <a:gd name="connsiteY121" fmla="*/ 2862 h 22184"/>
                  <a:gd name="connsiteX122" fmla="*/ 217694 w 436461"/>
                  <a:gd name="connsiteY122" fmla="*/ 2862 h 22184"/>
                  <a:gd name="connsiteX123" fmla="*/ 217694 w 436461"/>
                  <a:gd name="connsiteY123" fmla="*/ 501 h 22184"/>
                  <a:gd name="connsiteX124" fmla="*/ 235227 w 436461"/>
                  <a:gd name="connsiteY124" fmla="*/ 501 h 22184"/>
                  <a:gd name="connsiteX125" fmla="*/ 235227 w 436461"/>
                  <a:gd name="connsiteY125" fmla="*/ 2934 h 22184"/>
                  <a:gd name="connsiteX126" fmla="*/ 227784 w 436461"/>
                  <a:gd name="connsiteY126" fmla="*/ 2934 h 22184"/>
                  <a:gd name="connsiteX127" fmla="*/ 227784 w 436461"/>
                  <a:gd name="connsiteY127" fmla="*/ 21898 h 22184"/>
                  <a:gd name="connsiteX128" fmla="*/ 225137 w 436461"/>
                  <a:gd name="connsiteY128" fmla="*/ 21898 h 22184"/>
                  <a:gd name="connsiteX129" fmla="*/ 225137 w 436461"/>
                  <a:gd name="connsiteY129" fmla="*/ 2934 h 22184"/>
                  <a:gd name="connsiteX130" fmla="*/ 217694 w 436461"/>
                  <a:gd name="connsiteY130" fmla="*/ 2934 h 22184"/>
                  <a:gd name="connsiteX131" fmla="*/ 243170 w 436461"/>
                  <a:gd name="connsiteY131" fmla="*/ 21827 h 22184"/>
                  <a:gd name="connsiteX132" fmla="*/ 243170 w 436461"/>
                  <a:gd name="connsiteY132" fmla="*/ 21827 h 22184"/>
                  <a:gd name="connsiteX133" fmla="*/ 243170 w 436461"/>
                  <a:gd name="connsiteY133" fmla="*/ 429 h 22184"/>
                  <a:gd name="connsiteX134" fmla="*/ 255264 w 436461"/>
                  <a:gd name="connsiteY134" fmla="*/ 429 h 22184"/>
                  <a:gd name="connsiteX135" fmla="*/ 255264 w 436461"/>
                  <a:gd name="connsiteY135" fmla="*/ 2862 h 22184"/>
                  <a:gd name="connsiteX136" fmla="*/ 245747 w 436461"/>
                  <a:gd name="connsiteY136" fmla="*/ 2862 h 22184"/>
                  <a:gd name="connsiteX137" fmla="*/ 245747 w 436461"/>
                  <a:gd name="connsiteY137" fmla="*/ 9804 h 22184"/>
                  <a:gd name="connsiteX138" fmla="*/ 254263 w 436461"/>
                  <a:gd name="connsiteY138" fmla="*/ 9804 h 22184"/>
                  <a:gd name="connsiteX139" fmla="*/ 254263 w 436461"/>
                  <a:gd name="connsiteY139" fmla="*/ 12166 h 22184"/>
                  <a:gd name="connsiteX140" fmla="*/ 245747 w 436461"/>
                  <a:gd name="connsiteY140" fmla="*/ 12166 h 22184"/>
                  <a:gd name="connsiteX141" fmla="*/ 245747 w 436461"/>
                  <a:gd name="connsiteY141" fmla="*/ 19393 h 22184"/>
                  <a:gd name="connsiteX142" fmla="*/ 255479 w 436461"/>
                  <a:gd name="connsiteY142" fmla="*/ 19393 h 22184"/>
                  <a:gd name="connsiteX143" fmla="*/ 255479 w 436461"/>
                  <a:gd name="connsiteY143" fmla="*/ 21755 h 22184"/>
                  <a:gd name="connsiteX144" fmla="*/ 243099 w 436461"/>
                  <a:gd name="connsiteY144" fmla="*/ 21755 h 22184"/>
                  <a:gd name="connsiteX145" fmla="*/ 265140 w 436461"/>
                  <a:gd name="connsiteY145" fmla="*/ 21827 h 22184"/>
                  <a:gd name="connsiteX146" fmla="*/ 265140 w 436461"/>
                  <a:gd name="connsiteY146" fmla="*/ 21827 h 22184"/>
                  <a:gd name="connsiteX147" fmla="*/ 265140 w 436461"/>
                  <a:gd name="connsiteY147" fmla="*/ 429 h 22184"/>
                  <a:gd name="connsiteX148" fmla="*/ 267788 w 436461"/>
                  <a:gd name="connsiteY148" fmla="*/ 429 h 22184"/>
                  <a:gd name="connsiteX149" fmla="*/ 267788 w 436461"/>
                  <a:gd name="connsiteY149" fmla="*/ 19393 h 22184"/>
                  <a:gd name="connsiteX150" fmla="*/ 278379 w 436461"/>
                  <a:gd name="connsiteY150" fmla="*/ 19393 h 22184"/>
                  <a:gd name="connsiteX151" fmla="*/ 278379 w 436461"/>
                  <a:gd name="connsiteY151" fmla="*/ 21755 h 22184"/>
                  <a:gd name="connsiteX152" fmla="*/ 265140 w 436461"/>
                  <a:gd name="connsiteY152" fmla="*/ 21755 h 22184"/>
                  <a:gd name="connsiteX153" fmla="*/ 286394 w 436461"/>
                  <a:gd name="connsiteY153" fmla="*/ 21827 h 22184"/>
                  <a:gd name="connsiteX154" fmla="*/ 286394 w 436461"/>
                  <a:gd name="connsiteY154" fmla="*/ 21827 h 22184"/>
                  <a:gd name="connsiteX155" fmla="*/ 286394 w 436461"/>
                  <a:gd name="connsiteY155" fmla="*/ 429 h 22184"/>
                  <a:gd name="connsiteX156" fmla="*/ 289042 w 436461"/>
                  <a:gd name="connsiteY156" fmla="*/ 429 h 22184"/>
                  <a:gd name="connsiteX157" fmla="*/ 289042 w 436461"/>
                  <a:gd name="connsiteY157" fmla="*/ 19393 h 22184"/>
                  <a:gd name="connsiteX158" fmla="*/ 299633 w 436461"/>
                  <a:gd name="connsiteY158" fmla="*/ 19393 h 22184"/>
                  <a:gd name="connsiteX159" fmla="*/ 299633 w 436461"/>
                  <a:gd name="connsiteY159" fmla="*/ 21755 h 22184"/>
                  <a:gd name="connsiteX160" fmla="*/ 286466 w 436461"/>
                  <a:gd name="connsiteY160" fmla="*/ 21755 h 22184"/>
                  <a:gd name="connsiteX161" fmla="*/ 308221 w 436461"/>
                  <a:gd name="connsiteY161" fmla="*/ 21827 h 22184"/>
                  <a:gd name="connsiteX162" fmla="*/ 308221 w 436461"/>
                  <a:gd name="connsiteY162" fmla="*/ 21827 h 22184"/>
                  <a:gd name="connsiteX163" fmla="*/ 308221 w 436461"/>
                  <a:gd name="connsiteY163" fmla="*/ 429 h 22184"/>
                  <a:gd name="connsiteX164" fmla="*/ 310869 w 436461"/>
                  <a:gd name="connsiteY164" fmla="*/ 429 h 22184"/>
                  <a:gd name="connsiteX165" fmla="*/ 310869 w 436461"/>
                  <a:gd name="connsiteY165" fmla="*/ 21827 h 22184"/>
                  <a:gd name="connsiteX166" fmla="*/ 308221 w 436461"/>
                  <a:gd name="connsiteY166" fmla="*/ 21827 h 22184"/>
                  <a:gd name="connsiteX167" fmla="*/ 331264 w 436461"/>
                  <a:gd name="connsiteY167" fmla="*/ 13311 h 22184"/>
                  <a:gd name="connsiteX168" fmla="*/ 331264 w 436461"/>
                  <a:gd name="connsiteY168" fmla="*/ 13311 h 22184"/>
                  <a:gd name="connsiteX169" fmla="*/ 331264 w 436461"/>
                  <a:gd name="connsiteY169" fmla="*/ 10877 h 22184"/>
                  <a:gd name="connsiteX170" fmla="*/ 339422 w 436461"/>
                  <a:gd name="connsiteY170" fmla="*/ 10877 h 22184"/>
                  <a:gd name="connsiteX171" fmla="*/ 339422 w 436461"/>
                  <a:gd name="connsiteY171" fmla="*/ 19179 h 22184"/>
                  <a:gd name="connsiteX172" fmla="*/ 331407 w 436461"/>
                  <a:gd name="connsiteY172" fmla="*/ 22184 h 22184"/>
                  <a:gd name="connsiteX173" fmla="*/ 320601 w 436461"/>
                  <a:gd name="connsiteY173" fmla="*/ 11164 h 22184"/>
                  <a:gd name="connsiteX174" fmla="*/ 331193 w 436461"/>
                  <a:gd name="connsiteY174" fmla="*/ 143 h 22184"/>
                  <a:gd name="connsiteX175" fmla="*/ 337920 w 436461"/>
                  <a:gd name="connsiteY175" fmla="*/ 2218 h 22184"/>
                  <a:gd name="connsiteX176" fmla="*/ 336846 w 436461"/>
                  <a:gd name="connsiteY176" fmla="*/ 4294 h 22184"/>
                  <a:gd name="connsiteX177" fmla="*/ 331550 w 436461"/>
                  <a:gd name="connsiteY177" fmla="*/ 2648 h 22184"/>
                  <a:gd name="connsiteX178" fmla="*/ 323535 w 436461"/>
                  <a:gd name="connsiteY178" fmla="*/ 11164 h 22184"/>
                  <a:gd name="connsiteX179" fmla="*/ 331694 w 436461"/>
                  <a:gd name="connsiteY179" fmla="*/ 19680 h 22184"/>
                  <a:gd name="connsiteX180" fmla="*/ 337204 w 436461"/>
                  <a:gd name="connsiteY180" fmla="*/ 17748 h 22184"/>
                  <a:gd name="connsiteX181" fmla="*/ 337204 w 436461"/>
                  <a:gd name="connsiteY181" fmla="*/ 13311 h 22184"/>
                  <a:gd name="connsiteX182" fmla="*/ 331335 w 436461"/>
                  <a:gd name="connsiteY182" fmla="*/ 13311 h 22184"/>
                  <a:gd name="connsiteX183" fmla="*/ 331335 w 436461"/>
                  <a:gd name="connsiteY183" fmla="*/ 13454 h 22184"/>
                  <a:gd name="connsiteX184" fmla="*/ 331335 w 436461"/>
                  <a:gd name="connsiteY184" fmla="*/ 13454 h 22184"/>
                  <a:gd name="connsiteX185" fmla="*/ 348940 w 436461"/>
                  <a:gd name="connsiteY185" fmla="*/ 21827 h 22184"/>
                  <a:gd name="connsiteX186" fmla="*/ 348940 w 436461"/>
                  <a:gd name="connsiteY186" fmla="*/ 21827 h 22184"/>
                  <a:gd name="connsiteX187" fmla="*/ 348940 w 436461"/>
                  <a:gd name="connsiteY187" fmla="*/ 429 h 22184"/>
                  <a:gd name="connsiteX188" fmla="*/ 361034 w 436461"/>
                  <a:gd name="connsiteY188" fmla="*/ 429 h 22184"/>
                  <a:gd name="connsiteX189" fmla="*/ 361034 w 436461"/>
                  <a:gd name="connsiteY189" fmla="*/ 2862 h 22184"/>
                  <a:gd name="connsiteX190" fmla="*/ 351516 w 436461"/>
                  <a:gd name="connsiteY190" fmla="*/ 2862 h 22184"/>
                  <a:gd name="connsiteX191" fmla="*/ 351516 w 436461"/>
                  <a:gd name="connsiteY191" fmla="*/ 9804 h 22184"/>
                  <a:gd name="connsiteX192" fmla="*/ 360032 w 436461"/>
                  <a:gd name="connsiteY192" fmla="*/ 9804 h 22184"/>
                  <a:gd name="connsiteX193" fmla="*/ 360032 w 436461"/>
                  <a:gd name="connsiteY193" fmla="*/ 12166 h 22184"/>
                  <a:gd name="connsiteX194" fmla="*/ 351516 w 436461"/>
                  <a:gd name="connsiteY194" fmla="*/ 12166 h 22184"/>
                  <a:gd name="connsiteX195" fmla="*/ 351516 w 436461"/>
                  <a:gd name="connsiteY195" fmla="*/ 19393 h 22184"/>
                  <a:gd name="connsiteX196" fmla="*/ 361249 w 436461"/>
                  <a:gd name="connsiteY196" fmla="*/ 19393 h 22184"/>
                  <a:gd name="connsiteX197" fmla="*/ 361249 w 436461"/>
                  <a:gd name="connsiteY197" fmla="*/ 21755 h 22184"/>
                  <a:gd name="connsiteX198" fmla="*/ 348868 w 436461"/>
                  <a:gd name="connsiteY198" fmla="*/ 21755 h 22184"/>
                  <a:gd name="connsiteX199" fmla="*/ 388801 w 436461"/>
                  <a:gd name="connsiteY199" fmla="*/ 21827 h 22184"/>
                  <a:gd name="connsiteX200" fmla="*/ 386725 w 436461"/>
                  <a:gd name="connsiteY200" fmla="*/ 21827 h 22184"/>
                  <a:gd name="connsiteX201" fmla="*/ 373414 w 436461"/>
                  <a:gd name="connsiteY201" fmla="*/ 5009 h 22184"/>
                  <a:gd name="connsiteX202" fmla="*/ 373414 w 436461"/>
                  <a:gd name="connsiteY202" fmla="*/ 21827 h 22184"/>
                  <a:gd name="connsiteX203" fmla="*/ 371053 w 436461"/>
                  <a:gd name="connsiteY203" fmla="*/ 21827 h 22184"/>
                  <a:gd name="connsiteX204" fmla="*/ 371053 w 436461"/>
                  <a:gd name="connsiteY204" fmla="*/ 429 h 22184"/>
                  <a:gd name="connsiteX205" fmla="*/ 373128 w 436461"/>
                  <a:gd name="connsiteY205" fmla="*/ 429 h 22184"/>
                  <a:gd name="connsiteX206" fmla="*/ 386439 w 436461"/>
                  <a:gd name="connsiteY206" fmla="*/ 17390 h 22184"/>
                  <a:gd name="connsiteX207" fmla="*/ 386439 w 436461"/>
                  <a:gd name="connsiteY207" fmla="*/ 429 h 22184"/>
                  <a:gd name="connsiteX208" fmla="*/ 388872 w 436461"/>
                  <a:gd name="connsiteY208" fmla="*/ 429 h 22184"/>
                  <a:gd name="connsiteX209" fmla="*/ 388872 w 436461"/>
                  <a:gd name="connsiteY209" fmla="*/ 21827 h 22184"/>
                  <a:gd name="connsiteX210" fmla="*/ 388872 w 436461"/>
                  <a:gd name="connsiteY210" fmla="*/ 21827 h 22184"/>
                  <a:gd name="connsiteX211" fmla="*/ 414491 w 436461"/>
                  <a:gd name="connsiteY211" fmla="*/ 17748 h 22184"/>
                  <a:gd name="connsiteX212" fmla="*/ 414491 w 436461"/>
                  <a:gd name="connsiteY212" fmla="*/ 17748 h 22184"/>
                  <a:gd name="connsiteX213" fmla="*/ 415565 w 436461"/>
                  <a:gd name="connsiteY213" fmla="*/ 19680 h 22184"/>
                  <a:gd name="connsiteX214" fmla="*/ 408838 w 436461"/>
                  <a:gd name="connsiteY214" fmla="*/ 22041 h 22184"/>
                  <a:gd name="connsiteX215" fmla="*/ 398032 w 436461"/>
                  <a:gd name="connsiteY215" fmla="*/ 11021 h 22184"/>
                  <a:gd name="connsiteX216" fmla="*/ 408695 w 436461"/>
                  <a:gd name="connsiteY216" fmla="*/ 0 h 22184"/>
                  <a:gd name="connsiteX217" fmla="*/ 415207 w 436461"/>
                  <a:gd name="connsiteY217" fmla="*/ 2075 h 22184"/>
                  <a:gd name="connsiteX218" fmla="*/ 413991 w 436461"/>
                  <a:gd name="connsiteY218" fmla="*/ 4007 h 22184"/>
                  <a:gd name="connsiteX219" fmla="*/ 408695 w 436461"/>
                  <a:gd name="connsiteY219" fmla="*/ 2433 h 22184"/>
                  <a:gd name="connsiteX220" fmla="*/ 400751 w 436461"/>
                  <a:gd name="connsiteY220" fmla="*/ 10949 h 22184"/>
                  <a:gd name="connsiteX221" fmla="*/ 409124 w 436461"/>
                  <a:gd name="connsiteY221" fmla="*/ 19465 h 22184"/>
                  <a:gd name="connsiteX222" fmla="*/ 414420 w 436461"/>
                  <a:gd name="connsiteY222" fmla="*/ 17819 h 22184"/>
                  <a:gd name="connsiteX223" fmla="*/ 414420 w 436461"/>
                  <a:gd name="connsiteY223" fmla="*/ 17819 h 22184"/>
                  <a:gd name="connsiteX224" fmla="*/ 424081 w 436461"/>
                  <a:gd name="connsiteY224" fmla="*/ 21827 h 22184"/>
                  <a:gd name="connsiteX225" fmla="*/ 424081 w 436461"/>
                  <a:gd name="connsiteY225" fmla="*/ 21827 h 22184"/>
                  <a:gd name="connsiteX226" fmla="*/ 424081 w 436461"/>
                  <a:gd name="connsiteY226" fmla="*/ 429 h 22184"/>
                  <a:gd name="connsiteX227" fmla="*/ 436175 w 436461"/>
                  <a:gd name="connsiteY227" fmla="*/ 429 h 22184"/>
                  <a:gd name="connsiteX228" fmla="*/ 436175 w 436461"/>
                  <a:gd name="connsiteY228" fmla="*/ 2862 h 22184"/>
                  <a:gd name="connsiteX229" fmla="*/ 426729 w 436461"/>
                  <a:gd name="connsiteY229" fmla="*/ 2862 h 22184"/>
                  <a:gd name="connsiteX230" fmla="*/ 426729 w 436461"/>
                  <a:gd name="connsiteY230" fmla="*/ 9804 h 22184"/>
                  <a:gd name="connsiteX231" fmla="*/ 435245 w 436461"/>
                  <a:gd name="connsiteY231" fmla="*/ 9804 h 22184"/>
                  <a:gd name="connsiteX232" fmla="*/ 435245 w 436461"/>
                  <a:gd name="connsiteY232" fmla="*/ 12166 h 22184"/>
                  <a:gd name="connsiteX233" fmla="*/ 426729 w 436461"/>
                  <a:gd name="connsiteY233" fmla="*/ 12166 h 22184"/>
                  <a:gd name="connsiteX234" fmla="*/ 426729 w 436461"/>
                  <a:gd name="connsiteY234" fmla="*/ 19393 h 22184"/>
                  <a:gd name="connsiteX235" fmla="*/ 436461 w 436461"/>
                  <a:gd name="connsiteY235" fmla="*/ 19393 h 22184"/>
                  <a:gd name="connsiteX236" fmla="*/ 436461 w 436461"/>
                  <a:gd name="connsiteY236" fmla="*/ 21755 h 22184"/>
                  <a:gd name="connsiteX237" fmla="*/ 424081 w 436461"/>
                  <a:gd name="connsiteY237" fmla="*/ 21755 h 221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</a:cxnLst>
                <a:rect l="l" t="t" r="r" b="b"/>
                <a:pathLst>
                  <a:path w="436461" h="22184">
                    <a:moveTo>
                      <a:pt x="2648" y="21898"/>
                    </a:moveTo>
                    <a:lnTo>
                      <a:pt x="0" y="21898"/>
                    </a:lnTo>
                    <a:lnTo>
                      <a:pt x="0" y="501"/>
                    </a:lnTo>
                    <a:cubicBezTo>
                      <a:pt x="1216" y="501"/>
                      <a:pt x="5153" y="358"/>
                      <a:pt x="5797" y="358"/>
                    </a:cubicBezTo>
                    <a:cubicBezTo>
                      <a:pt x="11665" y="358"/>
                      <a:pt x="13382" y="3220"/>
                      <a:pt x="13382" y="6727"/>
                    </a:cubicBezTo>
                    <a:cubicBezTo>
                      <a:pt x="13382" y="10233"/>
                      <a:pt x="11092" y="12094"/>
                      <a:pt x="8731" y="12738"/>
                    </a:cubicBezTo>
                    <a:lnTo>
                      <a:pt x="15816" y="21755"/>
                    </a:lnTo>
                    <a:lnTo>
                      <a:pt x="12667" y="21755"/>
                    </a:lnTo>
                    <a:lnTo>
                      <a:pt x="6083" y="13239"/>
                    </a:lnTo>
                    <a:lnTo>
                      <a:pt x="2576" y="13239"/>
                    </a:lnTo>
                    <a:lnTo>
                      <a:pt x="2576" y="21898"/>
                    </a:lnTo>
                    <a:lnTo>
                      <a:pt x="2719" y="21898"/>
                    </a:lnTo>
                    <a:close/>
                    <a:moveTo>
                      <a:pt x="5654" y="2791"/>
                    </a:moveTo>
                    <a:lnTo>
                      <a:pt x="5654" y="2791"/>
                    </a:lnTo>
                    <a:cubicBezTo>
                      <a:pt x="4938" y="2791"/>
                      <a:pt x="3578" y="2791"/>
                      <a:pt x="2648" y="2934"/>
                    </a:cubicBezTo>
                    <a:lnTo>
                      <a:pt x="2648" y="10877"/>
                    </a:lnTo>
                    <a:lnTo>
                      <a:pt x="5797" y="10877"/>
                    </a:lnTo>
                    <a:cubicBezTo>
                      <a:pt x="8302" y="10877"/>
                      <a:pt x="10591" y="9303"/>
                      <a:pt x="10591" y="6798"/>
                    </a:cubicBezTo>
                    <a:cubicBezTo>
                      <a:pt x="10734" y="4652"/>
                      <a:pt x="9375" y="2862"/>
                      <a:pt x="5654" y="2862"/>
                    </a:cubicBezTo>
                    <a:lnTo>
                      <a:pt x="5654" y="2862"/>
                    </a:lnTo>
                    <a:close/>
                    <a:moveTo>
                      <a:pt x="21612" y="11164"/>
                    </a:moveTo>
                    <a:lnTo>
                      <a:pt x="21612" y="11164"/>
                    </a:lnTo>
                    <a:cubicBezTo>
                      <a:pt x="21612" y="4938"/>
                      <a:pt x="26192" y="143"/>
                      <a:pt x="32561" y="143"/>
                    </a:cubicBezTo>
                    <a:cubicBezTo>
                      <a:pt x="38930" y="143"/>
                      <a:pt x="43510" y="4580"/>
                      <a:pt x="43510" y="11164"/>
                    </a:cubicBezTo>
                    <a:cubicBezTo>
                      <a:pt x="43510" y="17748"/>
                      <a:pt x="38859" y="22184"/>
                      <a:pt x="32561" y="22184"/>
                    </a:cubicBezTo>
                    <a:cubicBezTo>
                      <a:pt x="26335" y="22041"/>
                      <a:pt x="21612" y="17604"/>
                      <a:pt x="21612" y="11164"/>
                    </a:cubicBezTo>
                    <a:lnTo>
                      <a:pt x="21612" y="11164"/>
                    </a:lnTo>
                    <a:close/>
                    <a:moveTo>
                      <a:pt x="24403" y="11164"/>
                    </a:moveTo>
                    <a:lnTo>
                      <a:pt x="24403" y="11164"/>
                    </a:lnTo>
                    <a:cubicBezTo>
                      <a:pt x="24403" y="15958"/>
                      <a:pt x="27981" y="19680"/>
                      <a:pt x="32561" y="19680"/>
                    </a:cubicBezTo>
                    <a:cubicBezTo>
                      <a:pt x="37499" y="19680"/>
                      <a:pt x="40719" y="15958"/>
                      <a:pt x="40719" y="11164"/>
                    </a:cubicBezTo>
                    <a:cubicBezTo>
                      <a:pt x="40719" y="6154"/>
                      <a:pt x="37141" y="2648"/>
                      <a:pt x="32561" y="2648"/>
                    </a:cubicBezTo>
                    <a:cubicBezTo>
                      <a:pt x="27910" y="2505"/>
                      <a:pt x="24403" y="6154"/>
                      <a:pt x="24403" y="11164"/>
                    </a:cubicBezTo>
                    <a:lnTo>
                      <a:pt x="24403" y="11164"/>
                    </a:lnTo>
                    <a:close/>
                    <a:moveTo>
                      <a:pt x="52599" y="21755"/>
                    </a:moveTo>
                    <a:lnTo>
                      <a:pt x="52599" y="21755"/>
                    </a:lnTo>
                    <a:lnTo>
                      <a:pt x="52599" y="358"/>
                    </a:lnTo>
                    <a:cubicBezTo>
                      <a:pt x="53815" y="358"/>
                      <a:pt x="56463" y="215"/>
                      <a:pt x="58467" y="215"/>
                    </a:cubicBezTo>
                    <a:cubicBezTo>
                      <a:pt x="63619" y="215"/>
                      <a:pt x="65337" y="2505"/>
                      <a:pt x="65337" y="5510"/>
                    </a:cubicBezTo>
                    <a:cubicBezTo>
                      <a:pt x="65337" y="8158"/>
                      <a:pt x="63763" y="9804"/>
                      <a:pt x="61615" y="10448"/>
                    </a:cubicBezTo>
                    <a:lnTo>
                      <a:pt x="61615" y="10591"/>
                    </a:lnTo>
                    <a:cubicBezTo>
                      <a:pt x="64263" y="11092"/>
                      <a:pt x="66052" y="12738"/>
                      <a:pt x="66052" y="15601"/>
                    </a:cubicBezTo>
                    <a:cubicBezTo>
                      <a:pt x="66052" y="19894"/>
                      <a:pt x="62689" y="21827"/>
                      <a:pt x="58252" y="21827"/>
                    </a:cubicBezTo>
                    <a:cubicBezTo>
                      <a:pt x="56463" y="21970"/>
                      <a:pt x="53815" y="21827"/>
                      <a:pt x="52599" y="21684"/>
                    </a:cubicBezTo>
                    <a:lnTo>
                      <a:pt x="52599" y="21684"/>
                    </a:lnTo>
                    <a:close/>
                    <a:moveTo>
                      <a:pt x="58610" y="12166"/>
                    </a:moveTo>
                    <a:lnTo>
                      <a:pt x="55247" y="12166"/>
                    </a:lnTo>
                    <a:lnTo>
                      <a:pt x="55247" y="19465"/>
                    </a:lnTo>
                    <a:cubicBezTo>
                      <a:pt x="55962" y="19608"/>
                      <a:pt x="57322" y="19608"/>
                      <a:pt x="58610" y="19608"/>
                    </a:cubicBezTo>
                    <a:cubicBezTo>
                      <a:pt x="61759" y="19608"/>
                      <a:pt x="63619" y="18320"/>
                      <a:pt x="63619" y="15672"/>
                    </a:cubicBezTo>
                    <a:cubicBezTo>
                      <a:pt x="63476" y="13382"/>
                      <a:pt x="61687" y="12166"/>
                      <a:pt x="58610" y="12166"/>
                    </a:cubicBezTo>
                    <a:lnTo>
                      <a:pt x="58610" y="12166"/>
                    </a:lnTo>
                    <a:close/>
                    <a:moveTo>
                      <a:pt x="58395" y="2791"/>
                    </a:moveTo>
                    <a:lnTo>
                      <a:pt x="58395" y="2791"/>
                    </a:lnTo>
                    <a:cubicBezTo>
                      <a:pt x="57322" y="2791"/>
                      <a:pt x="55962" y="2934"/>
                      <a:pt x="55175" y="2934"/>
                    </a:cubicBezTo>
                    <a:lnTo>
                      <a:pt x="55175" y="9876"/>
                    </a:lnTo>
                    <a:lnTo>
                      <a:pt x="58682" y="9876"/>
                    </a:lnTo>
                    <a:cubicBezTo>
                      <a:pt x="60972" y="9876"/>
                      <a:pt x="62761" y="8659"/>
                      <a:pt x="62761" y="6297"/>
                    </a:cubicBezTo>
                    <a:cubicBezTo>
                      <a:pt x="62761" y="4007"/>
                      <a:pt x="61329" y="2791"/>
                      <a:pt x="58467" y="2791"/>
                    </a:cubicBezTo>
                    <a:lnTo>
                      <a:pt x="58467" y="2791"/>
                    </a:lnTo>
                    <a:close/>
                    <a:moveTo>
                      <a:pt x="74211" y="11164"/>
                    </a:moveTo>
                    <a:lnTo>
                      <a:pt x="74211" y="11164"/>
                    </a:lnTo>
                    <a:cubicBezTo>
                      <a:pt x="74211" y="4938"/>
                      <a:pt x="78791" y="143"/>
                      <a:pt x="85160" y="143"/>
                    </a:cubicBezTo>
                    <a:cubicBezTo>
                      <a:pt x="91529" y="143"/>
                      <a:pt x="96109" y="4580"/>
                      <a:pt x="96109" y="11164"/>
                    </a:cubicBezTo>
                    <a:cubicBezTo>
                      <a:pt x="96109" y="17748"/>
                      <a:pt x="91457" y="22184"/>
                      <a:pt x="85160" y="22184"/>
                    </a:cubicBezTo>
                    <a:cubicBezTo>
                      <a:pt x="78934" y="22041"/>
                      <a:pt x="74211" y="17604"/>
                      <a:pt x="74211" y="11164"/>
                    </a:cubicBezTo>
                    <a:lnTo>
                      <a:pt x="74211" y="11164"/>
                    </a:lnTo>
                    <a:close/>
                    <a:moveTo>
                      <a:pt x="77002" y="11164"/>
                    </a:moveTo>
                    <a:lnTo>
                      <a:pt x="77002" y="11164"/>
                    </a:lnTo>
                    <a:cubicBezTo>
                      <a:pt x="77002" y="15958"/>
                      <a:pt x="80580" y="19680"/>
                      <a:pt x="85160" y="19680"/>
                    </a:cubicBezTo>
                    <a:cubicBezTo>
                      <a:pt x="90098" y="19680"/>
                      <a:pt x="93318" y="15958"/>
                      <a:pt x="93318" y="11164"/>
                    </a:cubicBezTo>
                    <a:cubicBezTo>
                      <a:pt x="93318" y="6154"/>
                      <a:pt x="89740" y="2648"/>
                      <a:pt x="85160" y="2648"/>
                    </a:cubicBezTo>
                    <a:cubicBezTo>
                      <a:pt x="80508" y="2505"/>
                      <a:pt x="77002" y="6154"/>
                      <a:pt x="77002" y="11164"/>
                    </a:cubicBezTo>
                    <a:lnTo>
                      <a:pt x="77002" y="11164"/>
                    </a:lnTo>
                    <a:close/>
                    <a:moveTo>
                      <a:pt x="101261" y="2862"/>
                    </a:moveTo>
                    <a:lnTo>
                      <a:pt x="101261" y="2862"/>
                    </a:lnTo>
                    <a:lnTo>
                      <a:pt x="101261" y="501"/>
                    </a:lnTo>
                    <a:lnTo>
                      <a:pt x="118937" y="501"/>
                    </a:lnTo>
                    <a:lnTo>
                      <a:pt x="118937" y="2934"/>
                    </a:lnTo>
                    <a:lnTo>
                      <a:pt x="111495" y="2934"/>
                    </a:lnTo>
                    <a:lnTo>
                      <a:pt x="111495" y="21898"/>
                    </a:lnTo>
                    <a:lnTo>
                      <a:pt x="108847" y="21898"/>
                    </a:lnTo>
                    <a:lnTo>
                      <a:pt x="108847" y="2934"/>
                    </a:lnTo>
                    <a:lnTo>
                      <a:pt x="101261" y="2934"/>
                    </a:lnTo>
                    <a:close/>
                    <a:moveTo>
                      <a:pt x="127453" y="21827"/>
                    </a:moveTo>
                    <a:lnTo>
                      <a:pt x="127453" y="21827"/>
                    </a:lnTo>
                    <a:lnTo>
                      <a:pt x="127453" y="429"/>
                    </a:lnTo>
                    <a:lnTo>
                      <a:pt x="130101" y="429"/>
                    </a:lnTo>
                    <a:lnTo>
                      <a:pt x="130101" y="21827"/>
                    </a:lnTo>
                    <a:lnTo>
                      <a:pt x="127453" y="21827"/>
                    </a:lnTo>
                    <a:close/>
                    <a:moveTo>
                      <a:pt x="156365" y="17748"/>
                    </a:moveTo>
                    <a:lnTo>
                      <a:pt x="156365" y="17748"/>
                    </a:lnTo>
                    <a:lnTo>
                      <a:pt x="157438" y="19680"/>
                    </a:lnTo>
                    <a:cubicBezTo>
                      <a:pt x="156007" y="21111"/>
                      <a:pt x="153359" y="22041"/>
                      <a:pt x="150711" y="22041"/>
                    </a:cubicBezTo>
                    <a:cubicBezTo>
                      <a:pt x="144342" y="22041"/>
                      <a:pt x="139905" y="17748"/>
                      <a:pt x="139905" y="11021"/>
                    </a:cubicBezTo>
                    <a:cubicBezTo>
                      <a:pt x="139905" y="4866"/>
                      <a:pt x="143841" y="0"/>
                      <a:pt x="150568" y="0"/>
                    </a:cubicBezTo>
                    <a:cubicBezTo>
                      <a:pt x="153359" y="0"/>
                      <a:pt x="155577" y="716"/>
                      <a:pt x="157080" y="2075"/>
                    </a:cubicBezTo>
                    <a:lnTo>
                      <a:pt x="155864" y="4007"/>
                    </a:lnTo>
                    <a:cubicBezTo>
                      <a:pt x="154433" y="2934"/>
                      <a:pt x="152858" y="2433"/>
                      <a:pt x="150568" y="2433"/>
                    </a:cubicBezTo>
                    <a:cubicBezTo>
                      <a:pt x="145917" y="2433"/>
                      <a:pt x="142624" y="5940"/>
                      <a:pt x="142624" y="10949"/>
                    </a:cubicBezTo>
                    <a:cubicBezTo>
                      <a:pt x="142624" y="15958"/>
                      <a:pt x="145988" y="19465"/>
                      <a:pt x="150998" y="19465"/>
                    </a:cubicBezTo>
                    <a:cubicBezTo>
                      <a:pt x="152787" y="19680"/>
                      <a:pt x="154862" y="18964"/>
                      <a:pt x="156293" y="17819"/>
                    </a:cubicBezTo>
                    <a:lnTo>
                      <a:pt x="156293" y="17819"/>
                    </a:lnTo>
                    <a:close/>
                    <a:moveTo>
                      <a:pt x="177834" y="21827"/>
                    </a:moveTo>
                    <a:lnTo>
                      <a:pt x="177834" y="21827"/>
                    </a:lnTo>
                    <a:lnTo>
                      <a:pt x="177834" y="429"/>
                    </a:lnTo>
                    <a:lnTo>
                      <a:pt x="180481" y="429"/>
                    </a:lnTo>
                    <a:lnTo>
                      <a:pt x="180481" y="21827"/>
                    </a:lnTo>
                    <a:lnTo>
                      <a:pt x="177834" y="21827"/>
                    </a:lnTo>
                    <a:close/>
                    <a:moveTo>
                      <a:pt x="209750" y="21827"/>
                    </a:moveTo>
                    <a:lnTo>
                      <a:pt x="207675" y="21827"/>
                    </a:lnTo>
                    <a:lnTo>
                      <a:pt x="194365" y="5009"/>
                    </a:lnTo>
                    <a:lnTo>
                      <a:pt x="194365" y="21827"/>
                    </a:lnTo>
                    <a:lnTo>
                      <a:pt x="192003" y="21827"/>
                    </a:lnTo>
                    <a:lnTo>
                      <a:pt x="192003" y="429"/>
                    </a:lnTo>
                    <a:lnTo>
                      <a:pt x="194078" y="429"/>
                    </a:lnTo>
                    <a:lnTo>
                      <a:pt x="207389" y="17390"/>
                    </a:lnTo>
                    <a:lnTo>
                      <a:pt x="207389" y="429"/>
                    </a:lnTo>
                    <a:lnTo>
                      <a:pt x="209822" y="429"/>
                    </a:lnTo>
                    <a:lnTo>
                      <a:pt x="209822" y="21827"/>
                    </a:lnTo>
                    <a:lnTo>
                      <a:pt x="209822" y="21827"/>
                    </a:lnTo>
                    <a:close/>
                    <a:moveTo>
                      <a:pt x="217694" y="2862"/>
                    </a:moveTo>
                    <a:lnTo>
                      <a:pt x="217694" y="2862"/>
                    </a:lnTo>
                    <a:lnTo>
                      <a:pt x="217694" y="501"/>
                    </a:lnTo>
                    <a:lnTo>
                      <a:pt x="235227" y="501"/>
                    </a:lnTo>
                    <a:lnTo>
                      <a:pt x="235227" y="2934"/>
                    </a:lnTo>
                    <a:lnTo>
                      <a:pt x="227784" y="2934"/>
                    </a:lnTo>
                    <a:lnTo>
                      <a:pt x="227784" y="21898"/>
                    </a:lnTo>
                    <a:lnTo>
                      <a:pt x="225137" y="21898"/>
                    </a:lnTo>
                    <a:lnTo>
                      <a:pt x="225137" y="2934"/>
                    </a:lnTo>
                    <a:lnTo>
                      <a:pt x="217694" y="2934"/>
                    </a:lnTo>
                    <a:close/>
                    <a:moveTo>
                      <a:pt x="243170" y="21827"/>
                    </a:moveTo>
                    <a:lnTo>
                      <a:pt x="243170" y="21827"/>
                    </a:lnTo>
                    <a:lnTo>
                      <a:pt x="243170" y="429"/>
                    </a:lnTo>
                    <a:lnTo>
                      <a:pt x="255264" y="429"/>
                    </a:lnTo>
                    <a:lnTo>
                      <a:pt x="255264" y="2862"/>
                    </a:lnTo>
                    <a:lnTo>
                      <a:pt x="245747" y="2862"/>
                    </a:lnTo>
                    <a:lnTo>
                      <a:pt x="245747" y="9804"/>
                    </a:lnTo>
                    <a:lnTo>
                      <a:pt x="254263" y="9804"/>
                    </a:lnTo>
                    <a:lnTo>
                      <a:pt x="254263" y="12166"/>
                    </a:lnTo>
                    <a:lnTo>
                      <a:pt x="245747" y="12166"/>
                    </a:lnTo>
                    <a:lnTo>
                      <a:pt x="245747" y="19393"/>
                    </a:lnTo>
                    <a:lnTo>
                      <a:pt x="255479" y="19393"/>
                    </a:lnTo>
                    <a:lnTo>
                      <a:pt x="255479" y="21755"/>
                    </a:lnTo>
                    <a:lnTo>
                      <a:pt x="243099" y="21755"/>
                    </a:lnTo>
                    <a:close/>
                    <a:moveTo>
                      <a:pt x="265140" y="21827"/>
                    </a:moveTo>
                    <a:lnTo>
                      <a:pt x="265140" y="21827"/>
                    </a:lnTo>
                    <a:lnTo>
                      <a:pt x="265140" y="429"/>
                    </a:lnTo>
                    <a:lnTo>
                      <a:pt x="267788" y="429"/>
                    </a:lnTo>
                    <a:lnTo>
                      <a:pt x="267788" y="19393"/>
                    </a:lnTo>
                    <a:lnTo>
                      <a:pt x="278379" y="19393"/>
                    </a:lnTo>
                    <a:lnTo>
                      <a:pt x="278379" y="21755"/>
                    </a:lnTo>
                    <a:lnTo>
                      <a:pt x="265140" y="21755"/>
                    </a:lnTo>
                    <a:close/>
                    <a:moveTo>
                      <a:pt x="286394" y="21827"/>
                    </a:moveTo>
                    <a:lnTo>
                      <a:pt x="286394" y="21827"/>
                    </a:lnTo>
                    <a:lnTo>
                      <a:pt x="286394" y="429"/>
                    </a:lnTo>
                    <a:lnTo>
                      <a:pt x="289042" y="429"/>
                    </a:lnTo>
                    <a:lnTo>
                      <a:pt x="289042" y="19393"/>
                    </a:lnTo>
                    <a:lnTo>
                      <a:pt x="299633" y="19393"/>
                    </a:lnTo>
                    <a:lnTo>
                      <a:pt x="299633" y="21755"/>
                    </a:lnTo>
                    <a:lnTo>
                      <a:pt x="286466" y="21755"/>
                    </a:lnTo>
                    <a:close/>
                    <a:moveTo>
                      <a:pt x="308221" y="21827"/>
                    </a:moveTo>
                    <a:lnTo>
                      <a:pt x="308221" y="21827"/>
                    </a:lnTo>
                    <a:lnTo>
                      <a:pt x="308221" y="429"/>
                    </a:lnTo>
                    <a:lnTo>
                      <a:pt x="310869" y="429"/>
                    </a:lnTo>
                    <a:lnTo>
                      <a:pt x="310869" y="21827"/>
                    </a:lnTo>
                    <a:lnTo>
                      <a:pt x="308221" y="21827"/>
                    </a:lnTo>
                    <a:close/>
                    <a:moveTo>
                      <a:pt x="331264" y="13311"/>
                    </a:moveTo>
                    <a:lnTo>
                      <a:pt x="331264" y="13311"/>
                    </a:lnTo>
                    <a:lnTo>
                      <a:pt x="331264" y="10877"/>
                    </a:lnTo>
                    <a:lnTo>
                      <a:pt x="339422" y="10877"/>
                    </a:lnTo>
                    <a:lnTo>
                      <a:pt x="339422" y="19179"/>
                    </a:lnTo>
                    <a:cubicBezTo>
                      <a:pt x="337490" y="21111"/>
                      <a:pt x="334055" y="22184"/>
                      <a:pt x="331407" y="22184"/>
                    </a:cubicBezTo>
                    <a:cubicBezTo>
                      <a:pt x="324680" y="22184"/>
                      <a:pt x="320601" y="17891"/>
                      <a:pt x="320601" y="11164"/>
                    </a:cubicBezTo>
                    <a:cubicBezTo>
                      <a:pt x="320601" y="5009"/>
                      <a:pt x="324680" y="143"/>
                      <a:pt x="331193" y="143"/>
                    </a:cubicBezTo>
                    <a:cubicBezTo>
                      <a:pt x="334055" y="143"/>
                      <a:pt x="336202" y="859"/>
                      <a:pt x="337920" y="2218"/>
                    </a:cubicBezTo>
                    <a:lnTo>
                      <a:pt x="336846" y="4294"/>
                    </a:lnTo>
                    <a:cubicBezTo>
                      <a:pt x="335629" y="3220"/>
                      <a:pt x="333625" y="2648"/>
                      <a:pt x="331550" y="2648"/>
                    </a:cubicBezTo>
                    <a:cubicBezTo>
                      <a:pt x="326756" y="2648"/>
                      <a:pt x="323535" y="6011"/>
                      <a:pt x="323535" y="11164"/>
                    </a:cubicBezTo>
                    <a:cubicBezTo>
                      <a:pt x="323535" y="16316"/>
                      <a:pt x="326756" y="19680"/>
                      <a:pt x="331694" y="19680"/>
                    </a:cubicBezTo>
                    <a:cubicBezTo>
                      <a:pt x="333769" y="19680"/>
                      <a:pt x="335987" y="18821"/>
                      <a:pt x="337204" y="17748"/>
                    </a:cubicBezTo>
                    <a:lnTo>
                      <a:pt x="337204" y="13311"/>
                    </a:lnTo>
                    <a:lnTo>
                      <a:pt x="331335" y="13311"/>
                    </a:lnTo>
                    <a:lnTo>
                      <a:pt x="331335" y="13454"/>
                    </a:lnTo>
                    <a:lnTo>
                      <a:pt x="331335" y="13454"/>
                    </a:lnTo>
                    <a:close/>
                    <a:moveTo>
                      <a:pt x="348940" y="21827"/>
                    </a:moveTo>
                    <a:lnTo>
                      <a:pt x="348940" y="21827"/>
                    </a:lnTo>
                    <a:lnTo>
                      <a:pt x="348940" y="429"/>
                    </a:lnTo>
                    <a:lnTo>
                      <a:pt x="361034" y="429"/>
                    </a:lnTo>
                    <a:lnTo>
                      <a:pt x="361034" y="2862"/>
                    </a:lnTo>
                    <a:lnTo>
                      <a:pt x="351516" y="2862"/>
                    </a:lnTo>
                    <a:lnTo>
                      <a:pt x="351516" y="9804"/>
                    </a:lnTo>
                    <a:lnTo>
                      <a:pt x="360032" y="9804"/>
                    </a:lnTo>
                    <a:lnTo>
                      <a:pt x="360032" y="12166"/>
                    </a:lnTo>
                    <a:lnTo>
                      <a:pt x="351516" y="12166"/>
                    </a:lnTo>
                    <a:lnTo>
                      <a:pt x="351516" y="19393"/>
                    </a:lnTo>
                    <a:lnTo>
                      <a:pt x="361249" y="19393"/>
                    </a:lnTo>
                    <a:lnTo>
                      <a:pt x="361249" y="21755"/>
                    </a:lnTo>
                    <a:lnTo>
                      <a:pt x="348868" y="21755"/>
                    </a:lnTo>
                    <a:close/>
                    <a:moveTo>
                      <a:pt x="388801" y="21827"/>
                    </a:moveTo>
                    <a:lnTo>
                      <a:pt x="386725" y="21827"/>
                    </a:lnTo>
                    <a:lnTo>
                      <a:pt x="373414" y="5009"/>
                    </a:lnTo>
                    <a:lnTo>
                      <a:pt x="373414" y="21827"/>
                    </a:lnTo>
                    <a:lnTo>
                      <a:pt x="371053" y="21827"/>
                    </a:lnTo>
                    <a:lnTo>
                      <a:pt x="371053" y="429"/>
                    </a:lnTo>
                    <a:lnTo>
                      <a:pt x="373128" y="429"/>
                    </a:lnTo>
                    <a:lnTo>
                      <a:pt x="386439" y="17390"/>
                    </a:lnTo>
                    <a:lnTo>
                      <a:pt x="386439" y="429"/>
                    </a:lnTo>
                    <a:lnTo>
                      <a:pt x="388872" y="429"/>
                    </a:lnTo>
                    <a:lnTo>
                      <a:pt x="388872" y="21827"/>
                    </a:lnTo>
                    <a:lnTo>
                      <a:pt x="388872" y="21827"/>
                    </a:lnTo>
                    <a:close/>
                    <a:moveTo>
                      <a:pt x="414491" y="17748"/>
                    </a:moveTo>
                    <a:lnTo>
                      <a:pt x="414491" y="17748"/>
                    </a:lnTo>
                    <a:lnTo>
                      <a:pt x="415565" y="19680"/>
                    </a:lnTo>
                    <a:cubicBezTo>
                      <a:pt x="414134" y="21111"/>
                      <a:pt x="411486" y="22041"/>
                      <a:pt x="408838" y="22041"/>
                    </a:cubicBezTo>
                    <a:cubicBezTo>
                      <a:pt x="402469" y="22041"/>
                      <a:pt x="398032" y="17748"/>
                      <a:pt x="398032" y="11021"/>
                    </a:cubicBezTo>
                    <a:cubicBezTo>
                      <a:pt x="398032" y="4866"/>
                      <a:pt x="401968" y="0"/>
                      <a:pt x="408695" y="0"/>
                    </a:cubicBezTo>
                    <a:cubicBezTo>
                      <a:pt x="411486" y="0"/>
                      <a:pt x="413704" y="716"/>
                      <a:pt x="415207" y="2075"/>
                    </a:cubicBezTo>
                    <a:lnTo>
                      <a:pt x="413991" y="4007"/>
                    </a:lnTo>
                    <a:cubicBezTo>
                      <a:pt x="412559" y="2934"/>
                      <a:pt x="410985" y="2433"/>
                      <a:pt x="408695" y="2433"/>
                    </a:cubicBezTo>
                    <a:cubicBezTo>
                      <a:pt x="403972" y="2433"/>
                      <a:pt x="400751" y="5940"/>
                      <a:pt x="400751" y="10949"/>
                    </a:cubicBezTo>
                    <a:cubicBezTo>
                      <a:pt x="400751" y="15958"/>
                      <a:pt x="404115" y="19465"/>
                      <a:pt x="409124" y="19465"/>
                    </a:cubicBezTo>
                    <a:cubicBezTo>
                      <a:pt x="411056" y="19680"/>
                      <a:pt x="412989" y="18964"/>
                      <a:pt x="414420" y="17819"/>
                    </a:cubicBezTo>
                    <a:lnTo>
                      <a:pt x="414420" y="17819"/>
                    </a:lnTo>
                    <a:close/>
                    <a:moveTo>
                      <a:pt x="424081" y="21827"/>
                    </a:moveTo>
                    <a:lnTo>
                      <a:pt x="424081" y="21827"/>
                    </a:lnTo>
                    <a:lnTo>
                      <a:pt x="424081" y="429"/>
                    </a:lnTo>
                    <a:lnTo>
                      <a:pt x="436175" y="429"/>
                    </a:lnTo>
                    <a:lnTo>
                      <a:pt x="436175" y="2862"/>
                    </a:lnTo>
                    <a:lnTo>
                      <a:pt x="426729" y="2862"/>
                    </a:lnTo>
                    <a:lnTo>
                      <a:pt x="426729" y="9804"/>
                    </a:lnTo>
                    <a:lnTo>
                      <a:pt x="435245" y="9804"/>
                    </a:lnTo>
                    <a:lnTo>
                      <a:pt x="435245" y="12166"/>
                    </a:lnTo>
                    <a:lnTo>
                      <a:pt x="426729" y="12166"/>
                    </a:lnTo>
                    <a:lnTo>
                      <a:pt x="426729" y="19393"/>
                    </a:lnTo>
                    <a:lnTo>
                      <a:pt x="436461" y="19393"/>
                    </a:lnTo>
                    <a:lnTo>
                      <a:pt x="436461" y="21755"/>
                    </a:lnTo>
                    <a:lnTo>
                      <a:pt x="424081" y="21755"/>
                    </a:lnTo>
                    <a:close/>
                  </a:path>
                </a:pathLst>
              </a:custGeom>
              <a:solidFill>
                <a:srgbClr val="414042"/>
              </a:solidFill>
              <a:ln w="71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ru-RU" dirty="0"/>
              </a:p>
            </p:txBody>
          </p:sp>
        </p:grpSp>
      </p:grpSp>
      <p:sp>
        <p:nvSpPr>
          <p:cNvPr id="119" name="Прямоугольник: скругленные углы 70">
            <a:extLst>
              <a:ext uri="{FF2B5EF4-FFF2-40B4-BE49-F238E27FC236}">
                <a16:creationId xmlns:a16="http://schemas.microsoft.com/office/drawing/2014/main" id="{B7C022D1-967B-1B4C-8FE3-E02A046C7735}"/>
              </a:ext>
            </a:extLst>
          </p:cNvPr>
          <p:cNvSpPr/>
          <p:nvPr/>
        </p:nvSpPr>
        <p:spPr>
          <a:xfrm>
            <a:off x="5415488" y="868454"/>
            <a:ext cx="6230096" cy="1596124"/>
          </a:xfrm>
          <a:prstGeom prst="roundRect">
            <a:avLst>
              <a:gd name="adj" fmla="val 6871"/>
            </a:avLst>
          </a:prstGeom>
          <a:solidFill>
            <a:schemeClr val="bg1"/>
          </a:solidFill>
          <a:ln w="12700" cap="flat">
            <a:solidFill>
              <a:schemeClr val="bg1">
                <a:lumMod val="85000"/>
              </a:schemeClr>
            </a:solidFill>
            <a:prstDash val="solid"/>
            <a:miter/>
          </a:ln>
          <a:effectLst>
            <a:outerShdw blurRad="317500" dist="38100" dir="5400000" algn="t" rotWithShape="0">
              <a:schemeClr val="tx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31" name="Рисунок 130">
            <a:extLst>
              <a:ext uri="{FF2B5EF4-FFF2-40B4-BE49-F238E27FC236}">
                <a16:creationId xmlns:a16="http://schemas.microsoft.com/office/drawing/2014/main" id="{78D104D8-197D-D8DC-4986-564E562EF163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rcRect l="-10430" t="34887" r="-1569" b="-1070"/>
          <a:stretch/>
        </p:blipFill>
        <p:spPr>
          <a:xfrm>
            <a:off x="6206539" y="881154"/>
            <a:ext cx="1560060" cy="1357190"/>
          </a:xfrm>
          <a:custGeom>
            <a:avLst/>
            <a:gdLst>
              <a:gd name="connsiteX0" fmla="*/ 0 w 1615507"/>
              <a:gd name="connsiteY0" fmla="*/ 0 h 1847390"/>
              <a:gd name="connsiteX1" fmla="*/ 1463264 w 1615507"/>
              <a:gd name="connsiteY1" fmla="*/ 0 h 1847390"/>
              <a:gd name="connsiteX2" fmla="*/ 1615507 w 1615507"/>
              <a:gd name="connsiteY2" fmla="*/ 152243 h 1847390"/>
              <a:gd name="connsiteX3" fmla="*/ 1615507 w 1615507"/>
              <a:gd name="connsiteY3" fmla="*/ 1695147 h 1847390"/>
              <a:gd name="connsiteX4" fmla="*/ 1463264 w 1615507"/>
              <a:gd name="connsiteY4" fmla="*/ 1847390 h 1847390"/>
              <a:gd name="connsiteX5" fmla="*/ 0 w 1615507"/>
              <a:gd name="connsiteY5" fmla="*/ 1847390 h 18473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615507" h="1847390">
                <a:moveTo>
                  <a:pt x="0" y="0"/>
                </a:moveTo>
                <a:lnTo>
                  <a:pt x="1463264" y="0"/>
                </a:lnTo>
                <a:cubicBezTo>
                  <a:pt x="1547345" y="0"/>
                  <a:pt x="1615507" y="68162"/>
                  <a:pt x="1615507" y="152243"/>
                </a:cubicBezTo>
                <a:lnTo>
                  <a:pt x="1615507" y="1695147"/>
                </a:lnTo>
                <a:cubicBezTo>
                  <a:pt x="1615507" y="1779228"/>
                  <a:pt x="1547345" y="1847390"/>
                  <a:pt x="1463264" y="1847390"/>
                </a:cubicBezTo>
                <a:lnTo>
                  <a:pt x="0" y="1847390"/>
                </a:lnTo>
                <a:close/>
              </a:path>
            </a:pathLst>
          </a:custGeom>
        </p:spPr>
      </p:pic>
      <p:sp>
        <p:nvSpPr>
          <p:cNvPr id="161" name="Прямоугольник 160">
            <a:extLst>
              <a:ext uri="{FF2B5EF4-FFF2-40B4-BE49-F238E27FC236}">
                <a16:creationId xmlns:a16="http://schemas.microsoft.com/office/drawing/2014/main" id="{4461BCF4-9373-4D6E-BB48-E3E9627DFE8D}"/>
              </a:ext>
            </a:extLst>
          </p:cNvPr>
          <p:cNvSpPr/>
          <p:nvPr/>
        </p:nvSpPr>
        <p:spPr bwMode="auto">
          <a:xfrm>
            <a:off x="5711627" y="1533041"/>
            <a:ext cx="2011243" cy="542584"/>
          </a:xfrm>
          <a:prstGeom prst="rect">
            <a:avLst/>
          </a:prstGeom>
        </p:spPr>
        <p:txBody>
          <a:bodyPr wrap="square" lIns="0" tIns="0" rIns="0" bIns="0" anchor="b">
            <a:spAutoFit/>
          </a:bodyPr>
          <a:lstStyle/>
          <a:p>
            <a:pPr>
              <a:lnSpc>
                <a:spcPts val="4000"/>
              </a:lnSpc>
              <a:spcBef>
                <a:spcPct val="0"/>
              </a:spcBef>
            </a:pPr>
            <a:r>
              <a:rPr lang="ru-RU" sz="3600" b="1" dirty="0">
                <a:solidFill>
                  <a:srgbClr val="BE103C"/>
                </a:solidFill>
                <a:latin typeface="Gilroy SemiBold" panose="00000700000000000000" pitchFamily="50" charset="-52"/>
                <a:ea typeface="Verdana" panose="020B0604030504040204" pitchFamily="34" charset="0"/>
                <a:cs typeface="Verdana" panose="020B0604030504040204" pitchFamily="34" charset="0"/>
              </a:rPr>
              <a:t>- </a:t>
            </a:r>
            <a:r>
              <a:rPr lang="ru-RU" sz="4800" b="1" dirty="0">
                <a:solidFill>
                  <a:srgbClr val="BE103C"/>
                </a:solidFill>
                <a:latin typeface="Gilroy SemiBold" panose="00000700000000000000" pitchFamily="50" charset="-52"/>
                <a:ea typeface="Verdana" panose="020B0604030504040204" pitchFamily="34" charset="0"/>
                <a:cs typeface="Verdana" panose="020B0604030504040204" pitchFamily="34" charset="0"/>
              </a:rPr>
              <a:t>60</a:t>
            </a:r>
            <a:r>
              <a:rPr lang="ru-RU" sz="3600" b="1" dirty="0">
                <a:solidFill>
                  <a:srgbClr val="BE103C"/>
                </a:solidFill>
                <a:latin typeface="Gilroy SemiBold" panose="00000700000000000000" pitchFamily="50" charset="-52"/>
                <a:ea typeface="Verdana" panose="020B0604030504040204" pitchFamily="34" charset="0"/>
                <a:cs typeface="Verdana" panose="020B0604030504040204" pitchFamily="34" charset="0"/>
              </a:rPr>
              <a:t> %</a:t>
            </a:r>
            <a:endParaRPr lang="ru-RU" sz="4800" b="1" dirty="0">
              <a:solidFill>
                <a:srgbClr val="BE103C"/>
              </a:solidFill>
              <a:latin typeface="Gilroy SemiBold" panose="00000700000000000000" pitchFamily="50" charset="-52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62" name="Прямоугольник 161">
            <a:extLst>
              <a:ext uri="{FF2B5EF4-FFF2-40B4-BE49-F238E27FC236}">
                <a16:creationId xmlns:a16="http://schemas.microsoft.com/office/drawing/2014/main" id="{1CB404C9-A13E-E0B9-D87B-722D433558E7}"/>
              </a:ext>
            </a:extLst>
          </p:cNvPr>
          <p:cNvSpPr/>
          <p:nvPr/>
        </p:nvSpPr>
        <p:spPr bwMode="auto">
          <a:xfrm>
            <a:off x="5711627" y="2040978"/>
            <a:ext cx="1532055" cy="184666"/>
          </a:xfrm>
          <a:prstGeom prst="rect">
            <a:avLst/>
          </a:prstGeom>
        </p:spPr>
        <p:txBody>
          <a:bodyPr wrap="square" lIns="0" tIns="0" rIns="0" bIns="0" anchor="b">
            <a:spAutoFit/>
          </a:bodyPr>
          <a:lstStyle/>
          <a:p>
            <a:pPr fontAlgn="base">
              <a:spcAft>
                <a:spcPts val="200"/>
              </a:spcAft>
              <a:buClr>
                <a:srgbClr val="A20B34"/>
              </a:buClr>
            </a:pPr>
            <a:r>
              <a:rPr lang="ru-RU" sz="1200" dirty="0">
                <a:latin typeface="Gilroy" pitchFamily="2" charset="0"/>
                <a:ea typeface="Verdana" panose="020B0604030504040204" pitchFamily="34" charset="0"/>
                <a:cs typeface="Verdana" panose="020B0604030504040204" pitchFamily="34" charset="0"/>
              </a:rPr>
              <a:t>сокращение затрат</a:t>
            </a:r>
          </a:p>
        </p:txBody>
      </p:sp>
      <p:sp>
        <p:nvSpPr>
          <p:cNvPr id="171" name="Прямоугольник: скругленные углы 70">
            <a:extLst>
              <a:ext uri="{FF2B5EF4-FFF2-40B4-BE49-F238E27FC236}">
                <a16:creationId xmlns:a16="http://schemas.microsoft.com/office/drawing/2014/main" id="{F96C7D85-E771-F433-FC4E-5C645F64C589}"/>
              </a:ext>
            </a:extLst>
          </p:cNvPr>
          <p:cNvSpPr/>
          <p:nvPr/>
        </p:nvSpPr>
        <p:spPr>
          <a:xfrm>
            <a:off x="5415488" y="2627604"/>
            <a:ext cx="6230096" cy="1596124"/>
          </a:xfrm>
          <a:prstGeom prst="roundRect">
            <a:avLst>
              <a:gd name="adj" fmla="val 6871"/>
            </a:avLst>
          </a:prstGeom>
          <a:solidFill>
            <a:schemeClr val="bg1"/>
          </a:solidFill>
          <a:ln w="12700" cap="flat">
            <a:solidFill>
              <a:schemeClr val="bg1">
                <a:lumMod val="85000"/>
              </a:schemeClr>
            </a:solidFill>
            <a:prstDash val="solid"/>
            <a:miter/>
          </a:ln>
          <a:effectLst>
            <a:outerShdw blurRad="317500" dist="38100" dir="5400000" algn="t" rotWithShape="0">
              <a:schemeClr val="tx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72" name="Рисунок 171">
            <a:extLst>
              <a:ext uri="{FF2B5EF4-FFF2-40B4-BE49-F238E27FC236}">
                <a16:creationId xmlns:a16="http://schemas.microsoft.com/office/drawing/2014/main" id="{56A804C5-7445-8225-86F8-F9459558366A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rcRect l="-10430" t="34887" r="-1569" b="-1070"/>
          <a:stretch/>
        </p:blipFill>
        <p:spPr>
          <a:xfrm>
            <a:off x="6206539" y="2640304"/>
            <a:ext cx="1560060" cy="1357190"/>
          </a:xfrm>
          <a:custGeom>
            <a:avLst/>
            <a:gdLst>
              <a:gd name="connsiteX0" fmla="*/ 0 w 1615507"/>
              <a:gd name="connsiteY0" fmla="*/ 0 h 1847390"/>
              <a:gd name="connsiteX1" fmla="*/ 1463264 w 1615507"/>
              <a:gd name="connsiteY1" fmla="*/ 0 h 1847390"/>
              <a:gd name="connsiteX2" fmla="*/ 1615507 w 1615507"/>
              <a:gd name="connsiteY2" fmla="*/ 152243 h 1847390"/>
              <a:gd name="connsiteX3" fmla="*/ 1615507 w 1615507"/>
              <a:gd name="connsiteY3" fmla="*/ 1695147 h 1847390"/>
              <a:gd name="connsiteX4" fmla="*/ 1463264 w 1615507"/>
              <a:gd name="connsiteY4" fmla="*/ 1847390 h 1847390"/>
              <a:gd name="connsiteX5" fmla="*/ 0 w 1615507"/>
              <a:gd name="connsiteY5" fmla="*/ 1847390 h 18473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615507" h="1847390">
                <a:moveTo>
                  <a:pt x="0" y="0"/>
                </a:moveTo>
                <a:lnTo>
                  <a:pt x="1463264" y="0"/>
                </a:lnTo>
                <a:cubicBezTo>
                  <a:pt x="1547345" y="0"/>
                  <a:pt x="1615507" y="68162"/>
                  <a:pt x="1615507" y="152243"/>
                </a:cubicBezTo>
                <a:lnTo>
                  <a:pt x="1615507" y="1695147"/>
                </a:lnTo>
                <a:cubicBezTo>
                  <a:pt x="1615507" y="1779228"/>
                  <a:pt x="1547345" y="1847390"/>
                  <a:pt x="1463264" y="1847390"/>
                </a:cubicBezTo>
                <a:lnTo>
                  <a:pt x="0" y="1847390"/>
                </a:lnTo>
                <a:close/>
              </a:path>
            </a:pathLst>
          </a:custGeom>
        </p:spPr>
      </p:pic>
      <p:sp>
        <p:nvSpPr>
          <p:cNvPr id="173" name="Прямоугольник 172">
            <a:extLst>
              <a:ext uri="{FF2B5EF4-FFF2-40B4-BE49-F238E27FC236}">
                <a16:creationId xmlns:a16="http://schemas.microsoft.com/office/drawing/2014/main" id="{F91C0421-B604-58A8-C4D1-B4969B8DB030}"/>
              </a:ext>
            </a:extLst>
          </p:cNvPr>
          <p:cNvSpPr/>
          <p:nvPr/>
        </p:nvSpPr>
        <p:spPr bwMode="auto">
          <a:xfrm>
            <a:off x="5711627" y="3292191"/>
            <a:ext cx="2011243" cy="542584"/>
          </a:xfrm>
          <a:prstGeom prst="rect">
            <a:avLst/>
          </a:prstGeom>
        </p:spPr>
        <p:txBody>
          <a:bodyPr wrap="square" lIns="0" tIns="0" rIns="0" bIns="0" anchor="b">
            <a:spAutoFit/>
          </a:bodyPr>
          <a:lstStyle/>
          <a:p>
            <a:pPr>
              <a:lnSpc>
                <a:spcPts val="4000"/>
              </a:lnSpc>
              <a:spcBef>
                <a:spcPct val="0"/>
              </a:spcBef>
            </a:pPr>
            <a:r>
              <a:rPr lang="ru-RU" sz="3600" b="1" dirty="0">
                <a:solidFill>
                  <a:srgbClr val="BE103C"/>
                </a:solidFill>
                <a:latin typeface="Gilroy SemiBold" panose="00000700000000000000" pitchFamily="50" charset="-52"/>
                <a:ea typeface="Verdana" panose="020B0604030504040204" pitchFamily="34" charset="0"/>
                <a:cs typeface="Verdana" panose="020B0604030504040204" pitchFamily="34" charset="0"/>
              </a:rPr>
              <a:t>+ </a:t>
            </a:r>
            <a:r>
              <a:rPr lang="ru-RU" sz="4800" b="1" dirty="0">
                <a:solidFill>
                  <a:srgbClr val="BE103C"/>
                </a:solidFill>
                <a:latin typeface="Gilroy SemiBold" panose="00000700000000000000" pitchFamily="50" charset="-52"/>
                <a:ea typeface="Verdana" panose="020B0604030504040204" pitchFamily="34" charset="0"/>
                <a:cs typeface="Verdana" panose="020B0604030504040204" pitchFamily="34" charset="0"/>
              </a:rPr>
              <a:t>80</a:t>
            </a:r>
            <a:r>
              <a:rPr lang="ru-RU" sz="3600" b="1" dirty="0">
                <a:solidFill>
                  <a:srgbClr val="BE103C"/>
                </a:solidFill>
                <a:latin typeface="Gilroy SemiBold" panose="00000700000000000000" pitchFamily="50" charset="-52"/>
                <a:ea typeface="Verdana" panose="020B0604030504040204" pitchFamily="34" charset="0"/>
                <a:cs typeface="Verdana" panose="020B0604030504040204" pitchFamily="34" charset="0"/>
              </a:rPr>
              <a:t> %</a:t>
            </a:r>
            <a:endParaRPr lang="ru-RU" sz="4800" b="1" dirty="0">
              <a:solidFill>
                <a:srgbClr val="BE103C"/>
              </a:solidFill>
              <a:latin typeface="Gilroy SemiBold" panose="00000700000000000000" pitchFamily="50" charset="-52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74" name="Прямоугольник 173">
            <a:extLst>
              <a:ext uri="{FF2B5EF4-FFF2-40B4-BE49-F238E27FC236}">
                <a16:creationId xmlns:a16="http://schemas.microsoft.com/office/drawing/2014/main" id="{8FFCE026-6B3F-D91A-ABEE-76759105B2CE}"/>
              </a:ext>
            </a:extLst>
          </p:cNvPr>
          <p:cNvSpPr/>
          <p:nvPr/>
        </p:nvSpPr>
        <p:spPr bwMode="auto">
          <a:xfrm>
            <a:off x="5711627" y="3800128"/>
            <a:ext cx="1532055" cy="184666"/>
          </a:xfrm>
          <a:prstGeom prst="rect">
            <a:avLst/>
          </a:prstGeom>
        </p:spPr>
        <p:txBody>
          <a:bodyPr wrap="square" lIns="0" tIns="0" rIns="0" bIns="0" anchor="b">
            <a:spAutoFit/>
          </a:bodyPr>
          <a:lstStyle/>
          <a:p>
            <a:pPr fontAlgn="base">
              <a:spcAft>
                <a:spcPts val="200"/>
              </a:spcAft>
              <a:buClr>
                <a:srgbClr val="A20B34"/>
              </a:buClr>
            </a:pPr>
            <a:r>
              <a:rPr lang="ru-RU" sz="1200" dirty="0">
                <a:latin typeface="Gilroy" pitchFamily="2" charset="0"/>
                <a:ea typeface="Verdana" panose="020B0604030504040204" pitchFamily="34" charset="0"/>
                <a:cs typeface="Verdana" panose="020B0604030504040204" pitchFamily="34" charset="0"/>
              </a:rPr>
              <a:t>продуктивность</a:t>
            </a:r>
          </a:p>
        </p:txBody>
      </p:sp>
      <p:sp>
        <p:nvSpPr>
          <p:cNvPr id="181" name="Прямоугольник: скругленные углы 70">
            <a:extLst>
              <a:ext uri="{FF2B5EF4-FFF2-40B4-BE49-F238E27FC236}">
                <a16:creationId xmlns:a16="http://schemas.microsoft.com/office/drawing/2014/main" id="{F02C2003-F4EA-FC51-C6A0-1DAAF820C958}"/>
              </a:ext>
            </a:extLst>
          </p:cNvPr>
          <p:cNvSpPr/>
          <p:nvPr/>
        </p:nvSpPr>
        <p:spPr>
          <a:xfrm>
            <a:off x="5415488" y="4386754"/>
            <a:ext cx="6230096" cy="1596124"/>
          </a:xfrm>
          <a:prstGeom prst="roundRect">
            <a:avLst>
              <a:gd name="adj" fmla="val 6871"/>
            </a:avLst>
          </a:prstGeom>
          <a:solidFill>
            <a:schemeClr val="bg1"/>
          </a:solidFill>
          <a:ln w="12700" cap="flat">
            <a:solidFill>
              <a:schemeClr val="bg1">
                <a:lumMod val="85000"/>
              </a:schemeClr>
            </a:solidFill>
            <a:prstDash val="solid"/>
            <a:miter/>
          </a:ln>
          <a:effectLst>
            <a:outerShdw blurRad="317500" dist="38100" dir="5400000" algn="t" rotWithShape="0">
              <a:schemeClr val="tx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82" name="Рисунок 181">
            <a:extLst>
              <a:ext uri="{FF2B5EF4-FFF2-40B4-BE49-F238E27FC236}">
                <a16:creationId xmlns:a16="http://schemas.microsoft.com/office/drawing/2014/main" id="{3CCCEE47-2FD5-7AFB-1D22-976006959385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rcRect l="-10430" t="34887" r="-1569" b="-1070"/>
          <a:stretch/>
        </p:blipFill>
        <p:spPr>
          <a:xfrm>
            <a:off x="6206539" y="4399454"/>
            <a:ext cx="1560060" cy="1357190"/>
          </a:xfrm>
          <a:custGeom>
            <a:avLst/>
            <a:gdLst>
              <a:gd name="connsiteX0" fmla="*/ 0 w 1615507"/>
              <a:gd name="connsiteY0" fmla="*/ 0 h 1847390"/>
              <a:gd name="connsiteX1" fmla="*/ 1463264 w 1615507"/>
              <a:gd name="connsiteY1" fmla="*/ 0 h 1847390"/>
              <a:gd name="connsiteX2" fmla="*/ 1615507 w 1615507"/>
              <a:gd name="connsiteY2" fmla="*/ 152243 h 1847390"/>
              <a:gd name="connsiteX3" fmla="*/ 1615507 w 1615507"/>
              <a:gd name="connsiteY3" fmla="*/ 1695147 h 1847390"/>
              <a:gd name="connsiteX4" fmla="*/ 1463264 w 1615507"/>
              <a:gd name="connsiteY4" fmla="*/ 1847390 h 1847390"/>
              <a:gd name="connsiteX5" fmla="*/ 0 w 1615507"/>
              <a:gd name="connsiteY5" fmla="*/ 1847390 h 18473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615507" h="1847390">
                <a:moveTo>
                  <a:pt x="0" y="0"/>
                </a:moveTo>
                <a:lnTo>
                  <a:pt x="1463264" y="0"/>
                </a:lnTo>
                <a:cubicBezTo>
                  <a:pt x="1547345" y="0"/>
                  <a:pt x="1615507" y="68162"/>
                  <a:pt x="1615507" y="152243"/>
                </a:cubicBezTo>
                <a:lnTo>
                  <a:pt x="1615507" y="1695147"/>
                </a:lnTo>
                <a:cubicBezTo>
                  <a:pt x="1615507" y="1779228"/>
                  <a:pt x="1547345" y="1847390"/>
                  <a:pt x="1463264" y="1847390"/>
                </a:cubicBezTo>
                <a:lnTo>
                  <a:pt x="0" y="1847390"/>
                </a:lnTo>
                <a:close/>
              </a:path>
            </a:pathLst>
          </a:custGeom>
        </p:spPr>
      </p:pic>
      <p:sp>
        <p:nvSpPr>
          <p:cNvPr id="183" name="Прямоугольник 182">
            <a:extLst>
              <a:ext uri="{FF2B5EF4-FFF2-40B4-BE49-F238E27FC236}">
                <a16:creationId xmlns:a16="http://schemas.microsoft.com/office/drawing/2014/main" id="{79DD3E72-83A6-A5A3-64E7-7033CE28388D}"/>
              </a:ext>
            </a:extLst>
          </p:cNvPr>
          <p:cNvSpPr/>
          <p:nvPr/>
        </p:nvSpPr>
        <p:spPr bwMode="auto">
          <a:xfrm>
            <a:off x="5711627" y="5051341"/>
            <a:ext cx="2011243" cy="542584"/>
          </a:xfrm>
          <a:prstGeom prst="rect">
            <a:avLst/>
          </a:prstGeom>
        </p:spPr>
        <p:txBody>
          <a:bodyPr wrap="square" lIns="0" tIns="0" rIns="0" bIns="0" anchor="b">
            <a:spAutoFit/>
          </a:bodyPr>
          <a:lstStyle/>
          <a:p>
            <a:pPr>
              <a:lnSpc>
                <a:spcPts val="4000"/>
              </a:lnSpc>
              <a:spcBef>
                <a:spcPct val="0"/>
              </a:spcBef>
            </a:pPr>
            <a:r>
              <a:rPr lang="ru-RU" sz="4800" b="1" dirty="0">
                <a:solidFill>
                  <a:srgbClr val="BE103C"/>
                </a:solidFill>
                <a:latin typeface="Gilroy SemiBold" panose="00000700000000000000" pitchFamily="50" charset="-52"/>
                <a:ea typeface="Verdana" panose="020B0604030504040204" pitchFamily="34" charset="0"/>
                <a:cs typeface="Verdana" panose="020B0604030504040204" pitchFamily="34" charset="0"/>
              </a:rPr>
              <a:t>100</a:t>
            </a:r>
            <a:r>
              <a:rPr lang="ru-RU" sz="3600" b="1" dirty="0">
                <a:solidFill>
                  <a:srgbClr val="BE103C"/>
                </a:solidFill>
                <a:latin typeface="Gilroy SemiBold" panose="00000700000000000000" pitchFamily="50" charset="-52"/>
                <a:ea typeface="Verdana" panose="020B0604030504040204" pitchFamily="34" charset="0"/>
                <a:cs typeface="Verdana" panose="020B0604030504040204" pitchFamily="34" charset="0"/>
              </a:rPr>
              <a:t> %</a:t>
            </a:r>
            <a:endParaRPr lang="ru-RU" sz="4800" b="1" dirty="0">
              <a:solidFill>
                <a:srgbClr val="BE103C"/>
              </a:solidFill>
              <a:latin typeface="Gilroy SemiBold" panose="00000700000000000000" pitchFamily="50" charset="-52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84" name="Прямоугольник 183">
            <a:extLst>
              <a:ext uri="{FF2B5EF4-FFF2-40B4-BE49-F238E27FC236}">
                <a16:creationId xmlns:a16="http://schemas.microsoft.com/office/drawing/2014/main" id="{3A971216-01A0-C001-122C-F4F8FEE8199B}"/>
              </a:ext>
            </a:extLst>
          </p:cNvPr>
          <p:cNvSpPr/>
          <p:nvPr/>
        </p:nvSpPr>
        <p:spPr bwMode="auto">
          <a:xfrm>
            <a:off x="5711627" y="5559278"/>
            <a:ext cx="1532055" cy="184666"/>
          </a:xfrm>
          <a:prstGeom prst="rect">
            <a:avLst/>
          </a:prstGeom>
        </p:spPr>
        <p:txBody>
          <a:bodyPr wrap="square" lIns="0" tIns="0" rIns="0" bIns="0" anchor="b">
            <a:spAutoFit/>
          </a:bodyPr>
          <a:lstStyle/>
          <a:p>
            <a:pPr fontAlgn="base">
              <a:spcAft>
                <a:spcPts val="200"/>
              </a:spcAft>
              <a:buClr>
                <a:srgbClr val="A20B34"/>
              </a:buClr>
            </a:pPr>
            <a:r>
              <a:rPr lang="ru-RU" sz="1200" dirty="0">
                <a:latin typeface="Gilroy" pitchFamily="2" charset="0"/>
                <a:ea typeface="Verdana" panose="020B0604030504040204" pitchFamily="34" charset="0"/>
                <a:cs typeface="Verdana" panose="020B0604030504040204" pitchFamily="34" charset="0"/>
              </a:rPr>
              <a:t>качество работы</a:t>
            </a:r>
          </a:p>
        </p:txBody>
      </p:sp>
      <p:sp>
        <p:nvSpPr>
          <p:cNvPr id="190" name="TextBox 189">
            <a:extLst>
              <a:ext uri="{FF2B5EF4-FFF2-40B4-BE49-F238E27FC236}">
                <a16:creationId xmlns:a16="http://schemas.microsoft.com/office/drawing/2014/main" id="{326A8438-20E2-30CD-34FB-DBACF60A2550}"/>
              </a:ext>
            </a:extLst>
          </p:cNvPr>
          <p:cNvSpPr txBox="1"/>
          <p:nvPr/>
        </p:nvSpPr>
        <p:spPr>
          <a:xfrm>
            <a:off x="5711627" y="6245920"/>
            <a:ext cx="4004819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fontAlgn="base">
              <a:spcAft>
                <a:spcPts val="400"/>
              </a:spcAft>
              <a:buClr>
                <a:srgbClr val="A20B34"/>
              </a:buClr>
            </a:pPr>
            <a:r>
              <a:rPr lang="ru-RU" sz="1000" dirty="0">
                <a:latin typeface="Gilroy" pitchFamily="2" charset="0"/>
                <a:ea typeface="Verdana" panose="020B0604030504040204" pitchFamily="34" charset="0"/>
                <a:cs typeface="Verdana" panose="020B0604030504040204" pitchFamily="34" charset="0"/>
              </a:rPr>
              <a:t>* По данным исследования </a:t>
            </a:r>
            <a:r>
              <a:rPr lang="en-US" sz="1000" dirty="0">
                <a:latin typeface="Gilroy" pitchFamily="2" charset="0"/>
                <a:ea typeface="Verdana" panose="020B0604030504040204" pitchFamily="34" charset="0"/>
                <a:cs typeface="Verdana" panose="020B0604030504040204" pitchFamily="34" charset="0"/>
              </a:rPr>
              <a:t>KPMG</a:t>
            </a:r>
          </a:p>
        </p:txBody>
      </p:sp>
      <p:sp>
        <p:nvSpPr>
          <p:cNvPr id="175" name="Прямоугольник 174">
            <a:extLst>
              <a:ext uri="{FF2B5EF4-FFF2-40B4-BE49-F238E27FC236}">
                <a16:creationId xmlns:a16="http://schemas.microsoft.com/office/drawing/2014/main" id="{C86A4AE0-1F7D-5199-31CA-5CB06FA3B355}"/>
              </a:ext>
            </a:extLst>
          </p:cNvPr>
          <p:cNvSpPr/>
          <p:nvPr/>
        </p:nvSpPr>
        <p:spPr bwMode="auto">
          <a:xfrm>
            <a:off x="7519092" y="2912706"/>
            <a:ext cx="3909003" cy="974626"/>
          </a:xfrm>
          <a:prstGeom prst="rect">
            <a:avLst/>
          </a:prstGeom>
          <a:ln>
            <a:noFill/>
          </a:ln>
        </p:spPr>
        <p:txBody>
          <a:bodyPr wrap="square" lIns="0" tIns="0" rIns="0" bIns="0" anchor="ctr">
            <a:spAutoFit/>
          </a:bodyPr>
          <a:lstStyle/>
          <a:p>
            <a:pPr marL="135450" indent="-135450" fontAlgn="base">
              <a:spcAft>
                <a:spcPts val="400"/>
              </a:spcAft>
              <a:buClr>
                <a:srgbClr val="A20B34"/>
              </a:buClr>
              <a:buFont typeface="Arial" panose="020B0604020202020204" pitchFamily="34" charset="0"/>
              <a:buChar char="•"/>
            </a:pPr>
            <a:r>
              <a:rPr lang="ru-RU" sz="1200" dirty="0">
                <a:latin typeface="Gilroy" pitchFamily="2" charset="0"/>
                <a:ea typeface="Verdana" panose="020B0604030504040204" pitchFamily="34" charset="0"/>
                <a:cs typeface="Verdana" panose="020B0604030504040204" pitchFamily="34" charset="0"/>
              </a:rPr>
              <a:t>Исполнение задач строго по регламенту, </a:t>
            </a:r>
            <a:br>
              <a:rPr lang="ru-RU" sz="1200" dirty="0">
                <a:latin typeface="Gilroy" pitchFamily="2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ru-RU" sz="1200" dirty="0">
                <a:latin typeface="Gilroy" pitchFamily="2" charset="0"/>
                <a:ea typeface="Verdana" panose="020B0604030504040204" pitchFamily="34" charset="0"/>
                <a:cs typeface="Verdana" panose="020B0604030504040204" pitchFamily="34" charset="0"/>
              </a:rPr>
              <a:t>без «человеческого фактора»</a:t>
            </a:r>
          </a:p>
          <a:p>
            <a:pPr marL="135450" indent="-135450" fontAlgn="base">
              <a:spcAft>
                <a:spcPts val="400"/>
              </a:spcAft>
              <a:buClr>
                <a:srgbClr val="A20B34"/>
              </a:buClr>
              <a:buFont typeface="Arial" panose="020B0604020202020204" pitchFamily="34" charset="0"/>
              <a:buChar char="•"/>
            </a:pPr>
            <a:r>
              <a:rPr lang="ru-RU" sz="1200" dirty="0">
                <a:latin typeface="Gilroy" pitchFamily="2" charset="0"/>
                <a:ea typeface="Verdana" panose="020B0604030504040204" pitchFamily="34" charset="0"/>
                <a:cs typeface="Verdana" panose="020B0604030504040204" pitchFamily="34" charset="0"/>
              </a:rPr>
              <a:t>Использование когнитивных функций </a:t>
            </a:r>
            <a:br>
              <a:rPr lang="ru-RU" sz="1200" dirty="0">
                <a:latin typeface="Gilroy" pitchFamily="2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ru-RU" sz="1200" dirty="0">
                <a:latin typeface="Gilroy" pitchFamily="2" charset="0"/>
                <a:ea typeface="Verdana" panose="020B0604030504040204" pitchFamily="34" charset="0"/>
                <a:cs typeface="Verdana" panose="020B0604030504040204" pitchFamily="34" charset="0"/>
              </a:rPr>
              <a:t>для расширения области применения </a:t>
            </a:r>
            <a:br>
              <a:rPr lang="ru-RU" sz="1200" dirty="0">
                <a:latin typeface="Gilroy" pitchFamily="2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ru-RU" sz="1200" dirty="0">
                <a:latin typeface="Gilroy" pitchFamily="2" charset="0"/>
                <a:ea typeface="Verdana" panose="020B0604030504040204" pitchFamily="34" charset="0"/>
                <a:cs typeface="Verdana" panose="020B0604030504040204" pitchFamily="34" charset="0"/>
              </a:rPr>
              <a:t>в интеллектуальных задачах</a:t>
            </a:r>
          </a:p>
        </p:txBody>
      </p:sp>
      <p:sp>
        <p:nvSpPr>
          <p:cNvPr id="185" name="Прямоугольник 184">
            <a:extLst>
              <a:ext uri="{FF2B5EF4-FFF2-40B4-BE49-F238E27FC236}">
                <a16:creationId xmlns:a16="http://schemas.microsoft.com/office/drawing/2014/main" id="{BA79E7EC-55F2-B278-F624-22AA4DA7EF24}"/>
              </a:ext>
            </a:extLst>
          </p:cNvPr>
          <p:cNvSpPr/>
          <p:nvPr/>
        </p:nvSpPr>
        <p:spPr bwMode="auto">
          <a:xfrm>
            <a:off x="7519091" y="4553875"/>
            <a:ext cx="3035735" cy="1210588"/>
          </a:xfrm>
          <a:prstGeom prst="rect">
            <a:avLst/>
          </a:prstGeom>
          <a:ln>
            <a:noFill/>
          </a:ln>
        </p:spPr>
        <p:txBody>
          <a:bodyPr wrap="square" lIns="0" tIns="0" rIns="0" bIns="0" anchor="ctr">
            <a:spAutoFit/>
          </a:bodyPr>
          <a:lstStyle/>
          <a:p>
            <a:pPr marL="135450" indent="-135450" fontAlgn="base">
              <a:spcAft>
                <a:spcPts val="400"/>
              </a:spcAft>
              <a:buClr>
                <a:srgbClr val="A20B34"/>
              </a:buClr>
              <a:buFont typeface="Arial" panose="020B0604020202020204" pitchFamily="34" charset="0"/>
              <a:buChar char="•"/>
            </a:pPr>
            <a:r>
              <a:rPr lang="ru-RU" sz="1200" dirty="0">
                <a:latin typeface="Gilroy" pitchFamily="2" charset="0"/>
                <a:ea typeface="Verdana" panose="020B0604030504040204" pitchFamily="34" charset="0"/>
                <a:cs typeface="Verdana" panose="020B0604030504040204" pitchFamily="34" charset="0"/>
              </a:rPr>
              <a:t>Без ошибок. Все действия контролируются</a:t>
            </a:r>
          </a:p>
          <a:p>
            <a:pPr marL="135450" indent="-135450" fontAlgn="base">
              <a:spcAft>
                <a:spcPts val="400"/>
              </a:spcAft>
              <a:buClr>
                <a:srgbClr val="A20B34"/>
              </a:buClr>
              <a:buFont typeface="Arial" panose="020B0604020202020204" pitchFamily="34" charset="0"/>
              <a:buChar char="•"/>
            </a:pPr>
            <a:r>
              <a:rPr lang="ru-RU" sz="1200" dirty="0">
                <a:latin typeface="Gilroy" pitchFamily="2" charset="0"/>
                <a:ea typeface="Verdana" panose="020B0604030504040204" pitchFamily="34" charset="0"/>
                <a:cs typeface="Verdana" panose="020B0604030504040204" pitchFamily="34" charset="0"/>
              </a:rPr>
              <a:t>Соблюдение SLA, минимизация финансовых и репутационных потерь</a:t>
            </a:r>
          </a:p>
          <a:p>
            <a:pPr marL="135450" indent="-135450" fontAlgn="base">
              <a:spcAft>
                <a:spcPts val="400"/>
              </a:spcAft>
              <a:buClr>
                <a:srgbClr val="A20B34"/>
              </a:buClr>
              <a:buFont typeface="Arial" panose="020B0604020202020204" pitchFamily="34" charset="0"/>
              <a:buChar char="•"/>
            </a:pPr>
            <a:r>
              <a:rPr lang="ru-RU" sz="1200" dirty="0">
                <a:latin typeface="Gilroy" pitchFamily="2" charset="0"/>
                <a:ea typeface="Verdana" panose="020B0604030504040204" pitchFamily="34" charset="0"/>
                <a:cs typeface="Verdana" panose="020B0604030504040204" pitchFamily="34" charset="0"/>
              </a:rPr>
              <a:t>Достоверные и своевременные данные для принятия решений</a:t>
            </a:r>
          </a:p>
        </p:txBody>
      </p:sp>
      <p:sp>
        <p:nvSpPr>
          <p:cNvPr id="51" name="Прямоугольник 50">
            <a:extLst>
              <a:ext uri="{FF2B5EF4-FFF2-40B4-BE49-F238E27FC236}">
                <a16:creationId xmlns:a16="http://schemas.microsoft.com/office/drawing/2014/main" id="{19D45D42-1067-4DF5-B4C5-15CED101C626}"/>
              </a:ext>
            </a:extLst>
          </p:cNvPr>
          <p:cNvSpPr/>
          <p:nvPr/>
        </p:nvSpPr>
        <p:spPr bwMode="auto">
          <a:xfrm>
            <a:off x="7519092" y="1061223"/>
            <a:ext cx="3792567" cy="1210588"/>
          </a:xfrm>
          <a:prstGeom prst="rect">
            <a:avLst/>
          </a:prstGeom>
          <a:ln>
            <a:noFill/>
          </a:ln>
        </p:spPr>
        <p:txBody>
          <a:bodyPr wrap="square" lIns="0" tIns="0" rIns="0" bIns="0" anchor="ctr">
            <a:spAutoFit/>
          </a:bodyPr>
          <a:lstStyle/>
          <a:p>
            <a:pPr marL="135450" indent="-135450" fontAlgn="base">
              <a:spcAft>
                <a:spcPts val="400"/>
              </a:spcAft>
              <a:buClr>
                <a:srgbClr val="A20B34"/>
              </a:buClr>
              <a:buFont typeface="Arial" panose="020B0604020202020204" pitchFamily="34" charset="0"/>
              <a:buChar char="•"/>
            </a:pPr>
            <a:r>
              <a:rPr lang="ru-RU" sz="1200" dirty="0">
                <a:latin typeface="Gilroy" pitchFamily="2" charset="0"/>
                <a:ea typeface="Verdana" panose="020B0604030504040204" pitchFamily="34" charset="0"/>
                <a:cs typeface="Verdana" panose="020B0604030504040204" pitchFamily="34" charset="0"/>
              </a:rPr>
              <a:t>Сокращение времени работы над задачами </a:t>
            </a:r>
            <a:br>
              <a:rPr lang="ru-RU" sz="1200" dirty="0">
                <a:latin typeface="Gilroy" pitchFamily="2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ru-RU" sz="1200" dirty="0">
                <a:latin typeface="Gilroy" pitchFamily="2" charset="0"/>
                <a:ea typeface="Verdana" panose="020B0604030504040204" pitchFamily="34" charset="0"/>
                <a:cs typeface="Verdana" panose="020B0604030504040204" pitchFamily="34" charset="0"/>
              </a:rPr>
              <a:t>до 4-х раз *</a:t>
            </a:r>
          </a:p>
          <a:p>
            <a:pPr marL="135450" indent="-135450" fontAlgn="base">
              <a:spcAft>
                <a:spcPts val="400"/>
              </a:spcAft>
              <a:buClr>
                <a:srgbClr val="A20B34"/>
              </a:buClr>
              <a:buFont typeface="Arial" panose="020B0604020202020204" pitchFamily="34" charset="0"/>
              <a:buChar char="•"/>
            </a:pPr>
            <a:r>
              <a:rPr lang="ru-RU" sz="1200" dirty="0">
                <a:latin typeface="Gilroy" pitchFamily="2" charset="0"/>
                <a:ea typeface="Verdana" panose="020B0604030504040204" pitchFamily="34" charset="0"/>
                <a:cs typeface="Verdana" panose="020B0604030504040204" pitchFamily="34" charset="0"/>
              </a:rPr>
              <a:t>Быстро настроить с помощью No-Code </a:t>
            </a:r>
            <a:br>
              <a:rPr lang="ru-RU" sz="1200" dirty="0">
                <a:latin typeface="Gilroy" pitchFamily="2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ru-RU" sz="1200" dirty="0">
                <a:latin typeface="Gilroy" pitchFamily="2" charset="0"/>
                <a:ea typeface="Verdana" panose="020B0604030504040204" pitchFamily="34" charset="0"/>
                <a:cs typeface="Verdana" panose="020B0604030504040204" pitchFamily="34" charset="0"/>
              </a:rPr>
              <a:t>(1 – 3 недели)</a:t>
            </a:r>
          </a:p>
          <a:p>
            <a:pPr marL="135450" indent="-135450" fontAlgn="base">
              <a:spcAft>
                <a:spcPts val="400"/>
              </a:spcAft>
              <a:buClr>
                <a:srgbClr val="A20B34"/>
              </a:buClr>
              <a:buFont typeface="Arial" panose="020B0604020202020204" pitchFamily="34" charset="0"/>
              <a:buChar char="•"/>
            </a:pPr>
            <a:r>
              <a:rPr lang="ru-RU" sz="1200" dirty="0">
                <a:latin typeface="Gilroy" pitchFamily="2" charset="0"/>
                <a:ea typeface="Verdana" panose="020B0604030504040204" pitchFamily="34" charset="0"/>
                <a:cs typeface="Verdana" panose="020B0604030504040204" pitchFamily="34" charset="0"/>
              </a:rPr>
              <a:t>Не требуется интеграция или изменения </a:t>
            </a:r>
            <a:br>
              <a:rPr lang="ru-RU" sz="1200" dirty="0">
                <a:latin typeface="Gilroy" pitchFamily="2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ru-RU" sz="1200" dirty="0">
                <a:latin typeface="Gilroy" pitchFamily="2" charset="0"/>
                <a:ea typeface="Verdana" panose="020B0604030504040204" pitchFamily="34" charset="0"/>
                <a:cs typeface="Verdana" panose="020B0604030504040204" pitchFamily="34" charset="0"/>
              </a:rPr>
              <a:t>в текущих системах</a:t>
            </a:r>
          </a:p>
        </p:txBody>
      </p:sp>
      <p:cxnSp>
        <p:nvCxnSpPr>
          <p:cNvPr id="56" name="Прямая соединительная линия 55">
            <a:extLst>
              <a:ext uri="{FF2B5EF4-FFF2-40B4-BE49-F238E27FC236}">
                <a16:creationId xmlns:a16="http://schemas.microsoft.com/office/drawing/2014/main" id="{EE144FFF-CF85-40BD-9FE0-3F133FDBDA9F}"/>
              </a:ext>
            </a:extLst>
          </p:cNvPr>
          <p:cNvCxnSpPr>
            <a:cxnSpLocks/>
          </p:cNvCxnSpPr>
          <p:nvPr/>
        </p:nvCxnSpPr>
        <p:spPr>
          <a:xfrm flipH="1">
            <a:off x="11682364" y="6548203"/>
            <a:ext cx="509636" cy="0"/>
          </a:xfrm>
          <a:prstGeom prst="line">
            <a:avLst/>
          </a:prstGeom>
          <a:ln w="25400" cap="rnd">
            <a:solidFill>
              <a:srgbClr val="A20B3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Номер слайда 5">
            <a:extLst>
              <a:ext uri="{FF2B5EF4-FFF2-40B4-BE49-F238E27FC236}">
                <a16:creationId xmlns:a16="http://schemas.microsoft.com/office/drawing/2014/main" id="{B5F7A86D-E483-41BF-8F91-C6712A00EC14}"/>
              </a:ext>
            </a:extLst>
          </p:cNvPr>
          <p:cNvSpPr txBox="1">
            <a:spLocks/>
          </p:cNvSpPr>
          <p:nvPr/>
        </p:nvSpPr>
        <p:spPr>
          <a:xfrm>
            <a:off x="11137899" y="6365638"/>
            <a:ext cx="528813" cy="365125"/>
          </a:xfrm>
          <a:prstGeom prst="rect">
            <a:avLst/>
          </a:prstGeom>
        </p:spPr>
        <p:txBody>
          <a:bodyPr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80695555-C15A-CD4B-A4E7-6C05E6A3A6CF}" type="slidenum">
              <a:rPr lang="ru-RU" sz="1000" b="1" smtClean="0">
                <a:latin typeface="Gilroy-Semibold" pitchFamily="2" charset="0"/>
              </a:rPr>
              <a:pPr algn="r"/>
              <a:t>5</a:t>
            </a:fld>
            <a:endParaRPr lang="ru-RU" sz="1000" b="1" dirty="0">
              <a:latin typeface="Gilroy-Semibold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79751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5" name="Рисунок 104">
            <a:extLst>
              <a:ext uri="{FF2B5EF4-FFF2-40B4-BE49-F238E27FC236}">
                <a16:creationId xmlns:a16="http://schemas.microsoft.com/office/drawing/2014/main" id="{B1879AB1-50CC-46D1-AC5D-7AF89FB4D80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 l="-2664" t="-1762" r="14788" b="15070"/>
          <a:stretch/>
        </p:blipFill>
        <p:spPr>
          <a:xfrm>
            <a:off x="8991600" y="2209800"/>
            <a:ext cx="3200400" cy="4648200"/>
          </a:xfrm>
          <a:prstGeom prst="rect">
            <a:avLst/>
          </a:prstGeom>
        </p:spPr>
      </p:pic>
      <p:sp>
        <p:nvSpPr>
          <p:cNvPr id="4" name="Прямоугольник: скругленные углы 70">
            <a:extLst>
              <a:ext uri="{FF2B5EF4-FFF2-40B4-BE49-F238E27FC236}">
                <a16:creationId xmlns:a16="http://schemas.microsoft.com/office/drawing/2014/main" id="{F30D01CA-8FAB-DC69-36BD-47D27BA61911}"/>
              </a:ext>
            </a:extLst>
          </p:cNvPr>
          <p:cNvSpPr/>
          <p:nvPr/>
        </p:nvSpPr>
        <p:spPr>
          <a:xfrm>
            <a:off x="532461" y="1498605"/>
            <a:ext cx="2862268" cy="1490127"/>
          </a:xfrm>
          <a:prstGeom prst="roundRect">
            <a:avLst>
              <a:gd name="adj" fmla="val 14318"/>
            </a:avLst>
          </a:prstGeom>
          <a:solidFill>
            <a:schemeClr val="bg1"/>
          </a:solidFill>
          <a:ln w="12700" cap="flat">
            <a:solidFill>
              <a:schemeClr val="bg1">
                <a:lumMod val="85000"/>
              </a:schemeClr>
            </a:solidFill>
            <a:prstDash val="solid"/>
            <a:miter/>
          </a:ln>
          <a:effectLst>
            <a:outerShdw blurRad="317500" dist="38100" dir="5400000" algn="t" rotWithShape="0">
              <a:schemeClr val="tx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Прямоугольник 55">
            <a:extLst>
              <a:ext uri="{FF2B5EF4-FFF2-40B4-BE49-F238E27FC236}">
                <a16:creationId xmlns:a16="http://schemas.microsoft.com/office/drawing/2014/main" id="{FE6A7C55-A6B8-BCC7-4216-75A4936C9410}"/>
              </a:ext>
            </a:extLst>
          </p:cNvPr>
          <p:cNvSpPr/>
          <p:nvPr/>
        </p:nvSpPr>
        <p:spPr bwMode="auto">
          <a:xfrm>
            <a:off x="748361" y="1689105"/>
            <a:ext cx="2494361" cy="107721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ru-RU" sz="1400" b="1" dirty="0">
                <a:latin typeface="Gilroy" panose="00000500000000000000" pitchFamily="2" charset="-52"/>
                <a:cs typeface="Segoe UI" panose="020B0502040204020203" pitchFamily="34" charset="0"/>
              </a:rPr>
              <a:t>Использование цифровых ассистентов</a:t>
            </a:r>
            <a:r>
              <a:rPr lang="ru-RU" sz="1400" dirty="0">
                <a:latin typeface="Gilroy" panose="00000500000000000000" pitchFamily="2" charset="-52"/>
                <a:cs typeface="Segoe UI" panose="020B0502040204020203" pitchFamily="34" charset="0"/>
              </a:rPr>
              <a:t>, которые были опубликованы в оркестраторе в качестве шагов процесса</a:t>
            </a:r>
            <a:endParaRPr lang="en-US" sz="1400" dirty="0">
              <a:latin typeface="Gilroy" panose="00000500000000000000" pitchFamily="2" charset="-52"/>
              <a:cs typeface="Segoe UI" panose="020B0502040204020203" pitchFamily="34" charset="0"/>
            </a:endParaRPr>
          </a:p>
        </p:txBody>
      </p:sp>
      <p:sp>
        <p:nvSpPr>
          <p:cNvPr id="8" name="Прямоугольник: скругленные углы 70">
            <a:extLst>
              <a:ext uri="{FF2B5EF4-FFF2-40B4-BE49-F238E27FC236}">
                <a16:creationId xmlns:a16="http://schemas.microsoft.com/office/drawing/2014/main" id="{56DB5B4F-5B43-7493-5AF3-02EBAF4F40DD}"/>
              </a:ext>
            </a:extLst>
          </p:cNvPr>
          <p:cNvSpPr/>
          <p:nvPr/>
        </p:nvSpPr>
        <p:spPr>
          <a:xfrm>
            <a:off x="3741259" y="1498605"/>
            <a:ext cx="2862268" cy="1490127"/>
          </a:xfrm>
          <a:prstGeom prst="roundRect">
            <a:avLst>
              <a:gd name="adj" fmla="val 14318"/>
            </a:avLst>
          </a:prstGeom>
          <a:solidFill>
            <a:schemeClr val="bg1"/>
          </a:solidFill>
          <a:ln w="12700" cap="flat">
            <a:solidFill>
              <a:schemeClr val="bg1">
                <a:lumMod val="85000"/>
              </a:schemeClr>
            </a:solidFill>
            <a:prstDash val="solid"/>
            <a:miter/>
          </a:ln>
          <a:effectLst>
            <a:outerShdw blurRad="317500" dist="38100" dir="5400000" algn="t" rotWithShape="0">
              <a:schemeClr val="tx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Прямоугольник 55">
            <a:extLst>
              <a:ext uri="{FF2B5EF4-FFF2-40B4-BE49-F238E27FC236}">
                <a16:creationId xmlns:a16="http://schemas.microsoft.com/office/drawing/2014/main" id="{83053667-67BC-930D-4B99-62303BA39301}"/>
              </a:ext>
            </a:extLst>
          </p:cNvPr>
          <p:cNvSpPr/>
          <p:nvPr/>
        </p:nvSpPr>
        <p:spPr bwMode="auto">
          <a:xfrm>
            <a:off x="3957159" y="1689105"/>
            <a:ext cx="2519761" cy="107721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ru-RU" sz="1400" dirty="0">
                <a:latin typeface="Gilroy" panose="00000500000000000000" pitchFamily="2" charset="-52"/>
                <a:cs typeface="Segoe UI" panose="020B0502040204020203" pitchFamily="34" charset="0"/>
              </a:rPr>
              <a:t>Участие сотрудников в исполнении процессов благодаря использованию </a:t>
            </a:r>
            <a:r>
              <a:rPr lang="ru-RU" sz="1400" b="1" dirty="0">
                <a:latin typeface="Gilroy" panose="00000500000000000000" pitchFamily="2" charset="-52"/>
                <a:cs typeface="Segoe UI" panose="020B0502040204020203" pitchFamily="34" charset="0"/>
              </a:rPr>
              <a:t>экранных форм в качестве задач</a:t>
            </a:r>
          </a:p>
        </p:txBody>
      </p:sp>
      <p:sp>
        <p:nvSpPr>
          <p:cNvPr id="12" name="Прямоугольник: скругленные углы 70">
            <a:extLst>
              <a:ext uri="{FF2B5EF4-FFF2-40B4-BE49-F238E27FC236}">
                <a16:creationId xmlns:a16="http://schemas.microsoft.com/office/drawing/2014/main" id="{A0280630-4236-3D20-7713-3A8BF17AAEA0}"/>
              </a:ext>
            </a:extLst>
          </p:cNvPr>
          <p:cNvSpPr/>
          <p:nvPr/>
        </p:nvSpPr>
        <p:spPr>
          <a:xfrm>
            <a:off x="532461" y="3202519"/>
            <a:ext cx="2862268" cy="1490127"/>
          </a:xfrm>
          <a:prstGeom prst="roundRect">
            <a:avLst>
              <a:gd name="adj" fmla="val 14318"/>
            </a:avLst>
          </a:prstGeom>
          <a:solidFill>
            <a:schemeClr val="bg1"/>
          </a:solidFill>
          <a:ln w="12700" cap="flat">
            <a:solidFill>
              <a:schemeClr val="bg1">
                <a:lumMod val="85000"/>
              </a:schemeClr>
            </a:solidFill>
            <a:prstDash val="solid"/>
            <a:miter/>
          </a:ln>
          <a:effectLst>
            <a:outerShdw blurRad="317500" dist="38100" dir="5400000" algn="t" rotWithShape="0">
              <a:schemeClr val="tx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" name="Прямоугольник 55">
            <a:extLst>
              <a:ext uri="{FF2B5EF4-FFF2-40B4-BE49-F238E27FC236}">
                <a16:creationId xmlns:a16="http://schemas.microsoft.com/office/drawing/2014/main" id="{9E3252EF-6B62-8206-0F68-3A48D86FE6AC}"/>
              </a:ext>
            </a:extLst>
          </p:cNvPr>
          <p:cNvSpPr/>
          <p:nvPr/>
        </p:nvSpPr>
        <p:spPr bwMode="auto">
          <a:xfrm>
            <a:off x="748361" y="3393019"/>
            <a:ext cx="2388129" cy="107721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ru-RU" sz="1400" b="1" dirty="0">
                <a:latin typeface="Gilroy" panose="00000500000000000000" pitchFamily="50" charset="-52"/>
                <a:cs typeface="Gilroy Bold" panose="00000800000000000000" charset="0"/>
              </a:rPr>
              <a:t>Использование входных данных и результатов шагов </a:t>
            </a:r>
            <a:r>
              <a:rPr lang="ru-RU" sz="1400" dirty="0">
                <a:latin typeface="Gilroy" panose="00000500000000000000" pitchFamily="2" charset="-52"/>
                <a:cs typeface="Segoe UI" panose="020B0502040204020203" pitchFamily="34" charset="0"/>
              </a:rPr>
              <a:t>для передачи данных между шагами процесса</a:t>
            </a:r>
          </a:p>
        </p:txBody>
      </p:sp>
      <p:sp>
        <p:nvSpPr>
          <p:cNvPr id="14" name="Прямоугольник: скругленные углы 70">
            <a:extLst>
              <a:ext uri="{FF2B5EF4-FFF2-40B4-BE49-F238E27FC236}">
                <a16:creationId xmlns:a16="http://schemas.microsoft.com/office/drawing/2014/main" id="{2FA149FF-E1ED-C840-B06F-DCE789BCF83F}"/>
              </a:ext>
            </a:extLst>
          </p:cNvPr>
          <p:cNvSpPr/>
          <p:nvPr/>
        </p:nvSpPr>
        <p:spPr>
          <a:xfrm>
            <a:off x="532461" y="4906433"/>
            <a:ext cx="2862268" cy="1490127"/>
          </a:xfrm>
          <a:prstGeom prst="roundRect">
            <a:avLst>
              <a:gd name="adj" fmla="val 14318"/>
            </a:avLst>
          </a:prstGeom>
          <a:solidFill>
            <a:schemeClr val="bg1"/>
          </a:solidFill>
          <a:ln w="12700" cap="flat">
            <a:solidFill>
              <a:schemeClr val="bg1">
                <a:lumMod val="85000"/>
              </a:schemeClr>
            </a:solidFill>
            <a:prstDash val="solid"/>
            <a:miter/>
          </a:ln>
          <a:effectLst>
            <a:outerShdw blurRad="317500" dist="38100" dir="5400000" algn="t" rotWithShape="0">
              <a:schemeClr val="tx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5" name="Прямоугольник 55">
            <a:extLst>
              <a:ext uri="{FF2B5EF4-FFF2-40B4-BE49-F238E27FC236}">
                <a16:creationId xmlns:a16="http://schemas.microsoft.com/office/drawing/2014/main" id="{A726B2FC-24A8-471B-8121-3C6F48E805D2}"/>
              </a:ext>
            </a:extLst>
          </p:cNvPr>
          <p:cNvSpPr/>
          <p:nvPr/>
        </p:nvSpPr>
        <p:spPr bwMode="auto">
          <a:xfrm>
            <a:off x="748361" y="5096933"/>
            <a:ext cx="2314153" cy="86177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ru-RU" sz="1400" b="1" dirty="0">
                <a:latin typeface="Gilroy" panose="00000500000000000000" pitchFamily="2" charset="-52"/>
                <a:cs typeface="Segoe UI" panose="020B0502040204020203" pitchFamily="34" charset="0"/>
              </a:rPr>
              <a:t>Возможность параллельного </a:t>
            </a:r>
            <a:r>
              <a:rPr lang="ru-RU" sz="1400" dirty="0">
                <a:latin typeface="Gilroy" panose="00000500000000000000" pitchFamily="2" charset="-52"/>
                <a:cs typeface="Segoe UI" panose="020B0502040204020203" pitchFamily="34" charset="0"/>
              </a:rPr>
              <a:t>исполнения</a:t>
            </a:r>
            <a:r>
              <a:rPr lang="ru-RU" sz="1400" b="1" dirty="0">
                <a:latin typeface="Gilroy" panose="00000500000000000000" pitchFamily="2" charset="-52"/>
                <a:cs typeface="Segoe UI" panose="020B0502040204020203" pitchFamily="34" charset="0"/>
              </a:rPr>
              <a:t> </a:t>
            </a:r>
            <a:r>
              <a:rPr lang="ru-RU" sz="1400" dirty="0">
                <a:latin typeface="Gilroy" panose="00000500000000000000" pitchFamily="2" charset="-52"/>
                <a:cs typeface="Segoe UI" panose="020B0502040204020203" pitchFamily="34" charset="0"/>
              </a:rPr>
              <a:t>нескольких задач сквозного процесса</a:t>
            </a:r>
          </a:p>
        </p:txBody>
      </p:sp>
      <p:sp>
        <p:nvSpPr>
          <p:cNvPr id="16" name="Прямоугольник: скругленные углы 70">
            <a:extLst>
              <a:ext uri="{FF2B5EF4-FFF2-40B4-BE49-F238E27FC236}">
                <a16:creationId xmlns:a16="http://schemas.microsoft.com/office/drawing/2014/main" id="{3267D074-972C-C00F-48D7-459C3B951FE9}"/>
              </a:ext>
            </a:extLst>
          </p:cNvPr>
          <p:cNvSpPr/>
          <p:nvPr/>
        </p:nvSpPr>
        <p:spPr>
          <a:xfrm>
            <a:off x="3741259" y="3202519"/>
            <a:ext cx="2862268" cy="1490127"/>
          </a:xfrm>
          <a:prstGeom prst="roundRect">
            <a:avLst>
              <a:gd name="adj" fmla="val 14318"/>
            </a:avLst>
          </a:prstGeom>
          <a:solidFill>
            <a:schemeClr val="bg1"/>
          </a:solidFill>
          <a:ln w="12700" cap="flat">
            <a:solidFill>
              <a:schemeClr val="bg1">
                <a:lumMod val="85000"/>
              </a:schemeClr>
            </a:solidFill>
            <a:prstDash val="solid"/>
            <a:miter/>
          </a:ln>
          <a:effectLst>
            <a:outerShdw blurRad="317500" dist="38100" dir="5400000" algn="t" rotWithShape="0">
              <a:schemeClr val="tx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7" name="Прямоугольник 55">
            <a:extLst>
              <a:ext uri="{FF2B5EF4-FFF2-40B4-BE49-F238E27FC236}">
                <a16:creationId xmlns:a16="http://schemas.microsoft.com/office/drawing/2014/main" id="{1828FDD4-992A-4C9D-F353-852032B35635}"/>
              </a:ext>
            </a:extLst>
          </p:cNvPr>
          <p:cNvSpPr/>
          <p:nvPr/>
        </p:nvSpPr>
        <p:spPr bwMode="auto">
          <a:xfrm>
            <a:off x="3957159" y="3393019"/>
            <a:ext cx="2519761" cy="86177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ru-RU" sz="1400" b="1" dirty="0">
                <a:latin typeface="Gilroy" panose="00000500000000000000" pitchFamily="2" charset="-52"/>
                <a:cs typeface="Segoe UI" panose="020B0502040204020203" pitchFamily="34" charset="0"/>
              </a:rPr>
              <a:t>Контроль</a:t>
            </a:r>
            <a:r>
              <a:rPr lang="ru-RU" sz="1400" dirty="0">
                <a:latin typeface="Gilroy" panose="00000500000000000000" pitchFamily="2" charset="-52"/>
                <a:cs typeface="Segoe UI" panose="020B0502040204020203" pitchFamily="34" charset="0"/>
              </a:rPr>
              <a:t> исполнения </a:t>
            </a:r>
            <a:r>
              <a:rPr lang="ru-RU" sz="1400" b="1" dirty="0">
                <a:latin typeface="Gilroy" panose="00000500000000000000" pitchFamily="2" charset="-52"/>
                <a:cs typeface="Segoe UI" panose="020B0502040204020203" pitchFamily="34" charset="0"/>
              </a:rPr>
              <a:t>задач</a:t>
            </a:r>
            <a:r>
              <a:rPr lang="ru-RU" sz="1400" dirty="0">
                <a:latin typeface="Gilroy" panose="00000500000000000000" pitchFamily="2" charset="-52"/>
                <a:cs typeface="Segoe UI" panose="020B0502040204020203" pitchFamily="34" charset="0"/>
              </a:rPr>
              <a:t> за счет использования приоритетов, механизма крайних сроков исполнения</a:t>
            </a:r>
          </a:p>
        </p:txBody>
      </p:sp>
      <p:sp>
        <p:nvSpPr>
          <p:cNvPr id="18" name="Прямоугольник: скругленные углы 17">
            <a:extLst>
              <a:ext uri="{FF2B5EF4-FFF2-40B4-BE49-F238E27FC236}">
                <a16:creationId xmlns:a16="http://schemas.microsoft.com/office/drawing/2014/main" id="{081ADF3D-9327-75FB-5172-501905462D61}"/>
              </a:ext>
            </a:extLst>
          </p:cNvPr>
          <p:cNvSpPr/>
          <p:nvPr/>
        </p:nvSpPr>
        <p:spPr>
          <a:xfrm>
            <a:off x="363532" y="1329680"/>
            <a:ext cx="353006" cy="353006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BA0E3B"/>
              </a:gs>
              <a:gs pos="100000">
                <a:srgbClr val="DD1146"/>
              </a:gs>
            </a:gsLst>
            <a:lin ang="4200000" scaled="0"/>
          </a:gradFill>
          <a:ln w="12700" cap="flat">
            <a:solidFill>
              <a:srgbClr val="A30C33"/>
            </a:solidFill>
            <a:prstDash val="solid"/>
            <a:miter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22" dirty="0">
                <a:latin typeface="Gilroy" panose="00000500000000000000" pitchFamily="50" charset="-52"/>
              </a:rPr>
              <a:t>1</a:t>
            </a:r>
          </a:p>
        </p:txBody>
      </p:sp>
      <p:sp>
        <p:nvSpPr>
          <p:cNvPr id="19" name="Прямоугольник: скругленные углы 18">
            <a:extLst>
              <a:ext uri="{FF2B5EF4-FFF2-40B4-BE49-F238E27FC236}">
                <a16:creationId xmlns:a16="http://schemas.microsoft.com/office/drawing/2014/main" id="{BA3770F8-3557-73C6-127D-D346BE89B40C}"/>
              </a:ext>
            </a:extLst>
          </p:cNvPr>
          <p:cNvSpPr/>
          <p:nvPr/>
        </p:nvSpPr>
        <p:spPr>
          <a:xfrm>
            <a:off x="363532" y="3039533"/>
            <a:ext cx="353006" cy="353006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BA0E3B"/>
              </a:gs>
              <a:gs pos="100000">
                <a:srgbClr val="DD1146"/>
              </a:gs>
            </a:gsLst>
            <a:lin ang="4200000" scaled="0"/>
          </a:gradFill>
          <a:ln w="12700" cap="flat">
            <a:solidFill>
              <a:srgbClr val="A30C33"/>
            </a:solidFill>
            <a:prstDash val="solid"/>
            <a:miter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22" dirty="0">
                <a:latin typeface="Gilroy" panose="00000500000000000000" pitchFamily="50" charset="-52"/>
              </a:rPr>
              <a:t>2</a:t>
            </a:r>
            <a:endParaRPr lang="ru-RU" sz="1422" dirty="0">
              <a:latin typeface="Gilroy" panose="00000500000000000000" pitchFamily="50" charset="-52"/>
            </a:endParaRPr>
          </a:p>
        </p:txBody>
      </p:sp>
      <p:sp>
        <p:nvSpPr>
          <p:cNvPr id="20" name="Прямоугольник: скругленные углы 19">
            <a:extLst>
              <a:ext uri="{FF2B5EF4-FFF2-40B4-BE49-F238E27FC236}">
                <a16:creationId xmlns:a16="http://schemas.microsoft.com/office/drawing/2014/main" id="{0923D042-9459-760B-99BA-9E5CD8D75AF0}"/>
              </a:ext>
            </a:extLst>
          </p:cNvPr>
          <p:cNvSpPr/>
          <p:nvPr/>
        </p:nvSpPr>
        <p:spPr>
          <a:xfrm>
            <a:off x="363532" y="4741333"/>
            <a:ext cx="353006" cy="353006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BA0E3B"/>
              </a:gs>
              <a:gs pos="100000">
                <a:srgbClr val="DD1146"/>
              </a:gs>
            </a:gsLst>
            <a:lin ang="4200000" scaled="0"/>
          </a:gradFill>
          <a:ln w="12700" cap="flat">
            <a:solidFill>
              <a:srgbClr val="A30C33"/>
            </a:solidFill>
            <a:prstDash val="solid"/>
            <a:miter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22" dirty="0">
                <a:latin typeface="Gilroy" panose="00000500000000000000" pitchFamily="50" charset="-52"/>
              </a:rPr>
              <a:t>3</a:t>
            </a:r>
            <a:endParaRPr lang="ru-RU" sz="1422" dirty="0">
              <a:latin typeface="Gilroy" panose="00000500000000000000" pitchFamily="50" charset="-52"/>
            </a:endParaRPr>
          </a:p>
        </p:txBody>
      </p:sp>
      <p:sp>
        <p:nvSpPr>
          <p:cNvPr id="21" name="Прямоугольник: скругленные углы 20">
            <a:extLst>
              <a:ext uri="{FF2B5EF4-FFF2-40B4-BE49-F238E27FC236}">
                <a16:creationId xmlns:a16="http://schemas.microsoft.com/office/drawing/2014/main" id="{EE7F1A39-E214-4E75-9108-28C321F72301}"/>
              </a:ext>
            </a:extLst>
          </p:cNvPr>
          <p:cNvSpPr/>
          <p:nvPr/>
        </p:nvSpPr>
        <p:spPr>
          <a:xfrm>
            <a:off x="3563459" y="1329680"/>
            <a:ext cx="353006" cy="353006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BA0E3B"/>
              </a:gs>
              <a:gs pos="100000">
                <a:srgbClr val="DD1146"/>
              </a:gs>
            </a:gsLst>
            <a:lin ang="4200000" scaled="0"/>
          </a:gradFill>
          <a:ln w="12700" cap="flat">
            <a:solidFill>
              <a:srgbClr val="A30C33"/>
            </a:solidFill>
            <a:prstDash val="solid"/>
            <a:miter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22" dirty="0">
                <a:latin typeface="Gilroy" panose="00000500000000000000" pitchFamily="50" charset="-52"/>
              </a:rPr>
              <a:t>4</a:t>
            </a:r>
            <a:endParaRPr lang="ru-RU" sz="1422" dirty="0">
              <a:latin typeface="Gilroy" panose="00000500000000000000" pitchFamily="50" charset="-52"/>
            </a:endParaRPr>
          </a:p>
        </p:txBody>
      </p:sp>
      <p:sp>
        <p:nvSpPr>
          <p:cNvPr id="22" name="Прямоугольник: скругленные углы 21">
            <a:extLst>
              <a:ext uri="{FF2B5EF4-FFF2-40B4-BE49-F238E27FC236}">
                <a16:creationId xmlns:a16="http://schemas.microsoft.com/office/drawing/2014/main" id="{D4851F3D-5845-61C5-B07B-048644CCCD68}"/>
              </a:ext>
            </a:extLst>
          </p:cNvPr>
          <p:cNvSpPr/>
          <p:nvPr/>
        </p:nvSpPr>
        <p:spPr>
          <a:xfrm>
            <a:off x="3563459" y="3020483"/>
            <a:ext cx="353006" cy="353006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BA0E3B"/>
              </a:gs>
              <a:gs pos="100000">
                <a:srgbClr val="DD1146"/>
              </a:gs>
            </a:gsLst>
            <a:lin ang="4200000" scaled="0"/>
          </a:gradFill>
          <a:ln w="12700" cap="flat">
            <a:solidFill>
              <a:srgbClr val="A30C33"/>
            </a:solidFill>
            <a:prstDash val="solid"/>
            <a:miter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22" dirty="0">
                <a:latin typeface="Gilroy" panose="00000500000000000000" pitchFamily="50" charset="-52"/>
              </a:rPr>
              <a:t>5</a:t>
            </a:r>
            <a:endParaRPr lang="ru-RU" sz="1422" dirty="0">
              <a:latin typeface="Gilroy" panose="00000500000000000000" pitchFamily="50" charset="-52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590595B-88F1-BA80-B334-FAEF42583DC8}"/>
              </a:ext>
            </a:extLst>
          </p:cNvPr>
          <p:cNvSpPr txBox="1"/>
          <p:nvPr/>
        </p:nvSpPr>
        <p:spPr>
          <a:xfrm>
            <a:off x="9561860" y="2358753"/>
            <a:ext cx="2034019" cy="120032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80975" indent="-180975">
              <a:buFont typeface="Arial" panose="020B0604020202020204" pitchFamily="34" charset="0"/>
              <a:buChar char="•"/>
            </a:pPr>
            <a:r>
              <a:rPr lang="ru-RU" sz="1400" dirty="0">
                <a:latin typeface="Gilroy" panose="00000500000000000000" pitchFamily="50" charset="-52"/>
                <a:ea typeface="Verdana" panose="020B0604030504040204" pitchFamily="34" charset="0"/>
              </a:rPr>
              <a:t>Привычные нотации, блок-схемы</a:t>
            </a:r>
            <a:endParaRPr lang="en-US" sz="1400" dirty="0">
              <a:latin typeface="Gilroy" panose="00000500000000000000" pitchFamily="50" charset="-52"/>
              <a:ea typeface="Verdana" panose="020B0604030504040204" pitchFamily="34" charset="0"/>
            </a:endParaRPr>
          </a:p>
          <a:p>
            <a:pPr marL="180975" indent="-180975">
              <a:buFont typeface="Arial" panose="020B0604020202020204" pitchFamily="34" charset="0"/>
              <a:buChar char="•"/>
            </a:pPr>
            <a:endParaRPr lang="en-US" sz="400" dirty="0">
              <a:latin typeface="Gilroy" panose="00000500000000000000" pitchFamily="50" charset="-52"/>
              <a:ea typeface="Verdana" panose="020B0604030504040204" pitchFamily="34" charset="0"/>
            </a:endParaRPr>
          </a:p>
          <a:p>
            <a:pPr marL="180975" indent="-180975">
              <a:buFont typeface="Arial" panose="020B0604020202020204" pitchFamily="34" charset="0"/>
              <a:buChar char="•"/>
            </a:pPr>
            <a:r>
              <a:rPr lang="ru-RU" sz="1400" dirty="0">
                <a:latin typeface="Gilroy" panose="00000500000000000000" pitchFamily="50" charset="-52"/>
                <a:ea typeface="Verdana" panose="020B0604030504040204" pitchFamily="34" charset="0"/>
              </a:rPr>
              <a:t>Искусственный интеллект</a:t>
            </a:r>
            <a:br>
              <a:rPr lang="en-US" sz="1400" dirty="0">
                <a:latin typeface="Gilroy" panose="00000500000000000000" pitchFamily="50" charset="-52"/>
                <a:ea typeface="Verdana" panose="020B0604030504040204" pitchFamily="34" charset="0"/>
              </a:rPr>
            </a:br>
            <a:endParaRPr lang="en-US" sz="400" dirty="0">
              <a:latin typeface="Gilroy" panose="00000500000000000000" pitchFamily="50" charset="-52"/>
              <a:ea typeface="Verdana" panose="020B0604030504040204" pitchFamily="34" charset="0"/>
            </a:endParaRPr>
          </a:p>
          <a:p>
            <a:pPr marL="180975" indent="-180975">
              <a:buFont typeface="Arial" panose="020B0604020202020204" pitchFamily="34" charset="0"/>
              <a:buChar char="•"/>
            </a:pPr>
            <a:r>
              <a:rPr lang="en-US" sz="1400" dirty="0">
                <a:latin typeface="Gilroy" panose="00000500000000000000" pitchFamily="50" charset="-52"/>
                <a:ea typeface="Verdana" panose="020B0604030504040204" pitchFamily="34" charset="0"/>
              </a:rPr>
              <a:t>Low-Code</a:t>
            </a:r>
            <a:r>
              <a:rPr lang="ru-RU" sz="1400" dirty="0">
                <a:latin typeface="Gilroy" panose="00000500000000000000" pitchFamily="50" charset="-52"/>
                <a:ea typeface="Verdana" panose="020B0604030504040204" pitchFamily="34" charset="0"/>
              </a:rPr>
              <a:t> </a:t>
            </a:r>
            <a:r>
              <a:rPr lang="en-US" sz="1400" dirty="0">
                <a:latin typeface="Gilroy" panose="00000500000000000000" pitchFamily="50" charset="-52"/>
                <a:ea typeface="Verdana" panose="020B0604030504040204" pitchFamily="34" charset="0"/>
              </a:rPr>
              <a:t>/</a:t>
            </a:r>
            <a:r>
              <a:rPr lang="ru-RU" sz="1400" dirty="0">
                <a:latin typeface="Gilroy" panose="00000500000000000000" pitchFamily="50" charset="-52"/>
                <a:ea typeface="Verdana" panose="020B0604030504040204" pitchFamily="34" charset="0"/>
              </a:rPr>
              <a:t> </a:t>
            </a:r>
            <a:r>
              <a:rPr lang="en-US" sz="1400" dirty="0">
                <a:latin typeface="Gilroy" panose="00000500000000000000" pitchFamily="50" charset="-52"/>
                <a:ea typeface="Verdana" panose="020B0604030504040204" pitchFamily="34" charset="0"/>
              </a:rPr>
              <a:t>No-Code</a:t>
            </a:r>
            <a:endParaRPr lang="ru-RU" sz="1400" dirty="0">
              <a:latin typeface="Gilroy" panose="00000500000000000000" pitchFamily="50" charset="-52"/>
              <a:ea typeface="Verdana" panose="020B0604030504040204" pitchFamily="34" charset="0"/>
            </a:endParaRPr>
          </a:p>
        </p:txBody>
      </p:sp>
      <p:sp>
        <p:nvSpPr>
          <p:cNvPr id="25" name="Прямоугольник: скругленные углы 2">
            <a:extLst>
              <a:ext uri="{FF2B5EF4-FFF2-40B4-BE49-F238E27FC236}">
                <a16:creationId xmlns:a16="http://schemas.microsoft.com/office/drawing/2014/main" id="{6579BEA7-A8FC-629E-9D96-264A67C5326B}"/>
              </a:ext>
            </a:extLst>
          </p:cNvPr>
          <p:cNvSpPr/>
          <p:nvPr/>
        </p:nvSpPr>
        <p:spPr>
          <a:xfrm>
            <a:off x="7053446" y="1647100"/>
            <a:ext cx="1870763" cy="585861"/>
          </a:xfrm>
          <a:prstGeom prst="roundRect">
            <a:avLst>
              <a:gd name="adj" fmla="val 20735"/>
            </a:avLst>
          </a:prstGeom>
          <a:gradFill>
            <a:gsLst>
              <a:gs pos="0">
                <a:srgbClr val="043058"/>
              </a:gs>
              <a:gs pos="100000">
                <a:srgbClr val="054279"/>
              </a:gs>
            </a:gsLst>
            <a:lin ang="2700000" scaled="1"/>
          </a:gradFill>
          <a:ln w="12700" cap="flat">
            <a:solidFill>
              <a:srgbClr val="043058"/>
            </a:solidFill>
            <a:prstDash val="solid"/>
            <a:miter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422">
                <a:latin typeface="Gilroy" panose="00000500000000000000" pitchFamily="50" charset="-52"/>
              </a:rPr>
              <a:t>Интерфейс </a:t>
            </a:r>
            <a:r>
              <a:rPr lang="en-US" sz="1422" dirty="0">
                <a:latin typeface="Gilroy" panose="00000500000000000000" pitchFamily="50" charset="-52"/>
              </a:rPr>
              <a:t>AI </a:t>
            </a:r>
            <a:r>
              <a:rPr lang="ru-RU" sz="1422" dirty="0">
                <a:latin typeface="Gilroy" panose="00000500000000000000" pitchFamily="50" charset="-52"/>
              </a:rPr>
              <a:t>общения</a:t>
            </a:r>
          </a:p>
        </p:txBody>
      </p:sp>
      <p:cxnSp>
        <p:nvCxnSpPr>
          <p:cNvPr id="26" name="Прямая со стрелкой 13">
            <a:extLst>
              <a:ext uri="{FF2B5EF4-FFF2-40B4-BE49-F238E27FC236}">
                <a16:creationId xmlns:a16="http://schemas.microsoft.com/office/drawing/2014/main" id="{04494F1F-F1DD-0BE7-23AC-80FE670A7C3E}"/>
              </a:ext>
            </a:extLst>
          </p:cNvPr>
          <p:cNvCxnSpPr>
            <a:cxnSpLocks/>
          </p:cNvCxnSpPr>
          <p:nvPr/>
        </p:nvCxnSpPr>
        <p:spPr>
          <a:xfrm>
            <a:off x="7988826" y="2315037"/>
            <a:ext cx="2" cy="268876"/>
          </a:xfrm>
          <a:prstGeom prst="straightConnector1">
            <a:avLst/>
          </a:prstGeom>
          <a:ln w="1270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Прямоугольник: скругленные углы 77">
            <a:extLst>
              <a:ext uri="{FF2B5EF4-FFF2-40B4-BE49-F238E27FC236}">
                <a16:creationId xmlns:a16="http://schemas.microsoft.com/office/drawing/2014/main" id="{E354970C-BE06-F55B-EFF5-A688D67B72A3}"/>
              </a:ext>
            </a:extLst>
          </p:cNvPr>
          <p:cNvSpPr/>
          <p:nvPr/>
        </p:nvSpPr>
        <p:spPr>
          <a:xfrm>
            <a:off x="7053443" y="2665988"/>
            <a:ext cx="1870768" cy="585861"/>
          </a:xfrm>
          <a:prstGeom prst="roundRect">
            <a:avLst>
              <a:gd name="adj" fmla="val 22925"/>
            </a:avLst>
          </a:prstGeom>
          <a:gradFill>
            <a:gsLst>
              <a:gs pos="0">
                <a:srgbClr val="043058"/>
              </a:gs>
              <a:gs pos="100000">
                <a:srgbClr val="054279"/>
              </a:gs>
            </a:gsLst>
            <a:lin ang="2700000" scaled="1"/>
          </a:gradFill>
          <a:ln w="12700" cap="flat">
            <a:solidFill>
              <a:srgbClr val="043058"/>
            </a:solidFill>
            <a:prstDash val="solid"/>
            <a:miter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422" dirty="0">
                <a:latin typeface="Gilroy" panose="00000500000000000000" pitchFamily="50" charset="-52"/>
              </a:rPr>
              <a:t>Ассистент 1</a:t>
            </a:r>
          </a:p>
        </p:txBody>
      </p:sp>
      <p:sp>
        <p:nvSpPr>
          <p:cNvPr id="28" name="Прямоугольник: скругленные углы 87">
            <a:extLst>
              <a:ext uri="{FF2B5EF4-FFF2-40B4-BE49-F238E27FC236}">
                <a16:creationId xmlns:a16="http://schemas.microsoft.com/office/drawing/2014/main" id="{980D6DFA-FEC1-08AB-D264-9E78F4B54EAD}"/>
              </a:ext>
            </a:extLst>
          </p:cNvPr>
          <p:cNvSpPr/>
          <p:nvPr/>
        </p:nvSpPr>
        <p:spPr>
          <a:xfrm>
            <a:off x="7053443" y="3640095"/>
            <a:ext cx="1870768" cy="585861"/>
          </a:xfrm>
          <a:prstGeom prst="roundRect">
            <a:avLst>
              <a:gd name="adj" fmla="val 24518"/>
            </a:avLst>
          </a:prstGeom>
          <a:gradFill>
            <a:gsLst>
              <a:gs pos="0">
                <a:srgbClr val="043058"/>
              </a:gs>
              <a:gs pos="100000">
                <a:srgbClr val="054279"/>
              </a:gs>
            </a:gsLst>
            <a:lin ang="2700000" scaled="1"/>
          </a:gradFill>
          <a:ln w="12700" cap="flat">
            <a:solidFill>
              <a:srgbClr val="043058"/>
            </a:solidFill>
            <a:prstDash val="solid"/>
            <a:miter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422" dirty="0">
                <a:latin typeface="Gilroy" panose="00000500000000000000" pitchFamily="50" charset="-52"/>
              </a:rPr>
              <a:t>Ассистент 2</a:t>
            </a:r>
          </a:p>
        </p:txBody>
      </p:sp>
      <p:cxnSp>
        <p:nvCxnSpPr>
          <p:cNvPr id="29" name="Прямая со стрелкой 93">
            <a:extLst>
              <a:ext uri="{FF2B5EF4-FFF2-40B4-BE49-F238E27FC236}">
                <a16:creationId xmlns:a16="http://schemas.microsoft.com/office/drawing/2014/main" id="{82FCE46E-37A6-CF81-0D52-E94B5E29C0B7}"/>
              </a:ext>
            </a:extLst>
          </p:cNvPr>
          <p:cNvCxnSpPr>
            <a:cxnSpLocks/>
          </p:cNvCxnSpPr>
          <p:nvPr/>
        </p:nvCxnSpPr>
        <p:spPr>
          <a:xfrm>
            <a:off x="7988826" y="3311534"/>
            <a:ext cx="2" cy="268876"/>
          </a:xfrm>
          <a:prstGeom prst="straightConnector1">
            <a:avLst/>
          </a:prstGeom>
          <a:ln w="1270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97">
            <a:extLst>
              <a:ext uri="{FF2B5EF4-FFF2-40B4-BE49-F238E27FC236}">
                <a16:creationId xmlns:a16="http://schemas.microsoft.com/office/drawing/2014/main" id="{030AC3C6-3791-731D-44D9-48F185C51570}"/>
              </a:ext>
            </a:extLst>
          </p:cNvPr>
          <p:cNvCxnSpPr>
            <a:cxnSpLocks/>
          </p:cNvCxnSpPr>
          <p:nvPr/>
        </p:nvCxnSpPr>
        <p:spPr>
          <a:xfrm>
            <a:off x="7988826" y="4308284"/>
            <a:ext cx="2" cy="268876"/>
          </a:xfrm>
          <a:prstGeom prst="straightConnector1">
            <a:avLst/>
          </a:prstGeom>
          <a:ln w="12700">
            <a:solidFill>
              <a:srgbClr val="A20C3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100">
            <a:extLst>
              <a:ext uri="{FF2B5EF4-FFF2-40B4-BE49-F238E27FC236}">
                <a16:creationId xmlns:a16="http://schemas.microsoft.com/office/drawing/2014/main" id="{FDF7E6D8-F6BA-57D5-2AEB-4B170E2971C4}"/>
              </a:ext>
            </a:extLst>
          </p:cNvPr>
          <p:cNvCxnSpPr>
            <a:cxnSpLocks/>
          </p:cNvCxnSpPr>
          <p:nvPr/>
        </p:nvCxnSpPr>
        <p:spPr>
          <a:xfrm rot="16200000">
            <a:off x="9093800" y="4817847"/>
            <a:ext cx="2" cy="268876"/>
          </a:xfrm>
          <a:prstGeom prst="straightConnector1">
            <a:avLst/>
          </a:prstGeom>
          <a:ln w="12700">
            <a:solidFill>
              <a:srgbClr val="A20C3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104">
            <a:extLst>
              <a:ext uri="{FF2B5EF4-FFF2-40B4-BE49-F238E27FC236}">
                <a16:creationId xmlns:a16="http://schemas.microsoft.com/office/drawing/2014/main" id="{5FDC0994-D0DD-282E-5C1C-00A84C8AC62F}"/>
              </a:ext>
            </a:extLst>
          </p:cNvPr>
          <p:cNvCxnSpPr>
            <a:cxnSpLocks/>
          </p:cNvCxnSpPr>
          <p:nvPr/>
        </p:nvCxnSpPr>
        <p:spPr>
          <a:xfrm>
            <a:off x="9561860" y="5337720"/>
            <a:ext cx="2" cy="433027"/>
          </a:xfrm>
          <a:prstGeom prst="straightConnector1">
            <a:avLst/>
          </a:prstGeom>
          <a:ln w="1270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>
            <a:extLst>
              <a:ext uri="{FF2B5EF4-FFF2-40B4-BE49-F238E27FC236}">
                <a16:creationId xmlns:a16="http://schemas.microsoft.com/office/drawing/2014/main" id="{BF3B4C49-66AE-88C4-0115-DD90874B7577}"/>
              </a:ext>
            </a:extLst>
          </p:cNvPr>
          <p:cNvCxnSpPr>
            <a:cxnSpLocks/>
          </p:cNvCxnSpPr>
          <p:nvPr/>
        </p:nvCxnSpPr>
        <p:spPr>
          <a:xfrm>
            <a:off x="6861832" y="1519381"/>
            <a:ext cx="0" cy="4842494"/>
          </a:xfrm>
          <a:prstGeom prst="line">
            <a:avLst/>
          </a:prstGeom>
          <a:ln cmpd="sng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Прямоугольник: скругленные углы 87">
            <a:extLst>
              <a:ext uri="{FF2B5EF4-FFF2-40B4-BE49-F238E27FC236}">
                <a16:creationId xmlns:a16="http://schemas.microsoft.com/office/drawing/2014/main" id="{2C9AB310-7450-CFAF-2538-E20313B79A2E}"/>
              </a:ext>
            </a:extLst>
          </p:cNvPr>
          <p:cNvSpPr/>
          <p:nvPr/>
        </p:nvSpPr>
        <p:spPr>
          <a:xfrm>
            <a:off x="10199511" y="4659489"/>
            <a:ext cx="1870768" cy="585861"/>
          </a:xfrm>
          <a:prstGeom prst="roundRect">
            <a:avLst>
              <a:gd name="adj" fmla="val 18147"/>
            </a:avLst>
          </a:prstGeom>
          <a:gradFill>
            <a:gsLst>
              <a:gs pos="0">
                <a:srgbClr val="BA0E3B"/>
              </a:gs>
              <a:gs pos="100000">
                <a:srgbClr val="DD1146"/>
              </a:gs>
            </a:gsLst>
            <a:lin ang="4200000" scaled="0"/>
          </a:gradFill>
          <a:ln w="12700" cap="flat">
            <a:solidFill>
              <a:srgbClr val="A30C33"/>
            </a:solidFill>
            <a:prstDash val="solid"/>
            <a:miter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22" dirty="0">
                <a:latin typeface="Gilroy" panose="00000500000000000000" pitchFamily="50" charset="-52"/>
              </a:rPr>
              <a:t>Экранная форма</a:t>
            </a:r>
          </a:p>
        </p:txBody>
      </p:sp>
      <p:sp>
        <p:nvSpPr>
          <p:cNvPr id="35" name="Прямоугольник: скругленные углы 87">
            <a:extLst>
              <a:ext uri="{FF2B5EF4-FFF2-40B4-BE49-F238E27FC236}">
                <a16:creationId xmlns:a16="http://schemas.microsoft.com/office/drawing/2014/main" id="{5956D0C4-5D31-8958-1FAC-C391BF7A96B2}"/>
              </a:ext>
            </a:extLst>
          </p:cNvPr>
          <p:cNvSpPr/>
          <p:nvPr/>
        </p:nvSpPr>
        <p:spPr>
          <a:xfrm>
            <a:off x="7053443" y="4659489"/>
            <a:ext cx="1870768" cy="585861"/>
          </a:xfrm>
          <a:prstGeom prst="roundRect">
            <a:avLst>
              <a:gd name="adj" fmla="val 22925"/>
            </a:avLst>
          </a:prstGeom>
          <a:gradFill>
            <a:gsLst>
              <a:gs pos="0">
                <a:srgbClr val="BA0E3B"/>
              </a:gs>
              <a:gs pos="100000">
                <a:srgbClr val="DD1146"/>
              </a:gs>
            </a:gsLst>
            <a:lin ang="4200000" scaled="0"/>
          </a:gradFill>
          <a:ln w="12700" cap="flat">
            <a:solidFill>
              <a:srgbClr val="A30C33"/>
            </a:solidFill>
            <a:prstDash val="solid"/>
            <a:miter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22" dirty="0">
                <a:latin typeface="Gilroy" panose="00000500000000000000" pitchFamily="50" charset="-52"/>
              </a:rPr>
              <a:t>Экранная форма</a:t>
            </a:r>
          </a:p>
        </p:txBody>
      </p:sp>
      <p:sp>
        <p:nvSpPr>
          <p:cNvPr id="36" name="Прямоугольник: скругленные углы 87">
            <a:extLst>
              <a:ext uri="{FF2B5EF4-FFF2-40B4-BE49-F238E27FC236}">
                <a16:creationId xmlns:a16="http://schemas.microsoft.com/office/drawing/2014/main" id="{28D39B54-463D-135A-A109-6E58F640C1B0}"/>
              </a:ext>
            </a:extLst>
          </p:cNvPr>
          <p:cNvSpPr/>
          <p:nvPr/>
        </p:nvSpPr>
        <p:spPr>
          <a:xfrm>
            <a:off x="8626477" y="5847645"/>
            <a:ext cx="1870768" cy="585861"/>
          </a:xfrm>
          <a:prstGeom prst="roundRect">
            <a:avLst>
              <a:gd name="adj" fmla="val 22925"/>
            </a:avLst>
          </a:prstGeom>
          <a:gradFill>
            <a:gsLst>
              <a:gs pos="0">
                <a:srgbClr val="043058"/>
              </a:gs>
              <a:gs pos="100000">
                <a:srgbClr val="054279"/>
              </a:gs>
            </a:gsLst>
            <a:lin ang="2700000" scaled="1"/>
          </a:gradFill>
          <a:ln w="12700" cap="flat">
            <a:solidFill>
              <a:srgbClr val="043058"/>
            </a:solidFill>
            <a:prstDash val="solid"/>
            <a:miter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422" dirty="0">
                <a:latin typeface="Gilroy" panose="00000500000000000000" pitchFamily="50" charset="-52"/>
              </a:rPr>
              <a:t>Ассистент </a:t>
            </a:r>
            <a:r>
              <a:rPr lang="en-US" sz="1422" dirty="0">
                <a:latin typeface="Gilroy" panose="00000500000000000000" pitchFamily="50" charset="-52"/>
              </a:rPr>
              <a:t>3</a:t>
            </a:r>
            <a:endParaRPr lang="ru-RU" sz="1422" dirty="0">
              <a:latin typeface="Gilroy" panose="00000500000000000000" pitchFamily="50" charset="-52"/>
            </a:endParaRPr>
          </a:p>
        </p:txBody>
      </p:sp>
      <p:pic>
        <p:nvPicPr>
          <p:cNvPr id="37" name="Рисунок 107" descr="Ethernet">
            <a:extLst>
              <a:ext uri="{FF2B5EF4-FFF2-40B4-BE49-F238E27FC236}">
                <a16:creationId xmlns:a16="http://schemas.microsoft.com/office/drawing/2014/main" id="{E902A039-AF35-A170-C89F-D87170ABFEF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9889263" y="5902559"/>
            <a:ext cx="476033" cy="476033"/>
          </a:xfrm>
          <a:prstGeom prst="rect">
            <a:avLst/>
          </a:prstGeom>
        </p:spPr>
      </p:pic>
      <p:sp>
        <p:nvSpPr>
          <p:cNvPr id="38" name="Прямоугольник: скругленные углы 37">
            <a:extLst>
              <a:ext uri="{FF2B5EF4-FFF2-40B4-BE49-F238E27FC236}">
                <a16:creationId xmlns:a16="http://schemas.microsoft.com/office/drawing/2014/main" id="{467FBE71-1CC8-ABE0-769A-1EE8705EAB77}"/>
              </a:ext>
            </a:extLst>
          </p:cNvPr>
          <p:cNvSpPr/>
          <p:nvPr/>
        </p:nvSpPr>
        <p:spPr>
          <a:xfrm rot="18900000">
            <a:off x="9319381" y="4708570"/>
            <a:ext cx="484959" cy="484959"/>
          </a:xfrm>
          <a:prstGeom prst="roundRect">
            <a:avLst>
              <a:gd name="adj" fmla="val 21537"/>
            </a:avLst>
          </a:prstGeom>
          <a:gradFill>
            <a:gsLst>
              <a:gs pos="0">
                <a:srgbClr val="E2E2E2"/>
              </a:gs>
              <a:gs pos="100000">
                <a:srgbClr val="E2E2E2">
                  <a:alpha val="29000"/>
                </a:srgbClr>
              </a:gs>
            </a:gsLst>
            <a:lin ang="12600000" scaled="0"/>
          </a:gradFill>
          <a:ln w="12700" cap="flat">
            <a:solidFill>
              <a:srgbClr val="E2E2E2"/>
            </a:solidFill>
            <a:prstDash val="solid"/>
            <a:miter/>
          </a:ln>
          <a:effectLst>
            <a:outerShdw blurRad="317500" algn="ctr" rotWithShape="0">
              <a:schemeClr val="bg1">
                <a:lumMod val="6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2488" dirty="0">
              <a:latin typeface="Gilroy" panose="00000500000000000000" pitchFamily="50" charset="-52"/>
            </a:endParaRPr>
          </a:p>
        </p:txBody>
      </p:sp>
      <p:cxnSp>
        <p:nvCxnSpPr>
          <p:cNvPr id="39" name="Прямая со стрелкой 100">
            <a:extLst>
              <a:ext uri="{FF2B5EF4-FFF2-40B4-BE49-F238E27FC236}">
                <a16:creationId xmlns:a16="http://schemas.microsoft.com/office/drawing/2014/main" id="{F386BA78-2421-A210-B73F-47621EF4E232}"/>
              </a:ext>
            </a:extLst>
          </p:cNvPr>
          <p:cNvCxnSpPr>
            <a:cxnSpLocks/>
          </p:cNvCxnSpPr>
          <p:nvPr/>
        </p:nvCxnSpPr>
        <p:spPr>
          <a:xfrm rot="16200000">
            <a:off x="10024562" y="4817847"/>
            <a:ext cx="2" cy="268876"/>
          </a:xfrm>
          <a:prstGeom prst="straightConnector1">
            <a:avLst/>
          </a:prstGeom>
          <a:ln w="12700">
            <a:solidFill>
              <a:srgbClr val="A20C3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0" name="Рисунок 39">
            <a:extLst>
              <a:ext uri="{FF2B5EF4-FFF2-40B4-BE49-F238E27FC236}">
                <a16:creationId xmlns:a16="http://schemas.microsoft.com/office/drawing/2014/main" id="{BE8109D1-35C8-2B42-EE3A-16A4791D6F9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8465195" y="1799941"/>
            <a:ext cx="334694" cy="278912"/>
          </a:xfrm>
          <a:prstGeom prst="rect">
            <a:avLst/>
          </a:prstGeom>
        </p:spPr>
      </p:pic>
      <p:pic>
        <p:nvPicPr>
          <p:cNvPr id="41" name="Рисунок 40">
            <a:extLst>
              <a:ext uri="{FF2B5EF4-FFF2-40B4-BE49-F238E27FC236}">
                <a16:creationId xmlns:a16="http://schemas.microsoft.com/office/drawing/2014/main" id="{79BBF44C-0537-A85A-AF4F-BD2CBB3F66BC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8439340" y="2861299"/>
            <a:ext cx="334694" cy="195238"/>
          </a:xfrm>
          <a:prstGeom prst="rect">
            <a:avLst/>
          </a:prstGeom>
        </p:spPr>
      </p:pic>
      <p:pic>
        <p:nvPicPr>
          <p:cNvPr id="42" name="Рисунок 41">
            <a:extLst>
              <a:ext uri="{FF2B5EF4-FFF2-40B4-BE49-F238E27FC236}">
                <a16:creationId xmlns:a16="http://schemas.microsoft.com/office/drawing/2014/main" id="{93875E92-FED5-2B79-4F2D-88D6BFEC0FE9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8439340" y="3780424"/>
            <a:ext cx="334694" cy="306803"/>
          </a:xfrm>
          <a:prstGeom prst="rect">
            <a:avLst/>
          </a:prstGeom>
        </p:spPr>
      </p:pic>
      <p:sp>
        <p:nvSpPr>
          <p:cNvPr id="43" name="Прямоугольник: скругленные углы 70">
            <a:extLst>
              <a:ext uri="{FF2B5EF4-FFF2-40B4-BE49-F238E27FC236}">
                <a16:creationId xmlns:a16="http://schemas.microsoft.com/office/drawing/2014/main" id="{6E23F5CB-8514-1D26-BE41-68B763203825}"/>
              </a:ext>
            </a:extLst>
          </p:cNvPr>
          <p:cNvSpPr/>
          <p:nvPr/>
        </p:nvSpPr>
        <p:spPr>
          <a:xfrm>
            <a:off x="3741259" y="4871748"/>
            <a:ext cx="2862268" cy="1490127"/>
          </a:xfrm>
          <a:prstGeom prst="roundRect">
            <a:avLst>
              <a:gd name="adj" fmla="val 14318"/>
            </a:avLst>
          </a:prstGeom>
          <a:solidFill>
            <a:schemeClr val="bg1"/>
          </a:solidFill>
          <a:ln w="12700" cap="flat">
            <a:solidFill>
              <a:schemeClr val="bg1">
                <a:lumMod val="85000"/>
              </a:schemeClr>
            </a:solidFill>
            <a:prstDash val="solid"/>
            <a:miter/>
          </a:ln>
          <a:effectLst>
            <a:outerShdw blurRad="317500" dist="38100" dir="5400000" algn="t" rotWithShape="0">
              <a:schemeClr val="tx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4" name="Прямоугольник 55">
            <a:extLst>
              <a:ext uri="{FF2B5EF4-FFF2-40B4-BE49-F238E27FC236}">
                <a16:creationId xmlns:a16="http://schemas.microsoft.com/office/drawing/2014/main" id="{8051A81E-3901-C030-ECBA-BA6031F78743}"/>
              </a:ext>
            </a:extLst>
          </p:cNvPr>
          <p:cNvSpPr/>
          <p:nvPr/>
        </p:nvSpPr>
        <p:spPr bwMode="auto">
          <a:xfrm>
            <a:off x="3957159" y="5062248"/>
            <a:ext cx="2519761" cy="107721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ru-RU" sz="1400" b="1" dirty="0">
                <a:latin typeface="Gilroy" panose="00000500000000000000" pitchFamily="2" charset="-52"/>
                <a:cs typeface="Segoe UI" panose="020B0502040204020203" pitchFamily="34" charset="0"/>
              </a:rPr>
              <a:t>Общение пользователей </a:t>
            </a:r>
            <a:br>
              <a:rPr lang="ru-RU" sz="1400" b="1" dirty="0">
                <a:latin typeface="Gilroy" panose="00000500000000000000" pitchFamily="2" charset="-52"/>
                <a:cs typeface="Segoe UI" panose="020B0502040204020203" pitchFamily="34" charset="0"/>
              </a:rPr>
            </a:br>
            <a:r>
              <a:rPr lang="ru-RU" sz="1400" b="1" dirty="0">
                <a:latin typeface="Gilroy" panose="00000500000000000000" pitchFamily="2" charset="-52"/>
                <a:cs typeface="Segoe UI" panose="020B0502040204020203" pitchFamily="34" charset="0"/>
              </a:rPr>
              <a:t>с чат-ботами </a:t>
            </a:r>
            <a:r>
              <a:rPr lang="ru-RU" sz="1400" dirty="0">
                <a:latin typeface="Gilroy" panose="00000500000000000000" pitchFamily="2" charset="-52"/>
                <a:cs typeface="Segoe UI" panose="020B0502040204020203" pitchFamily="34" charset="0"/>
              </a:rPr>
              <a:t>можно использовать в качестве инициатора исполнения робота или процесса</a:t>
            </a:r>
          </a:p>
        </p:txBody>
      </p:sp>
      <p:sp>
        <p:nvSpPr>
          <p:cNvPr id="45" name="Прямоугольник: скругленные углы 55">
            <a:extLst>
              <a:ext uri="{FF2B5EF4-FFF2-40B4-BE49-F238E27FC236}">
                <a16:creationId xmlns:a16="http://schemas.microsoft.com/office/drawing/2014/main" id="{C8F415F5-133C-DFCE-B023-1BFDFECE5B7C}"/>
              </a:ext>
            </a:extLst>
          </p:cNvPr>
          <p:cNvSpPr/>
          <p:nvPr/>
        </p:nvSpPr>
        <p:spPr>
          <a:xfrm>
            <a:off x="3563459" y="4689712"/>
            <a:ext cx="353006" cy="353006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BA0E3B"/>
              </a:gs>
              <a:gs pos="100000">
                <a:srgbClr val="DD1146"/>
              </a:gs>
            </a:gsLst>
            <a:lin ang="4200000" scaled="0"/>
          </a:gradFill>
          <a:ln w="12700" cap="flat">
            <a:solidFill>
              <a:srgbClr val="A30C33"/>
            </a:solidFill>
            <a:prstDash val="solid"/>
            <a:miter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22" dirty="0">
                <a:latin typeface="Gilroy" panose="00000500000000000000" pitchFamily="50" charset="-52"/>
              </a:rPr>
              <a:t>6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1A2E9FBA-2F87-435C-873D-92839C9F73D6}"/>
              </a:ext>
            </a:extLst>
          </p:cNvPr>
          <p:cNvSpPr txBox="1"/>
          <p:nvPr/>
        </p:nvSpPr>
        <p:spPr>
          <a:xfrm flipH="1">
            <a:off x="515938" y="486845"/>
            <a:ext cx="9507727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3600" b="1" dirty="0">
                <a:latin typeface="Gilroy Bold" panose="00000800000000000000" charset="0"/>
                <a:ea typeface="Verdana" panose="020B0604030504040204" pitchFamily="34" charset="0"/>
                <a:cs typeface="Gilroy Bold" panose="00000800000000000000" charset="0"/>
              </a:rPr>
              <a:t>No-Code </a:t>
            </a:r>
            <a:r>
              <a:rPr lang="ru-RU" sz="3600" b="1" dirty="0">
                <a:latin typeface="Gilroy Bold" panose="00000800000000000000" charset="0"/>
                <a:ea typeface="Verdana" panose="020B0604030504040204" pitchFamily="34" charset="0"/>
                <a:cs typeface="Gilroy Bold" panose="00000800000000000000" charset="0"/>
              </a:rPr>
              <a:t>конструктор процессов</a:t>
            </a:r>
            <a:endParaRPr lang="en-US" sz="3600" b="1" dirty="0">
              <a:latin typeface="Gilroy Bold" panose="00000800000000000000" charset="0"/>
              <a:ea typeface="Verdana" panose="020B0604030504040204" pitchFamily="34" charset="0"/>
              <a:cs typeface="Gilroy Bold" panose="00000800000000000000" charset="0"/>
            </a:endParaRPr>
          </a:p>
        </p:txBody>
      </p:sp>
      <p:cxnSp>
        <p:nvCxnSpPr>
          <p:cNvPr id="72" name="Прямая соединительная линия 71">
            <a:extLst>
              <a:ext uri="{FF2B5EF4-FFF2-40B4-BE49-F238E27FC236}">
                <a16:creationId xmlns:a16="http://schemas.microsoft.com/office/drawing/2014/main" id="{06D94E5A-E42C-46D9-BD39-EFF4A6B439F9}"/>
              </a:ext>
            </a:extLst>
          </p:cNvPr>
          <p:cNvCxnSpPr>
            <a:cxnSpLocks/>
          </p:cNvCxnSpPr>
          <p:nvPr/>
        </p:nvCxnSpPr>
        <p:spPr>
          <a:xfrm flipH="1">
            <a:off x="11682364" y="6548203"/>
            <a:ext cx="509636" cy="0"/>
          </a:xfrm>
          <a:prstGeom prst="line">
            <a:avLst/>
          </a:prstGeom>
          <a:ln w="25400" cap="rnd">
            <a:solidFill>
              <a:srgbClr val="A20B3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Номер слайда 5">
            <a:extLst>
              <a:ext uri="{FF2B5EF4-FFF2-40B4-BE49-F238E27FC236}">
                <a16:creationId xmlns:a16="http://schemas.microsoft.com/office/drawing/2014/main" id="{49EA1FDA-7D74-4478-8093-B70DB57A4325}"/>
              </a:ext>
            </a:extLst>
          </p:cNvPr>
          <p:cNvSpPr txBox="1">
            <a:spLocks/>
          </p:cNvSpPr>
          <p:nvPr/>
        </p:nvSpPr>
        <p:spPr>
          <a:xfrm>
            <a:off x="11137899" y="6365638"/>
            <a:ext cx="528813" cy="365125"/>
          </a:xfrm>
          <a:prstGeom prst="rect">
            <a:avLst/>
          </a:prstGeom>
        </p:spPr>
        <p:txBody>
          <a:bodyPr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80695555-C15A-CD4B-A4E7-6C05E6A3A6CF}" type="slidenum">
              <a:rPr lang="ru-RU" sz="1000" b="1" smtClean="0">
                <a:latin typeface="Gilroy-Semibold" pitchFamily="2" charset="0"/>
              </a:rPr>
              <a:pPr algn="r"/>
              <a:t>6</a:t>
            </a:fld>
            <a:endParaRPr lang="ru-RU" sz="1000" b="1" dirty="0">
              <a:latin typeface="Gilroy-Semibold" pitchFamily="2" charset="0"/>
            </a:endParaRPr>
          </a:p>
        </p:txBody>
      </p:sp>
      <p:pic>
        <p:nvPicPr>
          <p:cNvPr id="74" name="Рисунок 73">
            <a:extLst>
              <a:ext uri="{FF2B5EF4-FFF2-40B4-BE49-F238E27FC236}">
                <a16:creationId xmlns:a16="http://schemas.microsoft.com/office/drawing/2014/main" id="{521FA354-55CE-4B37-8DF9-E50F5E7E95E4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9372921" y="569990"/>
            <a:ext cx="2326999" cy="46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81759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" name="Рисунок 92">
            <a:extLst>
              <a:ext uri="{FF2B5EF4-FFF2-40B4-BE49-F238E27FC236}">
                <a16:creationId xmlns:a16="http://schemas.microsoft.com/office/drawing/2014/main" id="{781F5107-A747-4A8D-AB53-CAF55A81C68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 l="-2664" t="-1762" r="14788" b="15070"/>
          <a:stretch/>
        </p:blipFill>
        <p:spPr>
          <a:xfrm>
            <a:off x="8991600" y="2209800"/>
            <a:ext cx="3200400" cy="4648200"/>
          </a:xfrm>
          <a:prstGeom prst="rect">
            <a:avLst/>
          </a:prstGeom>
        </p:spPr>
      </p:pic>
      <p:pic>
        <p:nvPicPr>
          <p:cNvPr id="7" name="Рисунок 194">
            <a:extLst>
              <a:ext uri="{FF2B5EF4-FFF2-40B4-BE49-F238E27FC236}">
                <a16:creationId xmlns:a16="http://schemas.microsoft.com/office/drawing/2014/main" id="{1FCFCE9A-9E4B-51CF-3C47-B423C2D284A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715263" y="2489195"/>
            <a:ext cx="66843" cy="122545"/>
          </a:xfrm>
          <a:prstGeom prst="rect">
            <a:avLst/>
          </a:prstGeom>
          <a:effectLst/>
        </p:spPr>
      </p:pic>
      <p:pic>
        <p:nvPicPr>
          <p:cNvPr id="8" name="Рисунок 186">
            <a:extLst>
              <a:ext uri="{FF2B5EF4-FFF2-40B4-BE49-F238E27FC236}">
                <a16:creationId xmlns:a16="http://schemas.microsoft.com/office/drawing/2014/main" id="{E571A440-F9A5-3676-C681-BFA3CE3FACF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725825" y="2380221"/>
            <a:ext cx="45719" cy="83818"/>
          </a:xfrm>
          <a:prstGeom prst="rect">
            <a:avLst/>
          </a:prstGeom>
          <a:effectLst/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8C3503D-4896-8026-8763-F836091F2CFF}"/>
              </a:ext>
            </a:extLst>
          </p:cNvPr>
          <p:cNvSpPr txBox="1"/>
          <p:nvPr/>
        </p:nvSpPr>
        <p:spPr>
          <a:xfrm>
            <a:off x="1227221" y="1840468"/>
            <a:ext cx="4022013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ru-RU" sz="1600" b="1" dirty="0">
                <a:latin typeface="Gilroy" panose="00000500000000000000" pitchFamily="2" charset="-52"/>
                <a:ea typeface="Verdana" panose="020B0604030504040204" pitchFamily="34" charset="0"/>
              </a:rPr>
              <a:t>Создание</a:t>
            </a:r>
            <a:r>
              <a:rPr lang="ru-RU" sz="1600" dirty="0">
                <a:latin typeface="Gilroy" panose="00000500000000000000" pitchFamily="2" charset="-52"/>
                <a:ea typeface="Verdana" panose="020B0604030504040204" pitchFamily="34" charset="0"/>
              </a:rPr>
              <a:t> и </a:t>
            </a:r>
            <a:r>
              <a:rPr lang="ru-RU" sz="1600" b="1" dirty="0">
                <a:latin typeface="Gilroy" panose="00000500000000000000" pitchFamily="2" charset="-52"/>
                <a:ea typeface="Verdana" panose="020B0604030504040204" pitchFamily="34" charset="0"/>
              </a:rPr>
              <a:t>редактирование</a:t>
            </a:r>
            <a:r>
              <a:rPr lang="ru-RU" sz="1600" dirty="0">
                <a:latin typeface="Gilroy" panose="00000500000000000000" pitchFamily="2" charset="-52"/>
                <a:ea typeface="Verdana" panose="020B0604030504040204" pitchFamily="34" charset="0"/>
              </a:rPr>
              <a:t> экранных форм из готовых блоков</a:t>
            </a:r>
            <a:r>
              <a:rPr lang="en-US" sz="1600" dirty="0">
                <a:latin typeface="Gilroy" panose="00000500000000000000" pitchFamily="2" charset="-52"/>
                <a:ea typeface="Verdana" panose="020B0604030504040204" pitchFamily="34" charset="0"/>
              </a:rPr>
              <a:t> </a:t>
            </a:r>
            <a:r>
              <a:rPr lang="ru-RU" sz="1600" dirty="0">
                <a:latin typeface="Gilroy" panose="00000500000000000000" pitchFamily="2" charset="-52"/>
                <a:ea typeface="Verdana" panose="020B0604030504040204" pitchFamily="34" charset="0"/>
              </a:rPr>
              <a:t>для организации диалога с пользователем</a:t>
            </a:r>
          </a:p>
        </p:txBody>
      </p:sp>
      <p:sp>
        <p:nvSpPr>
          <p:cNvPr id="11" name="Овал 10">
            <a:extLst>
              <a:ext uri="{FF2B5EF4-FFF2-40B4-BE49-F238E27FC236}">
                <a16:creationId xmlns:a16="http://schemas.microsoft.com/office/drawing/2014/main" id="{DC47AD1F-2092-43A6-5EC2-87AEBDDC5FC4}"/>
              </a:ext>
            </a:extLst>
          </p:cNvPr>
          <p:cNvSpPr/>
          <p:nvPr/>
        </p:nvSpPr>
        <p:spPr>
          <a:xfrm>
            <a:off x="491386" y="1840468"/>
            <a:ext cx="514597" cy="514597"/>
          </a:xfrm>
          <a:prstGeom prst="ellipse">
            <a:avLst/>
          </a:prstGeom>
          <a:gradFill>
            <a:gsLst>
              <a:gs pos="0">
                <a:srgbClr val="20A560"/>
              </a:gs>
              <a:gs pos="100000">
                <a:srgbClr val="26C471"/>
              </a:gs>
            </a:gsLst>
            <a:lin ang="2700000" scaled="1"/>
          </a:gradFill>
          <a:ln w="12700" cap="flat">
            <a:solidFill>
              <a:srgbClr val="1C9154"/>
            </a:solidFill>
            <a:prstDash val="solid"/>
            <a:miter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22" dirty="0">
                <a:solidFill>
                  <a:schemeClr val="bg1"/>
                </a:solidFill>
                <a:latin typeface="Gilroy" panose="00000500000000000000" pitchFamily="50" charset="-52"/>
                <a:cs typeface="Segoe UI" panose="020B0502040204020203" pitchFamily="34" charset="0"/>
              </a:rPr>
              <a:t>1</a:t>
            </a:r>
            <a:endParaRPr lang="ru-RU" sz="1422" dirty="0">
              <a:solidFill>
                <a:schemeClr val="bg1"/>
              </a:solidFill>
              <a:latin typeface="Gilroy" panose="00000500000000000000" pitchFamily="50" charset="-52"/>
              <a:cs typeface="Segoe UI" panose="020B0502040204020203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53E4A22-C003-7A0E-46F7-DFF4DFD07541}"/>
              </a:ext>
            </a:extLst>
          </p:cNvPr>
          <p:cNvSpPr txBox="1"/>
          <p:nvPr/>
        </p:nvSpPr>
        <p:spPr>
          <a:xfrm>
            <a:off x="1227221" y="2886977"/>
            <a:ext cx="4425433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ru-RU" sz="1600" b="1" dirty="0">
                <a:latin typeface="Gilroy" panose="00000500000000000000" pitchFamily="2" charset="-52"/>
                <a:ea typeface="Verdana" panose="020B0604030504040204" pitchFamily="34" charset="0"/>
              </a:rPr>
              <a:t>Возможность</a:t>
            </a:r>
            <a:r>
              <a:rPr lang="ru-RU" sz="1600" dirty="0">
                <a:latin typeface="Gilroy" panose="00000500000000000000" pitchFamily="2" charset="-52"/>
                <a:ea typeface="Verdana" panose="020B0604030504040204" pitchFamily="34" charset="0"/>
              </a:rPr>
              <a:t> </a:t>
            </a:r>
            <a:r>
              <a:rPr lang="ru-RU" sz="1600" b="1" dirty="0">
                <a:latin typeface="Gilroy" panose="00000500000000000000" pitchFamily="2" charset="-52"/>
                <a:ea typeface="Verdana" panose="020B0604030504040204" pitchFamily="34" charset="0"/>
              </a:rPr>
              <a:t>использования документов </a:t>
            </a:r>
            <a:br>
              <a:rPr lang="en-US" sz="1600" b="1" dirty="0">
                <a:latin typeface="Gilroy" panose="00000500000000000000" pitchFamily="2" charset="-52"/>
                <a:ea typeface="Verdana" panose="020B0604030504040204" pitchFamily="34" charset="0"/>
              </a:rPr>
            </a:br>
            <a:r>
              <a:rPr lang="ru-RU" sz="1600" dirty="0">
                <a:latin typeface="Gilroy" panose="00000500000000000000" pitchFamily="2" charset="-52"/>
                <a:ea typeface="Verdana" panose="020B0604030504040204" pitchFamily="34" charset="0"/>
              </a:rPr>
              <a:t>в качестве входных и выходных данных между формами и роботами</a:t>
            </a:r>
          </a:p>
        </p:txBody>
      </p:sp>
      <p:sp>
        <p:nvSpPr>
          <p:cNvPr id="14" name="Овал 13">
            <a:extLst>
              <a:ext uri="{FF2B5EF4-FFF2-40B4-BE49-F238E27FC236}">
                <a16:creationId xmlns:a16="http://schemas.microsoft.com/office/drawing/2014/main" id="{9F34E6A0-8A05-0573-23CE-93FEEF722006}"/>
              </a:ext>
            </a:extLst>
          </p:cNvPr>
          <p:cNvSpPr/>
          <p:nvPr/>
        </p:nvSpPr>
        <p:spPr>
          <a:xfrm>
            <a:off x="491386" y="2886977"/>
            <a:ext cx="514597" cy="514597"/>
          </a:xfrm>
          <a:prstGeom prst="ellipse">
            <a:avLst/>
          </a:prstGeom>
          <a:gradFill>
            <a:gsLst>
              <a:gs pos="0">
                <a:srgbClr val="20A560"/>
              </a:gs>
              <a:gs pos="100000">
                <a:srgbClr val="26C471"/>
              </a:gs>
            </a:gsLst>
            <a:lin ang="2700000" scaled="1"/>
          </a:gradFill>
          <a:ln w="12700" cap="flat">
            <a:solidFill>
              <a:srgbClr val="1C9154"/>
            </a:solidFill>
            <a:prstDash val="solid"/>
            <a:miter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22" dirty="0">
                <a:solidFill>
                  <a:schemeClr val="bg1"/>
                </a:solidFill>
                <a:latin typeface="Gilroy" panose="00000500000000000000" pitchFamily="50" charset="-52"/>
                <a:cs typeface="Segoe UI" panose="020B0502040204020203" pitchFamily="34" charset="0"/>
              </a:rPr>
              <a:t>2</a:t>
            </a:r>
            <a:endParaRPr lang="ru-RU" sz="1422" dirty="0">
              <a:solidFill>
                <a:schemeClr val="bg1"/>
              </a:solidFill>
              <a:latin typeface="Gilroy" panose="00000500000000000000" pitchFamily="50" charset="-52"/>
              <a:cs typeface="Segoe UI" panose="020B0502040204020203" pitchFamily="34" charset="0"/>
            </a:endParaRPr>
          </a:p>
        </p:txBody>
      </p:sp>
      <p:cxnSp>
        <p:nvCxnSpPr>
          <p:cNvPr id="15" name="Прямая со стрелкой 14">
            <a:extLst>
              <a:ext uri="{FF2B5EF4-FFF2-40B4-BE49-F238E27FC236}">
                <a16:creationId xmlns:a16="http://schemas.microsoft.com/office/drawing/2014/main" id="{C49C79C7-2F52-538B-F7F1-95A82B43CBE7}"/>
              </a:ext>
            </a:extLst>
          </p:cNvPr>
          <p:cNvCxnSpPr/>
          <p:nvPr/>
        </p:nvCxnSpPr>
        <p:spPr>
          <a:xfrm>
            <a:off x="748684" y="4529162"/>
            <a:ext cx="0" cy="360000"/>
          </a:xfrm>
          <a:prstGeom prst="straightConnector1">
            <a:avLst/>
          </a:prstGeom>
          <a:ln w="12700">
            <a:solidFill>
              <a:srgbClr val="20A56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Овал 16">
            <a:extLst>
              <a:ext uri="{FF2B5EF4-FFF2-40B4-BE49-F238E27FC236}">
                <a16:creationId xmlns:a16="http://schemas.microsoft.com/office/drawing/2014/main" id="{A966C7F1-C04E-D92A-7F72-DB18FFA7F288}"/>
              </a:ext>
            </a:extLst>
          </p:cNvPr>
          <p:cNvSpPr/>
          <p:nvPr/>
        </p:nvSpPr>
        <p:spPr>
          <a:xfrm>
            <a:off x="491386" y="3933486"/>
            <a:ext cx="514597" cy="514597"/>
          </a:xfrm>
          <a:prstGeom prst="ellipse">
            <a:avLst/>
          </a:prstGeom>
          <a:gradFill>
            <a:gsLst>
              <a:gs pos="0">
                <a:srgbClr val="20A560"/>
              </a:gs>
              <a:gs pos="100000">
                <a:srgbClr val="26C471"/>
              </a:gs>
            </a:gsLst>
            <a:lin ang="2700000" scaled="1"/>
          </a:gradFill>
          <a:ln w="12700" cap="flat">
            <a:solidFill>
              <a:srgbClr val="1C9154"/>
            </a:solidFill>
            <a:prstDash val="solid"/>
            <a:miter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22" dirty="0">
                <a:solidFill>
                  <a:schemeClr val="bg1"/>
                </a:solidFill>
                <a:latin typeface="Gilroy" panose="00000500000000000000" pitchFamily="50" charset="-52"/>
                <a:cs typeface="Segoe UI" panose="020B0502040204020203" pitchFamily="34" charset="0"/>
              </a:rPr>
              <a:t>3</a:t>
            </a:r>
            <a:endParaRPr lang="ru-RU" sz="1422" dirty="0">
              <a:solidFill>
                <a:schemeClr val="bg1"/>
              </a:solidFill>
              <a:latin typeface="Gilroy" panose="00000500000000000000" pitchFamily="50" charset="-52"/>
              <a:cs typeface="Segoe UI" panose="020B0502040204020203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B255BB3-EF8F-2ADD-15A3-B22BEDA05DDA}"/>
              </a:ext>
            </a:extLst>
          </p:cNvPr>
          <p:cNvSpPr txBox="1"/>
          <p:nvPr/>
        </p:nvSpPr>
        <p:spPr>
          <a:xfrm>
            <a:off x="1227222" y="3933486"/>
            <a:ext cx="3807337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ru-RU" sz="1600" b="1" dirty="0">
                <a:latin typeface="Gilroy" panose="00000500000000000000" pitchFamily="2" charset="-52"/>
                <a:ea typeface="Verdana" panose="020B0604030504040204" pitchFamily="34" charset="0"/>
              </a:rPr>
              <a:t>Кастомизация</a:t>
            </a:r>
            <a:r>
              <a:rPr lang="ru-RU" sz="1600" dirty="0">
                <a:latin typeface="Gilroy" panose="00000500000000000000" pitchFamily="2" charset="-52"/>
                <a:ea typeface="Verdana" panose="020B0604030504040204" pitchFamily="34" charset="0"/>
              </a:rPr>
              <a:t> стилей и поведения элементов экранной формы посредством кода на </a:t>
            </a:r>
            <a:r>
              <a:rPr lang="en-GB" sz="1600" dirty="0">
                <a:latin typeface="Gilroy" panose="00000500000000000000" pitchFamily="2" charset="-52"/>
                <a:ea typeface="Verdana" panose="020B0604030504040204" pitchFamily="34" charset="0"/>
              </a:rPr>
              <a:t>CSS </a:t>
            </a:r>
            <a:r>
              <a:rPr lang="ru-RU" sz="1600" dirty="0">
                <a:latin typeface="Gilroy" panose="00000500000000000000" pitchFamily="2" charset="-52"/>
                <a:ea typeface="Verdana" panose="020B0604030504040204" pitchFamily="34" charset="0"/>
              </a:rPr>
              <a:t>и </a:t>
            </a:r>
            <a:r>
              <a:rPr lang="en-GB" sz="1600" dirty="0">
                <a:latin typeface="Gilroy" panose="00000500000000000000" pitchFamily="2" charset="-52"/>
                <a:ea typeface="Verdana" panose="020B0604030504040204" pitchFamily="34" charset="0"/>
              </a:rPr>
              <a:t>JS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6C299EA-C05F-73B9-7C2C-B8E56574406E}"/>
              </a:ext>
            </a:extLst>
          </p:cNvPr>
          <p:cNvSpPr txBox="1"/>
          <p:nvPr/>
        </p:nvSpPr>
        <p:spPr>
          <a:xfrm>
            <a:off x="1227221" y="4979995"/>
            <a:ext cx="4022001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ru-RU" sz="1600" b="1" dirty="0">
                <a:latin typeface="Gilroy" panose="00000500000000000000" pitchFamily="2" charset="-52"/>
                <a:ea typeface="Verdana" panose="020B0604030504040204" pitchFamily="34" charset="0"/>
              </a:rPr>
              <a:t>Настройка внешнего вида </a:t>
            </a:r>
            <a:r>
              <a:rPr lang="ru-RU" sz="1600" dirty="0">
                <a:latin typeface="Gilroy" panose="00000500000000000000" pitchFamily="2" charset="-52"/>
                <a:ea typeface="Verdana" panose="020B0604030504040204" pitchFamily="34" charset="0"/>
              </a:rPr>
              <a:t>экранных форм под корпоративный брендбук</a:t>
            </a:r>
          </a:p>
        </p:txBody>
      </p:sp>
      <p:sp>
        <p:nvSpPr>
          <p:cNvPr id="21" name="Овал 20">
            <a:extLst>
              <a:ext uri="{FF2B5EF4-FFF2-40B4-BE49-F238E27FC236}">
                <a16:creationId xmlns:a16="http://schemas.microsoft.com/office/drawing/2014/main" id="{FEB581A5-D402-8661-85EE-B5AE8FADAA38}"/>
              </a:ext>
            </a:extLst>
          </p:cNvPr>
          <p:cNvSpPr/>
          <p:nvPr/>
        </p:nvSpPr>
        <p:spPr>
          <a:xfrm>
            <a:off x="491386" y="4979995"/>
            <a:ext cx="514597" cy="514597"/>
          </a:xfrm>
          <a:prstGeom prst="ellipse">
            <a:avLst/>
          </a:prstGeom>
          <a:gradFill>
            <a:gsLst>
              <a:gs pos="0">
                <a:srgbClr val="20A560"/>
              </a:gs>
              <a:gs pos="100000">
                <a:srgbClr val="26C471"/>
              </a:gs>
            </a:gsLst>
            <a:lin ang="2700000" scaled="1"/>
          </a:gradFill>
          <a:ln w="12700" cap="flat">
            <a:solidFill>
              <a:srgbClr val="1C9154"/>
            </a:solidFill>
            <a:prstDash val="solid"/>
            <a:miter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22" dirty="0">
                <a:solidFill>
                  <a:schemeClr val="bg1"/>
                </a:solidFill>
                <a:latin typeface="Gilroy" panose="00000500000000000000" pitchFamily="50" charset="-52"/>
                <a:cs typeface="Segoe UI" panose="020B0502040204020203" pitchFamily="34" charset="0"/>
              </a:rPr>
              <a:t>4</a:t>
            </a:r>
            <a:endParaRPr lang="ru-RU" sz="1422" dirty="0">
              <a:solidFill>
                <a:schemeClr val="bg1"/>
              </a:solidFill>
              <a:latin typeface="Gilroy" panose="00000500000000000000" pitchFamily="50" charset="-52"/>
              <a:cs typeface="Segoe UI" panose="020B0502040204020203" pitchFamily="34" charset="0"/>
            </a:endParaRPr>
          </a:p>
        </p:txBody>
      </p:sp>
      <p:cxnSp>
        <p:nvCxnSpPr>
          <p:cNvPr id="22" name="Прямая со стрелкой 21">
            <a:extLst>
              <a:ext uri="{FF2B5EF4-FFF2-40B4-BE49-F238E27FC236}">
                <a16:creationId xmlns:a16="http://schemas.microsoft.com/office/drawing/2014/main" id="{7A0E0BDE-6925-2A88-D3E3-3702AD361BD6}"/>
              </a:ext>
            </a:extLst>
          </p:cNvPr>
          <p:cNvCxnSpPr/>
          <p:nvPr/>
        </p:nvCxnSpPr>
        <p:spPr>
          <a:xfrm>
            <a:off x="748684" y="3487779"/>
            <a:ext cx="0" cy="360000"/>
          </a:xfrm>
          <a:prstGeom prst="straightConnector1">
            <a:avLst/>
          </a:prstGeom>
          <a:ln w="12700">
            <a:solidFill>
              <a:srgbClr val="20A56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>
            <a:extLst>
              <a:ext uri="{FF2B5EF4-FFF2-40B4-BE49-F238E27FC236}">
                <a16:creationId xmlns:a16="http://schemas.microsoft.com/office/drawing/2014/main" id="{EBAA1AC6-1E62-80F6-BAAD-02AF00071B0F}"/>
              </a:ext>
            </a:extLst>
          </p:cNvPr>
          <p:cNvCxnSpPr/>
          <p:nvPr/>
        </p:nvCxnSpPr>
        <p:spPr>
          <a:xfrm>
            <a:off x="748684" y="2420996"/>
            <a:ext cx="0" cy="360000"/>
          </a:xfrm>
          <a:prstGeom prst="straightConnector1">
            <a:avLst/>
          </a:prstGeom>
          <a:ln w="12700">
            <a:solidFill>
              <a:srgbClr val="20A56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64">
            <a:extLst>
              <a:ext uri="{FF2B5EF4-FFF2-40B4-BE49-F238E27FC236}">
                <a16:creationId xmlns:a16="http://schemas.microsoft.com/office/drawing/2014/main" id="{9691B0F3-673E-480A-B935-13D2DAEC771F}"/>
              </a:ext>
            </a:extLst>
          </p:cNvPr>
          <p:cNvCxnSpPr/>
          <p:nvPr/>
        </p:nvCxnSpPr>
        <p:spPr>
          <a:xfrm>
            <a:off x="748684" y="5572227"/>
            <a:ext cx="0" cy="360000"/>
          </a:xfrm>
          <a:prstGeom prst="straightConnector1">
            <a:avLst/>
          </a:prstGeom>
          <a:ln w="12700">
            <a:solidFill>
              <a:srgbClr val="20A56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EBE97CEF-F439-4B98-87D7-BA48FB93EA27}"/>
              </a:ext>
            </a:extLst>
          </p:cNvPr>
          <p:cNvSpPr txBox="1"/>
          <p:nvPr/>
        </p:nvSpPr>
        <p:spPr>
          <a:xfrm>
            <a:off x="1227222" y="6023060"/>
            <a:ext cx="4022000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ru-RU" sz="1600" b="1" dirty="0">
                <a:latin typeface="Gilroy" panose="00000500000000000000" pitchFamily="2" charset="-52"/>
                <a:ea typeface="Verdana" panose="020B0604030504040204" pitchFamily="34" charset="0"/>
              </a:rPr>
              <a:t>Работа с табличными данными </a:t>
            </a:r>
            <a:r>
              <a:rPr lang="ru-RU" sz="1600" dirty="0">
                <a:latin typeface="Gilroy" panose="00000500000000000000" pitchFamily="2" charset="-52"/>
                <a:ea typeface="Verdana" panose="020B0604030504040204" pitchFamily="34" charset="0"/>
              </a:rPr>
              <a:t>непосредственно в экранных формах</a:t>
            </a:r>
          </a:p>
        </p:txBody>
      </p:sp>
      <p:sp>
        <p:nvSpPr>
          <p:cNvPr id="27" name="Овал 96">
            <a:extLst>
              <a:ext uri="{FF2B5EF4-FFF2-40B4-BE49-F238E27FC236}">
                <a16:creationId xmlns:a16="http://schemas.microsoft.com/office/drawing/2014/main" id="{7F68361B-D42C-78A0-CCE0-6740657D6161}"/>
              </a:ext>
            </a:extLst>
          </p:cNvPr>
          <p:cNvSpPr/>
          <p:nvPr/>
        </p:nvSpPr>
        <p:spPr>
          <a:xfrm>
            <a:off x="491386" y="6023060"/>
            <a:ext cx="514597" cy="514597"/>
          </a:xfrm>
          <a:prstGeom prst="ellipse">
            <a:avLst/>
          </a:prstGeom>
          <a:gradFill>
            <a:gsLst>
              <a:gs pos="0">
                <a:srgbClr val="20A560"/>
              </a:gs>
              <a:gs pos="100000">
                <a:srgbClr val="26C471"/>
              </a:gs>
            </a:gsLst>
            <a:lin ang="2700000" scaled="1"/>
          </a:gradFill>
          <a:ln w="12700" cap="flat">
            <a:solidFill>
              <a:srgbClr val="1C9154"/>
            </a:solidFill>
            <a:prstDash val="solid"/>
            <a:miter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22" dirty="0">
                <a:solidFill>
                  <a:schemeClr val="bg1"/>
                </a:solidFill>
                <a:latin typeface="Gilroy" panose="00000500000000000000" pitchFamily="50" charset="-52"/>
                <a:cs typeface="Segoe UI" panose="020B0502040204020203" pitchFamily="34" charset="0"/>
              </a:rPr>
              <a:t>5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8171A25-4C14-0306-EDFB-F7BC1CA94036}"/>
              </a:ext>
            </a:extLst>
          </p:cNvPr>
          <p:cNvSpPr txBox="1"/>
          <p:nvPr/>
        </p:nvSpPr>
        <p:spPr>
          <a:xfrm>
            <a:off x="6001039" y="5965943"/>
            <a:ext cx="450592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200" dirty="0">
                <a:latin typeface="Gilroy" panose="00000500000000000000" pitchFamily="50" charset="-52"/>
                <a:cs typeface="Arial" panose="020B0604020202020204" pitchFamily="34" charset="0"/>
              </a:rPr>
              <a:t>Диалоговое окно может быть выведено на рабочем месте пользователя, даже в случаях, когда сам робот работает на выделенном сервере. </a:t>
            </a:r>
            <a:endParaRPr lang="ru-RU" sz="1200" dirty="0">
              <a:latin typeface="Gilroy" panose="00000500000000000000" pitchFamily="50" charset="-52"/>
            </a:endParaRPr>
          </a:p>
        </p:txBody>
      </p:sp>
      <p:sp>
        <p:nvSpPr>
          <p:cNvPr id="96" name="Rectangle: Rounded Corners 33">
            <a:extLst>
              <a:ext uri="{FF2B5EF4-FFF2-40B4-BE49-F238E27FC236}">
                <a16:creationId xmlns:a16="http://schemas.microsoft.com/office/drawing/2014/main" id="{78C57BF1-1934-4CB5-A734-DBDE8BDF365C}"/>
              </a:ext>
            </a:extLst>
          </p:cNvPr>
          <p:cNvSpPr/>
          <p:nvPr/>
        </p:nvSpPr>
        <p:spPr>
          <a:xfrm>
            <a:off x="6533752" y="2110018"/>
            <a:ext cx="5249454" cy="3610316"/>
          </a:xfrm>
          <a:prstGeom prst="roundRect">
            <a:avLst>
              <a:gd name="adj" fmla="val 6361"/>
            </a:avLst>
          </a:prstGeom>
          <a:gradFill>
            <a:gsLst>
              <a:gs pos="0">
                <a:srgbClr val="E2E2E2"/>
              </a:gs>
              <a:gs pos="100000">
                <a:srgbClr val="E2E2E2">
                  <a:alpha val="29000"/>
                </a:srgbClr>
              </a:gs>
            </a:gsLst>
            <a:lin ang="12600000" scaled="0"/>
          </a:gradFill>
          <a:ln w="12700" cap="flat">
            <a:solidFill>
              <a:srgbClr val="E2E2E2"/>
            </a:solidFill>
            <a:prstDash val="solid"/>
            <a:miter/>
          </a:ln>
          <a:effectLst>
            <a:outerShdw blurRad="317500" algn="ctr" rotWithShape="0">
              <a:schemeClr val="bg1">
                <a:lumMod val="6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88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roy" panose="00000500000000000000" pitchFamily="50" charset="-52"/>
              <a:ea typeface="+mn-ea"/>
              <a:cs typeface="+mn-cs"/>
            </a:endParaRPr>
          </a:p>
        </p:txBody>
      </p:sp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id="{7894ED22-90E5-4B90-BE76-66E2CB320421}"/>
              </a:ext>
            </a:extLst>
          </p:cNvPr>
          <p:cNvSpPr/>
          <p:nvPr/>
        </p:nvSpPr>
        <p:spPr>
          <a:xfrm>
            <a:off x="6001039" y="1641242"/>
            <a:ext cx="5593476" cy="3866022"/>
          </a:xfrm>
          <a:prstGeom prst="roundRect">
            <a:avLst>
              <a:gd name="adj" fmla="val 3982"/>
            </a:avLst>
          </a:prstGeom>
          <a:solidFill>
            <a:schemeClr val="bg1"/>
          </a:solidFill>
          <a:ln>
            <a:noFill/>
          </a:ln>
          <a:effectLst>
            <a:outerShdw blurRad="127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5" name="Picture 6">
            <a:extLst>
              <a:ext uri="{FF2B5EF4-FFF2-40B4-BE49-F238E27FC236}">
                <a16:creationId xmlns:a16="http://schemas.microsoft.com/office/drawing/2014/main" id="{BD95BEC1-0455-EC1A-9A46-4DC16D3FC75C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b="31498"/>
          <a:stretch/>
        </p:blipFill>
        <p:spPr>
          <a:xfrm>
            <a:off x="6029808" y="1613150"/>
            <a:ext cx="1452634" cy="38987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pSp>
        <p:nvGrpSpPr>
          <p:cNvPr id="64" name="Группа 63">
            <a:extLst>
              <a:ext uri="{FF2B5EF4-FFF2-40B4-BE49-F238E27FC236}">
                <a16:creationId xmlns:a16="http://schemas.microsoft.com/office/drawing/2014/main" id="{28EED7BB-6542-47CD-CB99-69649C358DCC}"/>
              </a:ext>
            </a:extLst>
          </p:cNvPr>
          <p:cNvGrpSpPr/>
          <p:nvPr/>
        </p:nvGrpSpPr>
        <p:grpSpPr>
          <a:xfrm>
            <a:off x="7357953" y="1650708"/>
            <a:ext cx="3890999" cy="3845978"/>
            <a:chOff x="7848026" y="1584498"/>
            <a:chExt cx="4209222" cy="4160520"/>
          </a:xfrm>
        </p:grpSpPr>
        <p:pic>
          <p:nvPicPr>
            <p:cNvPr id="6" name="Picture 8">
              <a:extLst>
                <a:ext uri="{FF2B5EF4-FFF2-40B4-BE49-F238E27FC236}">
                  <a16:creationId xmlns:a16="http://schemas.microsoft.com/office/drawing/2014/main" id="{25DC9CDB-B033-1FA8-2BBC-DC86D0F0ED4B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7848026" y="1584498"/>
              <a:ext cx="4209222" cy="4160520"/>
            </a:xfrm>
            <a:prstGeom prst="rect">
              <a:avLst/>
            </a:prstGeom>
            <a:ln>
              <a:noFill/>
            </a:ln>
            <a:effectLst/>
          </p:spPr>
        </p:pic>
        <p:sp>
          <p:nvSpPr>
            <p:cNvPr id="28" name="Прямоугольник 27">
              <a:extLst>
                <a:ext uri="{FF2B5EF4-FFF2-40B4-BE49-F238E27FC236}">
                  <a16:creationId xmlns:a16="http://schemas.microsoft.com/office/drawing/2014/main" id="{68B00A9E-53B5-A150-B295-E8B817F7646E}"/>
                </a:ext>
              </a:extLst>
            </p:cNvPr>
            <p:cNvSpPr/>
            <p:nvPr/>
          </p:nvSpPr>
          <p:spPr>
            <a:xfrm>
              <a:off x="8013818" y="1976438"/>
              <a:ext cx="53857" cy="164306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0" name="Прямоугольник 29">
              <a:extLst>
                <a:ext uri="{FF2B5EF4-FFF2-40B4-BE49-F238E27FC236}">
                  <a16:creationId xmlns:a16="http://schemas.microsoft.com/office/drawing/2014/main" id="{F33AAF9A-9D2B-1D4A-8FB1-7B50D8237700}"/>
                </a:ext>
              </a:extLst>
            </p:cNvPr>
            <p:cNvSpPr/>
            <p:nvPr/>
          </p:nvSpPr>
          <p:spPr>
            <a:xfrm>
              <a:off x="11866681" y="1976438"/>
              <a:ext cx="53857" cy="164306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2" name="Прямоугольник 61">
              <a:extLst>
                <a:ext uri="{FF2B5EF4-FFF2-40B4-BE49-F238E27FC236}">
                  <a16:creationId xmlns:a16="http://schemas.microsoft.com/office/drawing/2014/main" id="{56E62E8A-E56F-119B-6C68-BC5735AD1053}"/>
                </a:ext>
              </a:extLst>
            </p:cNvPr>
            <p:cNvSpPr/>
            <p:nvPr/>
          </p:nvSpPr>
          <p:spPr>
            <a:xfrm rot="5400000" flipH="1">
              <a:off x="9946516" y="32298"/>
              <a:ext cx="66200" cy="393159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3" name="Прямоугольник 62">
              <a:extLst>
                <a:ext uri="{FF2B5EF4-FFF2-40B4-BE49-F238E27FC236}">
                  <a16:creationId xmlns:a16="http://schemas.microsoft.com/office/drawing/2014/main" id="{A39B03AD-1219-7004-E003-E738CB75F4C2}"/>
                </a:ext>
              </a:extLst>
            </p:cNvPr>
            <p:cNvSpPr/>
            <p:nvPr/>
          </p:nvSpPr>
          <p:spPr>
            <a:xfrm rot="5400000" flipH="1">
              <a:off x="9986872" y="1627768"/>
              <a:ext cx="66200" cy="393159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97" name="TextBox 96">
            <a:extLst>
              <a:ext uri="{FF2B5EF4-FFF2-40B4-BE49-F238E27FC236}">
                <a16:creationId xmlns:a16="http://schemas.microsoft.com/office/drawing/2014/main" id="{35BFCECA-1221-4ABE-B321-BD31CC653E75}"/>
              </a:ext>
            </a:extLst>
          </p:cNvPr>
          <p:cNvSpPr txBox="1"/>
          <p:nvPr/>
        </p:nvSpPr>
        <p:spPr bwMode="auto">
          <a:xfrm flipH="1">
            <a:off x="515937" y="486845"/>
            <a:ext cx="6383197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ru-RU" sz="3600" dirty="0">
                <a:latin typeface="Gilroy Bold" panose="00000800000000000000" charset="0"/>
                <a:ea typeface="Verdana" panose="020B0604030504040204" pitchFamily="34" charset="0"/>
                <a:cs typeface="Gilroy Bold" panose="00000800000000000000" charset="0"/>
              </a:rPr>
              <a:t>Продвинутый конструктор экранных форм</a:t>
            </a:r>
          </a:p>
        </p:txBody>
      </p:sp>
      <p:cxnSp>
        <p:nvCxnSpPr>
          <p:cNvPr id="98" name="Прямая соединительная линия 97">
            <a:extLst>
              <a:ext uri="{FF2B5EF4-FFF2-40B4-BE49-F238E27FC236}">
                <a16:creationId xmlns:a16="http://schemas.microsoft.com/office/drawing/2014/main" id="{5CAEC9D7-3B63-48A9-912A-2DE3A3DED416}"/>
              </a:ext>
            </a:extLst>
          </p:cNvPr>
          <p:cNvCxnSpPr>
            <a:cxnSpLocks/>
          </p:cNvCxnSpPr>
          <p:nvPr/>
        </p:nvCxnSpPr>
        <p:spPr>
          <a:xfrm flipH="1">
            <a:off x="11682364" y="6548203"/>
            <a:ext cx="509636" cy="0"/>
          </a:xfrm>
          <a:prstGeom prst="line">
            <a:avLst/>
          </a:prstGeom>
          <a:ln w="25400" cap="rnd">
            <a:solidFill>
              <a:srgbClr val="A20B3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Номер слайда 5">
            <a:extLst>
              <a:ext uri="{FF2B5EF4-FFF2-40B4-BE49-F238E27FC236}">
                <a16:creationId xmlns:a16="http://schemas.microsoft.com/office/drawing/2014/main" id="{5AF84947-ABA2-466F-B9F5-CD390338CF8E}"/>
              </a:ext>
            </a:extLst>
          </p:cNvPr>
          <p:cNvSpPr txBox="1">
            <a:spLocks/>
          </p:cNvSpPr>
          <p:nvPr/>
        </p:nvSpPr>
        <p:spPr>
          <a:xfrm>
            <a:off x="11137899" y="6365638"/>
            <a:ext cx="528813" cy="365125"/>
          </a:xfrm>
          <a:prstGeom prst="rect">
            <a:avLst/>
          </a:prstGeom>
        </p:spPr>
        <p:txBody>
          <a:bodyPr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80695555-C15A-CD4B-A4E7-6C05E6A3A6CF}" type="slidenum">
              <a:rPr lang="ru-RU" sz="1000" b="1" smtClean="0">
                <a:latin typeface="Gilroy-Semibold" pitchFamily="2" charset="0"/>
              </a:rPr>
              <a:pPr algn="r"/>
              <a:t>7</a:t>
            </a:fld>
            <a:endParaRPr lang="ru-RU" sz="1000" b="1" dirty="0">
              <a:latin typeface="Gilroy-Semibold" pitchFamily="2" charset="0"/>
            </a:endParaRPr>
          </a:p>
        </p:txBody>
      </p:sp>
      <p:pic>
        <p:nvPicPr>
          <p:cNvPr id="100" name="Рисунок 99">
            <a:extLst>
              <a:ext uri="{FF2B5EF4-FFF2-40B4-BE49-F238E27FC236}">
                <a16:creationId xmlns:a16="http://schemas.microsoft.com/office/drawing/2014/main" id="{F0FA6DE9-34A6-4785-8941-8C7E94B717D5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9372921" y="569990"/>
            <a:ext cx="2326999" cy="46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96523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" name="Рисунок 74">
            <a:extLst>
              <a:ext uri="{FF2B5EF4-FFF2-40B4-BE49-F238E27FC236}">
                <a16:creationId xmlns:a16="http://schemas.microsoft.com/office/drawing/2014/main" id="{7906268A-187B-4CBA-85A7-349FD3BDC46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 l="-2664" t="-1762" r="14788" b="15070"/>
          <a:stretch/>
        </p:blipFill>
        <p:spPr>
          <a:xfrm>
            <a:off x="8991600" y="2209800"/>
            <a:ext cx="3200400" cy="4648200"/>
          </a:xfrm>
          <a:prstGeom prst="rect">
            <a:avLst/>
          </a:prstGeom>
        </p:spPr>
      </p:pic>
      <p:pic>
        <p:nvPicPr>
          <p:cNvPr id="2" name="Google Shape;210;p18">
            <a:extLst>
              <a:ext uri="{FF2B5EF4-FFF2-40B4-BE49-F238E27FC236}">
                <a16:creationId xmlns:a16="http://schemas.microsoft.com/office/drawing/2014/main" id="{C585C305-670B-F2A9-E3FB-9E5DE8354F7A}"/>
              </a:ext>
            </a:extLst>
          </p:cNvPr>
          <p:cNvPicPr preferRelativeResize="0"/>
          <p:nvPr/>
        </p:nvPicPr>
        <p:blipFill>
          <a:blip r:embed="rId5"/>
          <a:stretch>
            <a:fillRect/>
          </a:stretch>
        </p:blipFill>
        <p:spPr>
          <a:xfrm>
            <a:off x="6642765" y="1459945"/>
            <a:ext cx="4884297" cy="2550116"/>
          </a:xfrm>
          <a:prstGeom prst="roundRect">
            <a:avLst>
              <a:gd name="adj" fmla="val 3497"/>
            </a:avLst>
          </a:prstGeom>
          <a:solidFill>
            <a:schemeClr val="bg1"/>
          </a:solidFill>
          <a:ln w="12700" cap="flat">
            <a:solidFill>
              <a:schemeClr val="bg1">
                <a:lumMod val="85000"/>
              </a:schemeClr>
            </a:solidFill>
            <a:prstDash val="solid"/>
            <a:miter/>
          </a:ln>
          <a:effectLst>
            <a:outerShdw blurRad="317500" dist="38100" dir="5400000" algn="t" rotWithShape="0">
              <a:schemeClr val="tx1">
                <a:alpha val="10000"/>
              </a:schemeClr>
            </a:outerShdw>
          </a:effectLst>
        </p:spPr>
      </p:pic>
      <p:pic>
        <p:nvPicPr>
          <p:cNvPr id="3" name="Google Shape;209;p18">
            <a:extLst>
              <a:ext uri="{FF2B5EF4-FFF2-40B4-BE49-F238E27FC236}">
                <a16:creationId xmlns:a16="http://schemas.microsoft.com/office/drawing/2014/main" id="{3795E943-C789-211F-BE1A-EA92266B0B79}"/>
              </a:ext>
            </a:extLst>
          </p:cNvPr>
          <p:cNvPicPr preferRelativeResize="0"/>
          <p:nvPr/>
        </p:nvPicPr>
        <p:blipFill rotWithShape="1">
          <a:blip r:embed="rId6"/>
          <a:srcRect l="212" t="448" b="380"/>
          <a:stretch/>
        </p:blipFill>
        <p:spPr>
          <a:xfrm>
            <a:off x="6281159" y="3074670"/>
            <a:ext cx="4225809" cy="3363139"/>
          </a:xfrm>
          <a:prstGeom prst="roundRect">
            <a:avLst>
              <a:gd name="adj" fmla="val 2042"/>
            </a:avLst>
          </a:prstGeom>
          <a:solidFill>
            <a:schemeClr val="bg1"/>
          </a:solidFill>
          <a:ln w="12700" cap="flat">
            <a:solidFill>
              <a:schemeClr val="bg1">
                <a:lumMod val="85000"/>
              </a:schemeClr>
            </a:solidFill>
            <a:prstDash val="solid"/>
            <a:miter/>
          </a:ln>
          <a:effectLst>
            <a:outerShdw blurRad="317500" dist="38100" dir="5400000" algn="t" rotWithShape="0">
              <a:schemeClr val="tx1">
                <a:alpha val="10000"/>
              </a:schemeClr>
            </a:outerShdw>
          </a:effectLst>
        </p:spPr>
      </p:pic>
      <p:sp>
        <p:nvSpPr>
          <p:cNvPr id="41" name="Скругленный прямоугольник 40">
            <a:extLst>
              <a:ext uri="{FF2B5EF4-FFF2-40B4-BE49-F238E27FC236}">
                <a16:creationId xmlns:a16="http://schemas.microsoft.com/office/drawing/2014/main" id="{61C84A62-D751-4CA3-1EE1-7A0D30A8D0D1}"/>
              </a:ext>
            </a:extLst>
          </p:cNvPr>
          <p:cNvSpPr/>
          <p:nvPr/>
        </p:nvSpPr>
        <p:spPr>
          <a:xfrm>
            <a:off x="587775" y="1953931"/>
            <a:ext cx="5028446" cy="877515"/>
          </a:xfrm>
          <a:prstGeom prst="roundRect">
            <a:avLst>
              <a:gd name="adj" fmla="val 15518"/>
            </a:avLst>
          </a:prstGeom>
          <a:solidFill>
            <a:schemeClr val="bg1"/>
          </a:solidFill>
          <a:ln w="12700" cap="flat">
            <a:solidFill>
              <a:schemeClr val="bg1">
                <a:lumMod val="85000"/>
              </a:schemeClr>
            </a:solidFill>
            <a:prstDash val="solid"/>
            <a:miter/>
          </a:ln>
          <a:effectLst>
            <a:outerShdw blurRad="317500" dist="38100" dir="5400000" algn="t" rotWithShape="0">
              <a:schemeClr val="tx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8" name="Скругленный прямоугольник 40">
            <a:extLst>
              <a:ext uri="{FF2B5EF4-FFF2-40B4-BE49-F238E27FC236}">
                <a16:creationId xmlns:a16="http://schemas.microsoft.com/office/drawing/2014/main" id="{3923C60B-5E57-4B96-A2AD-4A00C557F07E}"/>
              </a:ext>
            </a:extLst>
          </p:cNvPr>
          <p:cNvSpPr/>
          <p:nvPr/>
        </p:nvSpPr>
        <p:spPr>
          <a:xfrm>
            <a:off x="719019" y="2087872"/>
            <a:ext cx="609632" cy="609632"/>
          </a:xfrm>
          <a:prstGeom prst="roundRect">
            <a:avLst>
              <a:gd name="adj" fmla="val 15518"/>
            </a:avLst>
          </a:prstGeom>
          <a:gradFill>
            <a:gsLst>
              <a:gs pos="0">
                <a:srgbClr val="BA0E3B"/>
              </a:gs>
              <a:gs pos="100000">
                <a:srgbClr val="DD1146"/>
              </a:gs>
            </a:gsLst>
            <a:lin ang="4200000" scaled="0"/>
          </a:gradFill>
          <a:ln w="12700" cap="flat">
            <a:solidFill>
              <a:srgbClr val="A30C33"/>
            </a:solidFill>
            <a:prstDash val="solid"/>
            <a:miter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22" dirty="0">
              <a:latin typeface="Gilroy" panose="00000500000000000000" pitchFamily="50" charset="-52"/>
            </a:endParaRPr>
          </a:p>
        </p:txBody>
      </p:sp>
      <p:sp>
        <p:nvSpPr>
          <p:cNvPr id="79" name="Полилиния 42">
            <a:extLst>
              <a:ext uri="{FF2B5EF4-FFF2-40B4-BE49-F238E27FC236}">
                <a16:creationId xmlns:a16="http://schemas.microsoft.com/office/drawing/2014/main" id="{C0F78B05-06E7-4CCD-9EFB-A41E181A266B}"/>
              </a:ext>
            </a:extLst>
          </p:cNvPr>
          <p:cNvSpPr/>
          <p:nvPr/>
        </p:nvSpPr>
        <p:spPr>
          <a:xfrm>
            <a:off x="827348" y="2192154"/>
            <a:ext cx="417567" cy="401069"/>
          </a:xfrm>
          <a:custGeom>
            <a:avLst/>
            <a:gdLst>
              <a:gd name="connsiteX0" fmla="*/ 103590 w 219322"/>
              <a:gd name="connsiteY0" fmla="*/ 71393 h 210656"/>
              <a:gd name="connsiteX1" fmla="*/ 76639 w 219322"/>
              <a:gd name="connsiteY1" fmla="*/ 80461 h 210656"/>
              <a:gd name="connsiteX2" fmla="*/ 126334 w 219322"/>
              <a:gd name="connsiteY2" fmla="*/ 130156 h 210656"/>
              <a:gd name="connsiteX3" fmla="*/ 103590 w 219322"/>
              <a:gd name="connsiteY3" fmla="*/ 71393 h 210656"/>
              <a:gd name="connsiteX4" fmla="*/ 213715 w 219322"/>
              <a:gd name="connsiteY4" fmla="*/ 70390 h 210656"/>
              <a:gd name="connsiteX5" fmla="*/ 219322 w 219322"/>
              <a:gd name="connsiteY5" fmla="*/ 78707 h 210656"/>
              <a:gd name="connsiteX6" fmla="*/ 214722 w 219322"/>
              <a:gd name="connsiteY6" fmla="*/ 76042 h 210656"/>
              <a:gd name="connsiteX7" fmla="*/ 196292 w 219322"/>
              <a:gd name="connsiteY7" fmla="*/ 39997 h 210656"/>
              <a:gd name="connsiteX8" fmla="*/ 197318 w 219322"/>
              <a:gd name="connsiteY8" fmla="*/ 45079 h 210656"/>
              <a:gd name="connsiteX9" fmla="*/ 196292 w 219322"/>
              <a:gd name="connsiteY9" fmla="*/ 44213 h 210656"/>
              <a:gd name="connsiteX10" fmla="*/ 119234 w 219322"/>
              <a:gd name="connsiteY10" fmla="*/ 1476 h 210656"/>
              <a:gd name="connsiteX11" fmla="*/ 128637 w 219322"/>
              <a:gd name="connsiteY11" fmla="*/ 12572 h 210656"/>
              <a:gd name="connsiteX12" fmla="*/ 128637 w 219322"/>
              <a:gd name="connsiteY12" fmla="*/ 28369 h 210656"/>
              <a:gd name="connsiteX13" fmla="*/ 154449 w 219322"/>
              <a:gd name="connsiteY13" fmla="*/ 43272 h 210656"/>
              <a:gd name="connsiteX14" fmla="*/ 168130 w 219322"/>
              <a:gd name="connsiteY14" fmla="*/ 35374 h 210656"/>
              <a:gd name="connsiteX15" fmla="*/ 182376 w 219322"/>
              <a:gd name="connsiteY15" fmla="*/ 37866 h 210656"/>
              <a:gd name="connsiteX16" fmla="*/ 202169 w 219322"/>
              <a:gd name="connsiteY16" fmla="*/ 68801 h 210656"/>
              <a:gd name="connsiteX17" fmla="*/ 197467 w 219322"/>
              <a:gd name="connsiteY17" fmla="*/ 82483 h 210656"/>
              <a:gd name="connsiteX18" fmla="*/ 181623 w 219322"/>
              <a:gd name="connsiteY18" fmla="*/ 90381 h 210656"/>
              <a:gd name="connsiteX19" fmla="*/ 181623 w 219322"/>
              <a:gd name="connsiteY19" fmla="*/ 120236 h 210656"/>
              <a:gd name="connsiteX20" fmla="*/ 197467 w 219322"/>
              <a:gd name="connsiteY20" fmla="*/ 128134 h 210656"/>
              <a:gd name="connsiteX21" fmla="*/ 202404 w 219322"/>
              <a:gd name="connsiteY21" fmla="*/ 141815 h 210656"/>
              <a:gd name="connsiteX22" fmla="*/ 182376 w 219322"/>
              <a:gd name="connsiteY22" fmla="*/ 172751 h 210656"/>
              <a:gd name="connsiteX23" fmla="*/ 168130 w 219322"/>
              <a:gd name="connsiteY23" fmla="*/ 175243 h 210656"/>
              <a:gd name="connsiteX24" fmla="*/ 154449 w 219322"/>
              <a:gd name="connsiteY24" fmla="*/ 167345 h 210656"/>
              <a:gd name="connsiteX25" fmla="*/ 128637 w 219322"/>
              <a:gd name="connsiteY25" fmla="*/ 182248 h 210656"/>
              <a:gd name="connsiteX26" fmla="*/ 128637 w 219322"/>
              <a:gd name="connsiteY26" fmla="*/ 198045 h 210656"/>
              <a:gd name="connsiteX27" fmla="*/ 119376 w 219322"/>
              <a:gd name="connsiteY27" fmla="*/ 209141 h 210656"/>
              <a:gd name="connsiteX28" fmla="*/ 83691 w 219322"/>
              <a:gd name="connsiteY28" fmla="*/ 209141 h 210656"/>
              <a:gd name="connsiteX29" fmla="*/ 74288 w 219322"/>
              <a:gd name="connsiteY29" fmla="*/ 198045 h 210656"/>
              <a:gd name="connsiteX30" fmla="*/ 74288 w 219322"/>
              <a:gd name="connsiteY30" fmla="*/ 182248 h 210656"/>
              <a:gd name="connsiteX31" fmla="*/ 48477 w 219322"/>
              <a:gd name="connsiteY31" fmla="*/ 167345 h 210656"/>
              <a:gd name="connsiteX32" fmla="*/ 34796 w 219322"/>
              <a:gd name="connsiteY32" fmla="*/ 175196 h 210656"/>
              <a:gd name="connsiteX33" fmla="*/ 20550 w 219322"/>
              <a:gd name="connsiteY33" fmla="*/ 172704 h 210656"/>
              <a:gd name="connsiteX34" fmla="*/ 710 w 219322"/>
              <a:gd name="connsiteY34" fmla="*/ 141815 h 210656"/>
              <a:gd name="connsiteX35" fmla="*/ 5646 w 219322"/>
              <a:gd name="connsiteY35" fmla="*/ 128134 h 210656"/>
              <a:gd name="connsiteX36" fmla="*/ 21302 w 219322"/>
              <a:gd name="connsiteY36" fmla="*/ 120236 h 210656"/>
              <a:gd name="connsiteX37" fmla="*/ 21302 w 219322"/>
              <a:gd name="connsiteY37" fmla="*/ 90428 h 210656"/>
              <a:gd name="connsiteX38" fmla="*/ 5646 w 219322"/>
              <a:gd name="connsiteY38" fmla="*/ 82483 h 210656"/>
              <a:gd name="connsiteX39" fmla="*/ 710 w 219322"/>
              <a:gd name="connsiteY39" fmla="*/ 68848 h 210656"/>
              <a:gd name="connsiteX40" fmla="*/ 20550 w 219322"/>
              <a:gd name="connsiteY40" fmla="*/ 37913 h 210656"/>
              <a:gd name="connsiteX41" fmla="*/ 34796 w 219322"/>
              <a:gd name="connsiteY41" fmla="*/ 35421 h 210656"/>
              <a:gd name="connsiteX42" fmla="*/ 48477 w 219322"/>
              <a:gd name="connsiteY42" fmla="*/ 43319 h 210656"/>
              <a:gd name="connsiteX43" fmla="*/ 74288 w 219322"/>
              <a:gd name="connsiteY43" fmla="*/ 28416 h 210656"/>
              <a:gd name="connsiteX44" fmla="*/ 74288 w 219322"/>
              <a:gd name="connsiteY44" fmla="*/ 12572 h 210656"/>
              <a:gd name="connsiteX45" fmla="*/ 83503 w 219322"/>
              <a:gd name="connsiteY45" fmla="*/ 1523 h 210656"/>
              <a:gd name="connsiteX46" fmla="*/ 119234 w 219322"/>
              <a:gd name="connsiteY46" fmla="*/ 1476 h 2106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</a:cxnLst>
            <a:rect l="l" t="t" r="r" b="b"/>
            <a:pathLst>
              <a:path w="219322" h="210656">
                <a:moveTo>
                  <a:pt x="103590" y="71393"/>
                </a:moveTo>
                <a:cubicBezTo>
                  <a:pt x="95060" y="70867"/>
                  <a:pt x="85689" y="73503"/>
                  <a:pt x="76639" y="80461"/>
                </a:cubicBezTo>
                <a:cubicBezTo>
                  <a:pt x="48806" y="116663"/>
                  <a:pt x="90132" y="157989"/>
                  <a:pt x="126334" y="130156"/>
                </a:cubicBezTo>
                <a:cubicBezTo>
                  <a:pt x="147209" y="103005"/>
                  <a:pt x="129181" y="72971"/>
                  <a:pt x="103590" y="71393"/>
                </a:cubicBezTo>
                <a:close/>
                <a:moveTo>
                  <a:pt x="213715" y="70390"/>
                </a:moveTo>
                <a:lnTo>
                  <a:pt x="219322" y="78707"/>
                </a:lnTo>
                <a:lnTo>
                  <a:pt x="214722" y="76042"/>
                </a:lnTo>
                <a:close/>
                <a:moveTo>
                  <a:pt x="196292" y="39997"/>
                </a:moveTo>
                <a:lnTo>
                  <a:pt x="197318" y="45079"/>
                </a:lnTo>
                <a:lnTo>
                  <a:pt x="196292" y="44213"/>
                </a:lnTo>
                <a:close/>
                <a:moveTo>
                  <a:pt x="119234" y="1476"/>
                </a:moveTo>
                <a:cubicBezTo>
                  <a:pt x="124641" y="2416"/>
                  <a:pt x="128637" y="7071"/>
                  <a:pt x="128637" y="12572"/>
                </a:cubicBezTo>
                <a:lnTo>
                  <a:pt x="128637" y="28369"/>
                </a:lnTo>
                <a:cubicBezTo>
                  <a:pt x="138182" y="31754"/>
                  <a:pt x="146926" y="36831"/>
                  <a:pt x="154449" y="43272"/>
                </a:cubicBezTo>
                <a:lnTo>
                  <a:pt x="168130" y="35374"/>
                </a:lnTo>
                <a:cubicBezTo>
                  <a:pt x="172832" y="32647"/>
                  <a:pt x="178896" y="33681"/>
                  <a:pt x="182376" y="37866"/>
                </a:cubicBezTo>
                <a:cubicBezTo>
                  <a:pt x="189992" y="46987"/>
                  <a:pt x="197985" y="57424"/>
                  <a:pt x="202169" y="68801"/>
                </a:cubicBezTo>
                <a:cubicBezTo>
                  <a:pt x="204050" y="73926"/>
                  <a:pt x="202216" y="79709"/>
                  <a:pt x="197467" y="82483"/>
                </a:cubicBezTo>
                <a:lnTo>
                  <a:pt x="181623" y="90381"/>
                </a:lnTo>
                <a:cubicBezTo>
                  <a:pt x="183457" y="100254"/>
                  <a:pt x="183457" y="110363"/>
                  <a:pt x="181623" y="120236"/>
                </a:cubicBezTo>
                <a:lnTo>
                  <a:pt x="197467" y="128134"/>
                </a:lnTo>
                <a:cubicBezTo>
                  <a:pt x="202216" y="130861"/>
                  <a:pt x="204285" y="136644"/>
                  <a:pt x="202404" y="141815"/>
                </a:cubicBezTo>
                <a:cubicBezTo>
                  <a:pt x="198220" y="153193"/>
                  <a:pt x="189992" y="163630"/>
                  <a:pt x="182376" y="172751"/>
                </a:cubicBezTo>
                <a:cubicBezTo>
                  <a:pt x="178896" y="176936"/>
                  <a:pt x="172879" y="177970"/>
                  <a:pt x="168130" y="175243"/>
                </a:cubicBezTo>
                <a:lnTo>
                  <a:pt x="154449" y="167345"/>
                </a:lnTo>
                <a:cubicBezTo>
                  <a:pt x="146926" y="173786"/>
                  <a:pt x="138182" y="178910"/>
                  <a:pt x="128637" y="182248"/>
                </a:cubicBezTo>
                <a:lnTo>
                  <a:pt x="128637" y="198045"/>
                </a:lnTo>
                <a:cubicBezTo>
                  <a:pt x="128637" y="203499"/>
                  <a:pt x="124735" y="208200"/>
                  <a:pt x="119376" y="209141"/>
                </a:cubicBezTo>
                <a:cubicBezTo>
                  <a:pt x="107810" y="211115"/>
                  <a:pt x="95680" y="211209"/>
                  <a:pt x="83691" y="209141"/>
                </a:cubicBezTo>
                <a:cubicBezTo>
                  <a:pt x="78284" y="208200"/>
                  <a:pt x="74288" y="203546"/>
                  <a:pt x="74288" y="198045"/>
                </a:cubicBezTo>
                <a:lnTo>
                  <a:pt x="74288" y="182248"/>
                </a:lnTo>
                <a:cubicBezTo>
                  <a:pt x="64744" y="178863"/>
                  <a:pt x="55999" y="173786"/>
                  <a:pt x="48477" y="167345"/>
                </a:cubicBezTo>
                <a:lnTo>
                  <a:pt x="34796" y="175196"/>
                </a:lnTo>
                <a:cubicBezTo>
                  <a:pt x="30094" y="177923"/>
                  <a:pt x="24029" y="176889"/>
                  <a:pt x="20550" y="172704"/>
                </a:cubicBezTo>
                <a:cubicBezTo>
                  <a:pt x="12934" y="163583"/>
                  <a:pt x="4894" y="153146"/>
                  <a:pt x="710" y="141815"/>
                </a:cubicBezTo>
                <a:cubicBezTo>
                  <a:pt x="-1171" y="136691"/>
                  <a:pt x="898" y="130908"/>
                  <a:pt x="5646" y="128134"/>
                </a:cubicBezTo>
                <a:lnTo>
                  <a:pt x="21302" y="120236"/>
                </a:lnTo>
                <a:cubicBezTo>
                  <a:pt x="19469" y="110410"/>
                  <a:pt x="19469" y="100301"/>
                  <a:pt x="21302" y="90428"/>
                </a:cubicBezTo>
                <a:lnTo>
                  <a:pt x="5646" y="82483"/>
                </a:lnTo>
                <a:cubicBezTo>
                  <a:pt x="898" y="79756"/>
                  <a:pt x="-1218" y="73973"/>
                  <a:pt x="710" y="68848"/>
                </a:cubicBezTo>
                <a:cubicBezTo>
                  <a:pt x="4894" y="57471"/>
                  <a:pt x="12934" y="47034"/>
                  <a:pt x="20550" y="37913"/>
                </a:cubicBezTo>
                <a:cubicBezTo>
                  <a:pt x="24029" y="33728"/>
                  <a:pt x="30047" y="32694"/>
                  <a:pt x="34796" y="35421"/>
                </a:cubicBezTo>
                <a:lnTo>
                  <a:pt x="48477" y="43319"/>
                </a:lnTo>
                <a:cubicBezTo>
                  <a:pt x="55999" y="36878"/>
                  <a:pt x="64744" y="31754"/>
                  <a:pt x="74288" y="28416"/>
                </a:cubicBezTo>
                <a:lnTo>
                  <a:pt x="74288" y="12572"/>
                </a:lnTo>
                <a:cubicBezTo>
                  <a:pt x="74288" y="7165"/>
                  <a:pt x="78143" y="2463"/>
                  <a:pt x="83503" y="1523"/>
                </a:cubicBezTo>
                <a:cubicBezTo>
                  <a:pt x="95069" y="-451"/>
                  <a:pt x="107246" y="-546"/>
                  <a:pt x="119234" y="1476"/>
                </a:cubicBezTo>
                <a:close/>
              </a:path>
            </a:pathLst>
          </a:custGeom>
          <a:solidFill>
            <a:schemeClr val="bg1"/>
          </a:solidFill>
          <a:ln w="461" cap="flat">
            <a:noFill/>
            <a:prstDash val="solid"/>
            <a:miter/>
          </a:ln>
        </p:spPr>
        <p:txBody>
          <a:bodyPr rtlCol="0" anchor="ctr"/>
          <a:lstStyle/>
          <a:p>
            <a:endParaRPr lang="ru-RU" dirty="0"/>
          </a:p>
        </p:txBody>
      </p:sp>
      <p:sp>
        <p:nvSpPr>
          <p:cNvPr id="80" name="Google Shape;206;p18">
            <a:extLst>
              <a:ext uri="{FF2B5EF4-FFF2-40B4-BE49-F238E27FC236}">
                <a16:creationId xmlns:a16="http://schemas.microsoft.com/office/drawing/2014/main" id="{1CE47D4A-B511-43A6-AD78-BDC1971F50A5}"/>
              </a:ext>
            </a:extLst>
          </p:cNvPr>
          <p:cNvSpPr txBox="1"/>
          <p:nvPr/>
        </p:nvSpPr>
        <p:spPr>
          <a:xfrm>
            <a:off x="1406569" y="2023356"/>
            <a:ext cx="4099183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 marL="285750" indent="-285750" algn="just">
              <a:buClr>
                <a:schemeClr val="tx1">
                  <a:lumMod val="75000"/>
                  <a:lumOff val="25000"/>
                </a:schemeClr>
              </a:buClr>
              <a:buFont typeface="Wingdings" panose="05000000000000000000" pitchFamily="2" charset="2"/>
              <a:buChar char="q"/>
              <a:defRPr sz="160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defRPr>
            </a:lvl1pPr>
          </a:lstStyle>
          <a:p>
            <a:pPr marL="0" lvl="1">
              <a:spcAft>
                <a:spcPts val="600"/>
              </a:spcAft>
              <a:buClr>
                <a:schemeClr val="accent2"/>
              </a:buClr>
              <a:defRPr/>
            </a:pPr>
            <a:r>
              <a:rPr lang="ru-RU" sz="1400" b="1" dirty="0">
                <a:latin typeface="GILROY-SEMIBOLD" pitchFamily="2" charset="0"/>
                <a:sym typeface="Arial"/>
              </a:rPr>
              <a:t>Применение «очередей» </a:t>
            </a:r>
            <a:r>
              <a:rPr lang="ru-RU" sz="1400" dirty="0">
                <a:latin typeface="Gilroy" pitchFamily="2" charset="0"/>
                <a:sym typeface="Arial"/>
              </a:rPr>
              <a:t>для сложных процессов — </a:t>
            </a:r>
            <a:r>
              <a:rPr lang="ru-RU" sz="1400" dirty="0">
                <a:latin typeface="Gilroy" pitchFamily="2" charset="0"/>
              </a:rPr>
              <a:t>тэги, комбинации блокировок </a:t>
            </a:r>
            <a:br>
              <a:rPr lang="ru-RU" sz="1400" dirty="0">
                <a:latin typeface="Gilroy" pitchFamily="2" charset="0"/>
              </a:rPr>
            </a:br>
            <a:r>
              <a:rPr lang="ru-RU" sz="1400" dirty="0">
                <a:latin typeface="Gilroy" pitchFamily="2" charset="0"/>
              </a:rPr>
              <a:t>и приоритетов обработки элементов и т.п.</a:t>
            </a:r>
            <a:endParaRPr sz="1400" b="1" dirty="0">
              <a:latin typeface="GILROY-SEMIBOLD" pitchFamily="2" charset="0"/>
            </a:endParaRPr>
          </a:p>
        </p:txBody>
      </p:sp>
      <p:sp>
        <p:nvSpPr>
          <p:cNvPr id="81" name="Скругленный прямоугольник 40">
            <a:extLst>
              <a:ext uri="{FF2B5EF4-FFF2-40B4-BE49-F238E27FC236}">
                <a16:creationId xmlns:a16="http://schemas.microsoft.com/office/drawing/2014/main" id="{BB3AD967-EF57-4551-B7FC-BF91EFD24018}"/>
              </a:ext>
            </a:extLst>
          </p:cNvPr>
          <p:cNvSpPr/>
          <p:nvPr/>
        </p:nvSpPr>
        <p:spPr>
          <a:xfrm>
            <a:off x="587775" y="2979018"/>
            <a:ext cx="5028446" cy="877515"/>
          </a:xfrm>
          <a:prstGeom prst="roundRect">
            <a:avLst>
              <a:gd name="adj" fmla="val 15518"/>
            </a:avLst>
          </a:prstGeom>
          <a:solidFill>
            <a:schemeClr val="bg1"/>
          </a:solidFill>
          <a:ln w="12700" cap="flat">
            <a:solidFill>
              <a:schemeClr val="bg1">
                <a:lumMod val="85000"/>
              </a:schemeClr>
            </a:solidFill>
            <a:prstDash val="solid"/>
            <a:miter/>
          </a:ln>
          <a:effectLst>
            <a:outerShdw blurRad="317500" dist="38100" dir="5400000" algn="t" rotWithShape="0">
              <a:schemeClr val="tx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2" name="Скругленный прямоугольник 40">
            <a:extLst>
              <a:ext uri="{FF2B5EF4-FFF2-40B4-BE49-F238E27FC236}">
                <a16:creationId xmlns:a16="http://schemas.microsoft.com/office/drawing/2014/main" id="{EDE5053F-5258-4800-9E0E-606AAA41E3E9}"/>
              </a:ext>
            </a:extLst>
          </p:cNvPr>
          <p:cNvSpPr/>
          <p:nvPr/>
        </p:nvSpPr>
        <p:spPr>
          <a:xfrm>
            <a:off x="719019" y="3112959"/>
            <a:ext cx="609632" cy="609632"/>
          </a:xfrm>
          <a:prstGeom prst="roundRect">
            <a:avLst>
              <a:gd name="adj" fmla="val 15518"/>
            </a:avLst>
          </a:prstGeom>
          <a:gradFill>
            <a:gsLst>
              <a:gs pos="0">
                <a:srgbClr val="BA0E3B"/>
              </a:gs>
              <a:gs pos="100000">
                <a:srgbClr val="DD1146"/>
              </a:gs>
            </a:gsLst>
            <a:lin ang="4200000" scaled="0"/>
          </a:gradFill>
          <a:ln w="12700" cap="flat">
            <a:solidFill>
              <a:srgbClr val="A30C33"/>
            </a:solidFill>
            <a:prstDash val="solid"/>
            <a:miter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22" dirty="0">
              <a:latin typeface="Gilroy" panose="00000500000000000000" pitchFamily="50" charset="-52"/>
            </a:endParaRPr>
          </a:p>
        </p:txBody>
      </p:sp>
      <p:sp>
        <p:nvSpPr>
          <p:cNvPr id="83" name="Полилиния 42">
            <a:extLst>
              <a:ext uri="{FF2B5EF4-FFF2-40B4-BE49-F238E27FC236}">
                <a16:creationId xmlns:a16="http://schemas.microsoft.com/office/drawing/2014/main" id="{F910B2BE-869E-4EAB-816B-3F4D79C6D15A}"/>
              </a:ext>
            </a:extLst>
          </p:cNvPr>
          <p:cNvSpPr/>
          <p:nvPr/>
        </p:nvSpPr>
        <p:spPr>
          <a:xfrm>
            <a:off x="827348" y="3217241"/>
            <a:ext cx="417567" cy="401069"/>
          </a:xfrm>
          <a:custGeom>
            <a:avLst/>
            <a:gdLst>
              <a:gd name="connsiteX0" fmla="*/ 103590 w 219322"/>
              <a:gd name="connsiteY0" fmla="*/ 71393 h 210656"/>
              <a:gd name="connsiteX1" fmla="*/ 76639 w 219322"/>
              <a:gd name="connsiteY1" fmla="*/ 80461 h 210656"/>
              <a:gd name="connsiteX2" fmla="*/ 126334 w 219322"/>
              <a:gd name="connsiteY2" fmla="*/ 130156 h 210656"/>
              <a:gd name="connsiteX3" fmla="*/ 103590 w 219322"/>
              <a:gd name="connsiteY3" fmla="*/ 71393 h 210656"/>
              <a:gd name="connsiteX4" fmla="*/ 213715 w 219322"/>
              <a:gd name="connsiteY4" fmla="*/ 70390 h 210656"/>
              <a:gd name="connsiteX5" fmla="*/ 219322 w 219322"/>
              <a:gd name="connsiteY5" fmla="*/ 78707 h 210656"/>
              <a:gd name="connsiteX6" fmla="*/ 214722 w 219322"/>
              <a:gd name="connsiteY6" fmla="*/ 76042 h 210656"/>
              <a:gd name="connsiteX7" fmla="*/ 196292 w 219322"/>
              <a:gd name="connsiteY7" fmla="*/ 39997 h 210656"/>
              <a:gd name="connsiteX8" fmla="*/ 197318 w 219322"/>
              <a:gd name="connsiteY8" fmla="*/ 45079 h 210656"/>
              <a:gd name="connsiteX9" fmla="*/ 196292 w 219322"/>
              <a:gd name="connsiteY9" fmla="*/ 44213 h 210656"/>
              <a:gd name="connsiteX10" fmla="*/ 119234 w 219322"/>
              <a:gd name="connsiteY10" fmla="*/ 1476 h 210656"/>
              <a:gd name="connsiteX11" fmla="*/ 128637 w 219322"/>
              <a:gd name="connsiteY11" fmla="*/ 12572 h 210656"/>
              <a:gd name="connsiteX12" fmla="*/ 128637 w 219322"/>
              <a:gd name="connsiteY12" fmla="*/ 28369 h 210656"/>
              <a:gd name="connsiteX13" fmla="*/ 154449 w 219322"/>
              <a:gd name="connsiteY13" fmla="*/ 43272 h 210656"/>
              <a:gd name="connsiteX14" fmla="*/ 168130 w 219322"/>
              <a:gd name="connsiteY14" fmla="*/ 35374 h 210656"/>
              <a:gd name="connsiteX15" fmla="*/ 182376 w 219322"/>
              <a:gd name="connsiteY15" fmla="*/ 37866 h 210656"/>
              <a:gd name="connsiteX16" fmla="*/ 202169 w 219322"/>
              <a:gd name="connsiteY16" fmla="*/ 68801 h 210656"/>
              <a:gd name="connsiteX17" fmla="*/ 197467 w 219322"/>
              <a:gd name="connsiteY17" fmla="*/ 82483 h 210656"/>
              <a:gd name="connsiteX18" fmla="*/ 181623 w 219322"/>
              <a:gd name="connsiteY18" fmla="*/ 90381 h 210656"/>
              <a:gd name="connsiteX19" fmla="*/ 181623 w 219322"/>
              <a:gd name="connsiteY19" fmla="*/ 120236 h 210656"/>
              <a:gd name="connsiteX20" fmla="*/ 197467 w 219322"/>
              <a:gd name="connsiteY20" fmla="*/ 128134 h 210656"/>
              <a:gd name="connsiteX21" fmla="*/ 202404 w 219322"/>
              <a:gd name="connsiteY21" fmla="*/ 141815 h 210656"/>
              <a:gd name="connsiteX22" fmla="*/ 182376 w 219322"/>
              <a:gd name="connsiteY22" fmla="*/ 172751 h 210656"/>
              <a:gd name="connsiteX23" fmla="*/ 168130 w 219322"/>
              <a:gd name="connsiteY23" fmla="*/ 175243 h 210656"/>
              <a:gd name="connsiteX24" fmla="*/ 154449 w 219322"/>
              <a:gd name="connsiteY24" fmla="*/ 167345 h 210656"/>
              <a:gd name="connsiteX25" fmla="*/ 128637 w 219322"/>
              <a:gd name="connsiteY25" fmla="*/ 182248 h 210656"/>
              <a:gd name="connsiteX26" fmla="*/ 128637 w 219322"/>
              <a:gd name="connsiteY26" fmla="*/ 198045 h 210656"/>
              <a:gd name="connsiteX27" fmla="*/ 119376 w 219322"/>
              <a:gd name="connsiteY27" fmla="*/ 209141 h 210656"/>
              <a:gd name="connsiteX28" fmla="*/ 83691 w 219322"/>
              <a:gd name="connsiteY28" fmla="*/ 209141 h 210656"/>
              <a:gd name="connsiteX29" fmla="*/ 74288 w 219322"/>
              <a:gd name="connsiteY29" fmla="*/ 198045 h 210656"/>
              <a:gd name="connsiteX30" fmla="*/ 74288 w 219322"/>
              <a:gd name="connsiteY30" fmla="*/ 182248 h 210656"/>
              <a:gd name="connsiteX31" fmla="*/ 48477 w 219322"/>
              <a:gd name="connsiteY31" fmla="*/ 167345 h 210656"/>
              <a:gd name="connsiteX32" fmla="*/ 34796 w 219322"/>
              <a:gd name="connsiteY32" fmla="*/ 175196 h 210656"/>
              <a:gd name="connsiteX33" fmla="*/ 20550 w 219322"/>
              <a:gd name="connsiteY33" fmla="*/ 172704 h 210656"/>
              <a:gd name="connsiteX34" fmla="*/ 710 w 219322"/>
              <a:gd name="connsiteY34" fmla="*/ 141815 h 210656"/>
              <a:gd name="connsiteX35" fmla="*/ 5646 w 219322"/>
              <a:gd name="connsiteY35" fmla="*/ 128134 h 210656"/>
              <a:gd name="connsiteX36" fmla="*/ 21302 w 219322"/>
              <a:gd name="connsiteY36" fmla="*/ 120236 h 210656"/>
              <a:gd name="connsiteX37" fmla="*/ 21302 w 219322"/>
              <a:gd name="connsiteY37" fmla="*/ 90428 h 210656"/>
              <a:gd name="connsiteX38" fmla="*/ 5646 w 219322"/>
              <a:gd name="connsiteY38" fmla="*/ 82483 h 210656"/>
              <a:gd name="connsiteX39" fmla="*/ 710 w 219322"/>
              <a:gd name="connsiteY39" fmla="*/ 68848 h 210656"/>
              <a:gd name="connsiteX40" fmla="*/ 20550 w 219322"/>
              <a:gd name="connsiteY40" fmla="*/ 37913 h 210656"/>
              <a:gd name="connsiteX41" fmla="*/ 34796 w 219322"/>
              <a:gd name="connsiteY41" fmla="*/ 35421 h 210656"/>
              <a:gd name="connsiteX42" fmla="*/ 48477 w 219322"/>
              <a:gd name="connsiteY42" fmla="*/ 43319 h 210656"/>
              <a:gd name="connsiteX43" fmla="*/ 74288 w 219322"/>
              <a:gd name="connsiteY43" fmla="*/ 28416 h 210656"/>
              <a:gd name="connsiteX44" fmla="*/ 74288 w 219322"/>
              <a:gd name="connsiteY44" fmla="*/ 12572 h 210656"/>
              <a:gd name="connsiteX45" fmla="*/ 83503 w 219322"/>
              <a:gd name="connsiteY45" fmla="*/ 1523 h 210656"/>
              <a:gd name="connsiteX46" fmla="*/ 119234 w 219322"/>
              <a:gd name="connsiteY46" fmla="*/ 1476 h 2106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</a:cxnLst>
            <a:rect l="l" t="t" r="r" b="b"/>
            <a:pathLst>
              <a:path w="219322" h="210656">
                <a:moveTo>
                  <a:pt x="103590" y="71393"/>
                </a:moveTo>
                <a:cubicBezTo>
                  <a:pt x="95060" y="70867"/>
                  <a:pt x="85689" y="73503"/>
                  <a:pt x="76639" y="80461"/>
                </a:cubicBezTo>
                <a:cubicBezTo>
                  <a:pt x="48806" y="116663"/>
                  <a:pt x="90132" y="157989"/>
                  <a:pt x="126334" y="130156"/>
                </a:cubicBezTo>
                <a:cubicBezTo>
                  <a:pt x="147209" y="103005"/>
                  <a:pt x="129181" y="72971"/>
                  <a:pt x="103590" y="71393"/>
                </a:cubicBezTo>
                <a:close/>
                <a:moveTo>
                  <a:pt x="213715" y="70390"/>
                </a:moveTo>
                <a:lnTo>
                  <a:pt x="219322" y="78707"/>
                </a:lnTo>
                <a:lnTo>
                  <a:pt x="214722" y="76042"/>
                </a:lnTo>
                <a:close/>
                <a:moveTo>
                  <a:pt x="196292" y="39997"/>
                </a:moveTo>
                <a:lnTo>
                  <a:pt x="197318" y="45079"/>
                </a:lnTo>
                <a:lnTo>
                  <a:pt x="196292" y="44213"/>
                </a:lnTo>
                <a:close/>
                <a:moveTo>
                  <a:pt x="119234" y="1476"/>
                </a:moveTo>
                <a:cubicBezTo>
                  <a:pt x="124641" y="2416"/>
                  <a:pt x="128637" y="7071"/>
                  <a:pt x="128637" y="12572"/>
                </a:cubicBezTo>
                <a:lnTo>
                  <a:pt x="128637" y="28369"/>
                </a:lnTo>
                <a:cubicBezTo>
                  <a:pt x="138182" y="31754"/>
                  <a:pt x="146926" y="36831"/>
                  <a:pt x="154449" y="43272"/>
                </a:cubicBezTo>
                <a:lnTo>
                  <a:pt x="168130" y="35374"/>
                </a:lnTo>
                <a:cubicBezTo>
                  <a:pt x="172832" y="32647"/>
                  <a:pt x="178896" y="33681"/>
                  <a:pt x="182376" y="37866"/>
                </a:cubicBezTo>
                <a:cubicBezTo>
                  <a:pt x="189992" y="46987"/>
                  <a:pt x="197985" y="57424"/>
                  <a:pt x="202169" y="68801"/>
                </a:cubicBezTo>
                <a:cubicBezTo>
                  <a:pt x="204050" y="73926"/>
                  <a:pt x="202216" y="79709"/>
                  <a:pt x="197467" y="82483"/>
                </a:cubicBezTo>
                <a:lnTo>
                  <a:pt x="181623" y="90381"/>
                </a:lnTo>
                <a:cubicBezTo>
                  <a:pt x="183457" y="100254"/>
                  <a:pt x="183457" y="110363"/>
                  <a:pt x="181623" y="120236"/>
                </a:cubicBezTo>
                <a:lnTo>
                  <a:pt x="197467" y="128134"/>
                </a:lnTo>
                <a:cubicBezTo>
                  <a:pt x="202216" y="130861"/>
                  <a:pt x="204285" y="136644"/>
                  <a:pt x="202404" y="141815"/>
                </a:cubicBezTo>
                <a:cubicBezTo>
                  <a:pt x="198220" y="153193"/>
                  <a:pt x="189992" y="163630"/>
                  <a:pt x="182376" y="172751"/>
                </a:cubicBezTo>
                <a:cubicBezTo>
                  <a:pt x="178896" y="176936"/>
                  <a:pt x="172879" y="177970"/>
                  <a:pt x="168130" y="175243"/>
                </a:cubicBezTo>
                <a:lnTo>
                  <a:pt x="154449" y="167345"/>
                </a:lnTo>
                <a:cubicBezTo>
                  <a:pt x="146926" y="173786"/>
                  <a:pt x="138182" y="178910"/>
                  <a:pt x="128637" y="182248"/>
                </a:cubicBezTo>
                <a:lnTo>
                  <a:pt x="128637" y="198045"/>
                </a:lnTo>
                <a:cubicBezTo>
                  <a:pt x="128637" y="203499"/>
                  <a:pt x="124735" y="208200"/>
                  <a:pt x="119376" y="209141"/>
                </a:cubicBezTo>
                <a:cubicBezTo>
                  <a:pt x="107810" y="211115"/>
                  <a:pt x="95680" y="211209"/>
                  <a:pt x="83691" y="209141"/>
                </a:cubicBezTo>
                <a:cubicBezTo>
                  <a:pt x="78284" y="208200"/>
                  <a:pt x="74288" y="203546"/>
                  <a:pt x="74288" y="198045"/>
                </a:cubicBezTo>
                <a:lnTo>
                  <a:pt x="74288" y="182248"/>
                </a:lnTo>
                <a:cubicBezTo>
                  <a:pt x="64744" y="178863"/>
                  <a:pt x="55999" y="173786"/>
                  <a:pt x="48477" y="167345"/>
                </a:cubicBezTo>
                <a:lnTo>
                  <a:pt x="34796" y="175196"/>
                </a:lnTo>
                <a:cubicBezTo>
                  <a:pt x="30094" y="177923"/>
                  <a:pt x="24029" y="176889"/>
                  <a:pt x="20550" y="172704"/>
                </a:cubicBezTo>
                <a:cubicBezTo>
                  <a:pt x="12934" y="163583"/>
                  <a:pt x="4894" y="153146"/>
                  <a:pt x="710" y="141815"/>
                </a:cubicBezTo>
                <a:cubicBezTo>
                  <a:pt x="-1171" y="136691"/>
                  <a:pt x="898" y="130908"/>
                  <a:pt x="5646" y="128134"/>
                </a:cubicBezTo>
                <a:lnTo>
                  <a:pt x="21302" y="120236"/>
                </a:lnTo>
                <a:cubicBezTo>
                  <a:pt x="19469" y="110410"/>
                  <a:pt x="19469" y="100301"/>
                  <a:pt x="21302" y="90428"/>
                </a:cubicBezTo>
                <a:lnTo>
                  <a:pt x="5646" y="82483"/>
                </a:lnTo>
                <a:cubicBezTo>
                  <a:pt x="898" y="79756"/>
                  <a:pt x="-1218" y="73973"/>
                  <a:pt x="710" y="68848"/>
                </a:cubicBezTo>
                <a:cubicBezTo>
                  <a:pt x="4894" y="57471"/>
                  <a:pt x="12934" y="47034"/>
                  <a:pt x="20550" y="37913"/>
                </a:cubicBezTo>
                <a:cubicBezTo>
                  <a:pt x="24029" y="33728"/>
                  <a:pt x="30047" y="32694"/>
                  <a:pt x="34796" y="35421"/>
                </a:cubicBezTo>
                <a:lnTo>
                  <a:pt x="48477" y="43319"/>
                </a:lnTo>
                <a:cubicBezTo>
                  <a:pt x="55999" y="36878"/>
                  <a:pt x="64744" y="31754"/>
                  <a:pt x="74288" y="28416"/>
                </a:cubicBezTo>
                <a:lnTo>
                  <a:pt x="74288" y="12572"/>
                </a:lnTo>
                <a:cubicBezTo>
                  <a:pt x="74288" y="7165"/>
                  <a:pt x="78143" y="2463"/>
                  <a:pt x="83503" y="1523"/>
                </a:cubicBezTo>
                <a:cubicBezTo>
                  <a:pt x="95069" y="-451"/>
                  <a:pt x="107246" y="-546"/>
                  <a:pt x="119234" y="1476"/>
                </a:cubicBezTo>
                <a:close/>
              </a:path>
            </a:pathLst>
          </a:custGeom>
          <a:solidFill>
            <a:schemeClr val="bg1"/>
          </a:solidFill>
          <a:ln w="461" cap="flat">
            <a:noFill/>
            <a:prstDash val="solid"/>
            <a:miter/>
          </a:ln>
        </p:spPr>
        <p:txBody>
          <a:bodyPr rtlCol="0" anchor="ctr"/>
          <a:lstStyle/>
          <a:p>
            <a:endParaRPr lang="ru-RU" dirty="0"/>
          </a:p>
        </p:txBody>
      </p:sp>
      <p:sp>
        <p:nvSpPr>
          <p:cNvPr id="84" name="Google Shape;206;p18">
            <a:extLst>
              <a:ext uri="{FF2B5EF4-FFF2-40B4-BE49-F238E27FC236}">
                <a16:creationId xmlns:a16="http://schemas.microsoft.com/office/drawing/2014/main" id="{E6F8E047-CA97-4EE8-A3D9-BAB66C6CCE0A}"/>
              </a:ext>
            </a:extLst>
          </p:cNvPr>
          <p:cNvSpPr txBox="1"/>
          <p:nvPr/>
        </p:nvSpPr>
        <p:spPr>
          <a:xfrm>
            <a:off x="1406569" y="3048443"/>
            <a:ext cx="2871141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 marL="285750" indent="-285750" algn="just">
              <a:buClr>
                <a:schemeClr val="tx1">
                  <a:lumMod val="75000"/>
                  <a:lumOff val="25000"/>
                </a:schemeClr>
              </a:buClr>
              <a:buFont typeface="Wingdings" panose="05000000000000000000" pitchFamily="2" charset="2"/>
              <a:buChar char="q"/>
              <a:defRPr sz="160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defRPr>
            </a:lvl1pPr>
          </a:lstStyle>
          <a:p>
            <a:pPr marL="0" lvl="1">
              <a:spcAft>
                <a:spcPts val="600"/>
              </a:spcAft>
              <a:buClr>
                <a:schemeClr val="accent2"/>
              </a:buClr>
              <a:defRPr/>
            </a:pPr>
            <a:r>
              <a:rPr lang="ru-RU" sz="1400" b="1" dirty="0">
                <a:latin typeface="GILROY-SEMIBOLD" pitchFamily="2" charset="0"/>
                <a:sym typeface="Arial"/>
              </a:rPr>
              <a:t>Централизованное</a:t>
            </a:r>
            <a:br>
              <a:rPr lang="ru-RU" sz="1400" b="1" dirty="0">
                <a:latin typeface="GILROY-SEMIBOLD" pitchFamily="2" charset="0"/>
                <a:sym typeface="Arial"/>
              </a:rPr>
            </a:br>
            <a:r>
              <a:rPr lang="ru-RU" sz="1400" b="1" dirty="0">
                <a:latin typeface="GILROY-SEMIBOLD" pitchFamily="2" charset="0"/>
                <a:sym typeface="Arial"/>
              </a:rPr>
              <a:t>хранилище </a:t>
            </a:r>
            <a:r>
              <a:rPr lang="ru-RU" sz="1400" b="1" dirty="0">
                <a:latin typeface="Gilroy" pitchFamily="2" charset="0"/>
                <a:sym typeface="Arial"/>
              </a:rPr>
              <a:t>действий,</a:t>
            </a:r>
            <a:r>
              <a:rPr lang="ru-RU" sz="1400" dirty="0">
                <a:latin typeface="Gilroy" pitchFamily="2" charset="0"/>
                <a:sym typeface="Arial"/>
              </a:rPr>
              <a:t> </a:t>
            </a:r>
            <a:r>
              <a:rPr lang="ru-RU" sz="1400" dirty="0">
                <a:latin typeface="Gilroy" panose="00000500000000000000" pitchFamily="2" charset="-52"/>
                <a:sym typeface="Arial"/>
              </a:rPr>
              <a:t>ресурсов</a:t>
            </a:r>
            <a:r>
              <a:rPr lang="ru-RU" sz="1400" dirty="0">
                <a:latin typeface="Gilroy" pitchFamily="2" charset="0"/>
                <a:sym typeface="Arial"/>
              </a:rPr>
              <a:t>, и учетных данных ИС</a:t>
            </a:r>
          </a:p>
        </p:txBody>
      </p:sp>
      <p:sp>
        <p:nvSpPr>
          <p:cNvPr id="85" name="Скругленный прямоугольник 40">
            <a:extLst>
              <a:ext uri="{FF2B5EF4-FFF2-40B4-BE49-F238E27FC236}">
                <a16:creationId xmlns:a16="http://schemas.microsoft.com/office/drawing/2014/main" id="{4182952E-041F-4586-B59E-69BEA661E820}"/>
              </a:ext>
            </a:extLst>
          </p:cNvPr>
          <p:cNvSpPr/>
          <p:nvPr/>
        </p:nvSpPr>
        <p:spPr>
          <a:xfrm>
            <a:off x="587775" y="4004105"/>
            <a:ext cx="5028446" cy="877515"/>
          </a:xfrm>
          <a:prstGeom prst="roundRect">
            <a:avLst>
              <a:gd name="adj" fmla="val 15518"/>
            </a:avLst>
          </a:prstGeom>
          <a:solidFill>
            <a:schemeClr val="bg1"/>
          </a:solidFill>
          <a:ln w="12700" cap="flat">
            <a:solidFill>
              <a:schemeClr val="bg1">
                <a:lumMod val="85000"/>
              </a:schemeClr>
            </a:solidFill>
            <a:prstDash val="solid"/>
            <a:miter/>
          </a:ln>
          <a:effectLst>
            <a:outerShdw blurRad="317500" dist="38100" dir="5400000" algn="t" rotWithShape="0">
              <a:schemeClr val="tx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6" name="Скругленный прямоугольник 40">
            <a:extLst>
              <a:ext uri="{FF2B5EF4-FFF2-40B4-BE49-F238E27FC236}">
                <a16:creationId xmlns:a16="http://schemas.microsoft.com/office/drawing/2014/main" id="{04AED6C0-1B7E-4826-875A-0C54B96AAD3D}"/>
              </a:ext>
            </a:extLst>
          </p:cNvPr>
          <p:cNvSpPr/>
          <p:nvPr/>
        </p:nvSpPr>
        <p:spPr>
          <a:xfrm>
            <a:off x="719019" y="4138046"/>
            <a:ext cx="609632" cy="609632"/>
          </a:xfrm>
          <a:prstGeom prst="roundRect">
            <a:avLst>
              <a:gd name="adj" fmla="val 15518"/>
            </a:avLst>
          </a:prstGeom>
          <a:gradFill>
            <a:gsLst>
              <a:gs pos="0">
                <a:srgbClr val="BA0E3B"/>
              </a:gs>
              <a:gs pos="100000">
                <a:srgbClr val="DD1146"/>
              </a:gs>
            </a:gsLst>
            <a:lin ang="4200000" scaled="0"/>
          </a:gradFill>
          <a:ln w="12700" cap="flat">
            <a:solidFill>
              <a:srgbClr val="A30C33"/>
            </a:solidFill>
            <a:prstDash val="solid"/>
            <a:miter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22" dirty="0">
              <a:latin typeface="Gilroy" panose="00000500000000000000" pitchFamily="50" charset="-52"/>
            </a:endParaRPr>
          </a:p>
        </p:txBody>
      </p:sp>
      <p:sp>
        <p:nvSpPr>
          <p:cNvPr id="87" name="Полилиния 42">
            <a:extLst>
              <a:ext uri="{FF2B5EF4-FFF2-40B4-BE49-F238E27FC236}">
                <a16:creationId xmlns:a16="http://schemas.microsoft.com/office/drawing/2014/main" id="{44369FA5-0AED-4C05-9F5E-75EA5FE2D553}"/>
              </a:ext>
            </a:extLst>
          </p:cNvPr>
          <p:cNvSpPr/>
          <p:nvPr/>
        </p:nvSpPr>
        <p:spPr>
          <a:xfrm>
            <a:off x="827348" y="4242328"/>
            <a:ext cx="417567" cy="401069"/>
          </a:xfrm>
          <a:custGeom>
            <a:avLst/>
            <a:gdLst>
              <a:gd name="connsiteX0" fmla="*/ 103590 w 219322"/>
              <a:gd name="connsiteY0" fmla="*/ 71393 h 210656"/>
              <a:gd name="connsiteX1" fmla="*/ 76639 w 219322"/>
              <a:gd name="connsiteY1" fmla="*/ 80461 h 210656"/>
              <a:gd name="connsiteX2" fmla="*/ 126334 w 219322"/>
              <a:gd name="connsiteY2" fmla="*/ 130156 h 210656"/>
              <a:gd name="connsiteX3" fmla="*/ 103590 w 219322"/>
              <a:gd name="connsiteY3" fmla="*/ 71393 h 210656"/>
              <a:gd name="connsiteX4" fmla="*/ 213715 w 219322"/>
              <a:gd name="connsiteY4" fmla="*/ 70390 h 210656"/>
              <a:gd name="connsiteX5" fmla="*/ 219322 w 219322"/>
              <a:gd name="connsiteY5" fmla="*/ 78707 h 210656"/>
              <a:gd name="connsiteX6" fmla="*/ 214722 w 219322"/>
              <a:gd name="connsiteY6" fmla="*/ 76042 h 210656"/>
              <a:gd name="connsiteX7" fmla="*/ 196292 w 219322"/>
              <a:gd name="connsiteY7" fmla="*/ 39997 h 210656"/>
              <a:gd name="connsiteX8" fmla="*/ 197318 w 219322"/>
              <a:gd name="connsiteY8" fmla="*/ 45079 h 210656"/>
              <a:gd name="connsiteX9" fmla="*/ 196292 w 219322"/>
              <a:gd name="connsiteY9" fmla="*/ 44213 h 210656"/>
              <a:gd name="connsiteX10" fmla="*/ 119234 w 219322"/>
              <a:gd name="connsiteY10" fmla="*/ 1476 h 210656"/>
              <a:gd name="connsiteX11" fmla="*/ 128637 w 219322"/>
              <a:gd name="connsiteY11" fmla="*/ 12572 h 210656"/>
              <a:gd name="connsiteX12" fmla="*/ 128637 w 219322"/>
              <a:gd name="connsiteY12" fmla="*/ 28369 h 210656"/>
              <a:gd name="connsiteX13" fmla="*/ 154449 w 219322"/>
              <a:gd name="connsiteY13" fmla="*/ 43272 h 210656"/>
              <a:gd name="connsiteX14" fmla="*/ 168130 w 219322"/>
              <a:gd name="connsiteY14" fmla="*/ 35374 h 210656"/>
              <a:gd name="connsiteX15" fmla="*/ 182376 w 219322"/>
              <a:gd name="connsiteY15" fmla="*/ 37866 h 210656"/>
              <a:gd name="connsiteX16" fmla="*/ 202169 w 219322"/>
              <a:gd name="connsiteY16" fmla="*/ 68801 h 210656"/>
              <a:gd name="connsiteX17" fmla="*/ 197467 w 219322"/>
              <a:gd name="connsiteY17" fmla="*/ 82483 h 210656"/>
              <a:gd name="connsiteX18" fmla="*/ 181623 w 219322"/>
              <a:gd name="connsiteY18" fmla="*/ 90381 h 210656"/>
              <a:gd name="connsiteX19" fmla="*/ 181623 w 219322"/>
              <a:gd name="connsiteY19" fmla="*/ 120236 h 210656"/>
              <a:gd name="connsiteX20" fmla="*/ 197467 w 219322"/>
              <a:gd name="connsiteY20" fmla="*/ 128134 h 210656"/>
              <a:gd name="connsiteX21" fmla="*/ 202404 w 219322"/>
              <a:gd name="connsiteY21" fmla="*/ 141815 h 210656"/>
              <a:gd name="connsiteX22" fmla="*/ 182376 w 219322"/>
              <a:gd name="connsiteY22" fmla="*/ 172751 h 210656"/>
              <a:gd name="connsiteX23" fmla="*/ 168130 w 219322"/>
              <a:gd name="connsiteY23" fmla="*/ 175243 h 210656"/>
              <a:gd name="connsiteX24" fmla="*/ 154449 w 219322"/>
              <a:gd name="connsiteY24" fmla="*/ 167345 h 210656"/>
              <a:gd name="connsiteX25" fmla="*/ 128637 w 219322"/>
              <a:gd name="connsiteY25" fmla="*/ 182248 h 210656"/>
              <a:gd name="connsiteX26" fmla="*/ 128637 w 219322"/>
              <a:gd name="connsiteY26" fmla="*/ 198045 h 210656"/>
              <a:gd name="connsiteX27" fmla="*/ 119376 w 219322"/>
              <a:gd name="connsiteY27" fmla="*/ 209141 h 210656"/>
              <a:gd name="connsiteX28" fmla="*/ 83691 w 219322"/>
              <a:gd name="connsiteY28" fmla="*/ 209141 h 210656"/>
              <a:gd name="connsiteX29" fmla="*/ 74288 w 219322"/>
              <a:gd name="connsiteY29" fmla="*/ 198045 h 210656"/>
              <a:gd name="connsiteX30" fmla="*/ 74288 w 219322"/>
              <a:gd name="connsiteY30" fmla="*/ 182248 h 210656"/>
              <a:gd name="connsiteX31" fmla="*/ 48477 w 219322"/>
              <a:gd name="connsiteY31" fmla="*/ 167345 h 210656"/>
              <a:gd name="connsiteX32" fmla="*/ 34796 w 219322"/>
              <a:gd name="connsiteY32" fmla="*/ 175196 h 210656"/>
              <a:gd name="connsiteX33" fmla="*/ 20550 w 219322"/>
              <a:gd name="connsiteY33" fmla="*/ 172704 h 210656"/>
              <a:gd name="connsiteX34" fmla="*/ 710 w 219322"/>
              <a:gd name="connsiteY34" fmla="*/ 141815 h 210656"/>
              <a:gd name="connsiteX35" fmla="*/ 5646 w 219322"/>
              <a:gd name="connsiteY35" fmla="*/ 128134 h 210656"/>
              <a:gd name="connsiteX36" fmla="*/ 21302 w 219322"/>
              <a:gd name="connsiteY36" fmla="*/ 120236 h 210656"/>
              <a:gd name="connsiteX37" fmla="*/ 21302 w 219322"/>
              <a:gd name="connsiteY37" fmla="*/ 90428 h 210656"/>
              <a:gd name="connsiteX38" fmla="*/ 5646 w 219322"/>
              <a:gd name="connsiteY38" fmla="*/ 82483 h 210656"/>
              <a:gd name="connsiteX39" fmla="*/ 710 w 219322"/>
              <a:gd name="connsiteY39" fmla="*/ 68848 h 210656"/>
              <a:gd name="connsiteX40" fmla="*/ 20550 w 219322"/>
              <a:gd name="connsiteY40" fmla="*/ 37913 h 210656"/>
              <a:gd name="connsiteX41" fmla="*/ 34796 w 219322"/>
              <a:gd name="connsiteY41" fmla="*/ 35421 h 210656"/>
              <a:gd name="connsiteX42" fmla="*/ 48477 w 219322"/>
              <a:gd name="connsiteY42" fmla="*/ 43319 h 210656"/>
              <a:gd name="connsiteX43" fmla="*/ 74288 w 219322"/>
              <a:gd name="connsiteY43" fmla="*/ 28416 h 210656"/>
              <a:gd name="connsiteX44" fmla="*/ 74288 w 219322"/>
              <a:gd name="connsiteY44" fmla="*/ 12572 h 210656"/>
              <a:gd name="connsiteX45" fmla="*/ 83503 w 219322"/>
              <a:gd name="connsiteY45" fmla="*/ 1523 h 210656"/>
              <a:gd name="connsiteX46" fmla="*/ 119234 w 219322"/>
              <a:gd name="connsiteY46" fmla="*/ 1476 h 2106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</a:cxnLst>
            <a:rect l="l" t="t" r="r" b="b"/>
            <a:pathLst>
              <a:path w="219322" h="210656">
                <a:moveTo>
                  <a:pt x="103590" y="71393"/>
                </a:moveTo>
                <a:cubicBezTo>
                  <a:pt x="95060" y="70867"/>
                  <a:pt x="85689" y="73503"/>
                  <a:pt x="76639" y="80461"/>
                </a:cubicBezTo>
                <a:cubicBezTo>
                  <a:pt x="48806" y="116663"/>
                  <a:pt x="90132" y="157989"/>
                  <a:pt x="126334" y="130156"/>
                </a:cubicBezTo>
                <a:cubicBezTo>
                  <a:pt x="147209" y="103005"/>
                  <a:pt x="129181" y="72971"/>
                  <a:pt x="103590" y="71393"/>
                </a:cubicBezTo>
                <a:close/>
                <a:moveTo>
                  <a:pt x="213715" y="70390"/>
                </a:moveTo>
                <a:lnTo>
                  <a:pt x="219322" y="78707"/>
                </a:lnTo>
                <a:lnTo>
                  <a:pt x="214722" y="76042"/>
                </a:lnTo>
                <a:close/>
                <a:moveTo>
                  <a:pt x="196292" y="39997"/>
                </a:moveTo>
                <a:lnTo>
                  <a:pt x="197318" y="45079"/>
                </a:lnTo>
                <a:lnTo>
                  <a:pt x="196292" y="44213"/>
                </a:lnTo>
                <a:close/>
                <a:moveTo>
                  <a:pt x="119234" y="1476"/>
                </a:moveTo>
                <a:cubicBezTo>
                  <a:pt x="124641" y="2416"/>
                  <a:pt x="128637" y="7071"/>
                  <a:pt x="128637" y="12572"/>
                </a:cubicBezTo>
                <a:lnTo>
                  <a:pt x="128637" y="28369"/>
                </a:lnTo>
                <a:cubicBezTo>
                  <a:pt x="138182" y="31754"/>
                  <a:pt x="146926" y="36831"/>
                  <a:pt x="154449" y="43272"/>
                </a:cubicBezTo>
                <a:lnTo>
                  <a:pt x="168130" y="35374"/>
                </a:lnTo>
                <a:cubicBezTo>
                  <a:pt x="172832" y="32647"/>
                  <a:pt x="178896" y="33681"/>
                  <a:pt x="182376" y="37866"/>
                </a:cubicBezTo>
                <a:cubicBezTo>
                  <a:pt x="189992" y="46987"/>
                  <a:pt x="197985" y="57424"/>
                  <a:pt x="202169" y="68801"/>
                </a:cubicBezTo>
                <a:cubicBezTo>
                  <a:pt x="204050" y="73926"/>
                  <a:pt x="202216" y="79709"/>
                  <a:pt x="197467" y="82483"/>
                </a:cubicBezTo>
                <a:lnTo>
                  <a:pt x="181623" y="90381"/>
                </a:lnTo>
                <a:cubicBezTo>
                  <a:pt x="183457" y="100254"/>
                  <a:pt x="183457" y="110363"/>
                  <a:pt x="181623" y="120236"/>
                </a:cubicBezTo>
                <a:lnTo>
                  <a:pt x="197467" y="128134"/>
                </a:lnTo>
                <a:cubicBezTo>
                  <a:pt x="202216" y="130861"/>
                  <a:pt x="204285" y="136644"/>
                  <a:pt x="202404" y="141815"/>
                </a:cubicBezTo>
                <a:cubicBezTo>
                  <a:pt x="198220" y="153193"/>
                  <a:pt x="189992" y="163630"/>
                  <a:pt x="182376" y="172751"/>
                </a:cubicBezTo>
                <a:cubicBezTo>
                  <a:pt x="178896" y="176936"/>
                  <a:pt x="172879" y="177970"/>
                  <a:pt x="168130" y="175243"/>
                </a:cubicBezTo>
                <a:lnTo>
                  <a:pt x="154449" y="167345"/>
                </a:lnTo>
                <a:cubicBezTo>
                  <a:pt x="146926" y="173786"/>
                  <a:pt x="138182" y="178910"/>
                  <a:pt x="128637" y="182248"/>
                </a:cubicBezTo>
                <a:lnTo>
                  <a:pt x="128637" y="198045"/>
                </a:lnTo>
                <a:cubicBezTo>
                  <a:pt x="128637" y="203499"/>
                  <a:pt x="124735" y="208200"/>
                  <a:pt x="119376" y="209141"/>
                </a:cubicBezTo>
                <a:cubicBezTo>
                  <a:pt x="107810" y="211115"/>
                  <a:pt x="95680" y="211209"/>
                  <a:pt x="83691" y="209141"/>
                </a:cubicBezTo>
                <a:cubicBezTo>
                  <a:pt x="78284" y="208200"/>
                  <a:pt x="74288" y="203546"/>
                  <a:pt x="74288" y="198045"/>
                </a:cubicBezTo>
                <a:lnTo>
                  <a:pt x="74288" y="182248"/>
                </a:lnTo>
                <a:cubicBezTo>
                  <a:pt x="64744" y="178863"/>
                  <a:pt x="55999" y="173786"/>
                  <a:pt x="48477" y="167345"/>
                </a:cubicBezTo>
                <a:lnTo>
                  <a:pt x="34796" y="175196"/>
                </a:lnTo>
                <a:cubicBezTo>
                  <a:pt x="30094" y="177923"/>
                  <a:pt x="24029" y="176889"/>
                  <a:pt x="20550" y="172704"/>
                </a:cubicBezTo>
                <a:cubicBezTo>
                  <a:pt x="12934" y="163583"/>
                  <a:pt x="4894" y="153146"/>
                  <a:pt x="710" y="141815"/>
                </a:cubicBezTo>
                <a:cubicBezTo>
                  <a:pt x="-1171" y="136691"/>
                  <a:pt x="898" y="130908"/>
                  <a:pt x="5646" y="128134"/>
                </a:cubicBezTo>
                <a:lnTo>
                  <a:pt x="21302" y="120236"/>
                </a:lnTo>
                <a:cubicBezTo>
                  <a:pt x="19469" y="110410"/>
                  <a:pt x="19469" y="100301"/>
                  <a:pt x="21302" y="90428"/>
                </a:cubicBezTo>
                <a:lnTo>
                  <a:pt x="5646" y="82483"/>
                </a:lnTo>
                <a:cubicBezTo>
                  <a:pt x="898" y="79756"/>
                  <a:pt x="-1218" y="73973"/>
                  <a:pt x="710" y="68848"/>
                </a:cubicBezTo>
                <a:cubicBezTo>
                  <a:pt x="4894" y="57471"/>
                  <a:pt x="12934" y="47034"/>
                  <a:pt x="20550" y="37913"/>
                </a:cubicBezTo>
                <a:cubicBezTo>
                  <a:pt x="24029" y="33728"/>
                  <a:pt x="30047" y="32694"/>
                  <a:pt x="34796" y="35421"/>
                </a:cubicBezTo>
                <a:lnTo>
                  <a:pt x="48477" y="43319"/>
                </a:lnTo>
                <a:cubicBezTo>
                  <a:pt x="55999" y="36878"/>
                  <a:pt x="64744" y="31754"/>
                  <a:pt x="74288" y="28416"/>
                </a:cubicBezTo>
                <a:lnTo>
                  <a:pt x="74288" y="12572"/>
                </a:lnTo>
                <a:cubicBezTo>
                  <a:pt x="74288" y="7165"/>
                  <a:pt x="78143" y="2463"/>
                  <a:pt x="83503" y="1523"/>
                </a:cubicBezTo>
                <a:cubicBezTo>
                  <a:pt x="95069" y="-451"/>
                  <a:pt x="107246" y="-546"/>
                  <a:pt x="119234" y="1476"/>
                </a:cubicBezTo>
                <a:close/>
              </a:path>
            </a:pathLst>
          </a:custGeom>
          <a:solidFill>
            <a:schemeClr val="bg1"/>
          </a:solidFill>
          <a:ln w="461" cap="flat">
            <a:noFill/>
            <a:prstDash val="solid"/>
            <a:miter/>
          </a:ln>
        </p:spPr>
        <p:txBody>
          <a:bodyPr rtlCol="0" anchor="ctr"/>
          <a:lstStyle/>
          <a:p>
            <a:endParaRPr lang="ru-RU" dirty="0"/>
          </a:p>
        </p:txBody>
      </p:sp>
      <p:sp>
        <p:nvSpPr>
          <p:cNvPr id="88" name="Google Shape;206;p18">
            <a:extLst>
              <a:ext uri="{FF2B5EF4-FFF2-40B4-BE49-F238E27FC236}">
                <a16:creationId xmlns:a16="http://schemas.microsoft.com/office/drawing/2014/main" id="{9E19BD4F-D23C-4C37-B6CE-8CAFEE8B0A8E}"/>
              </a:ext>
            </a:extLst>
          </p:cNvPr>
          <p:cNvSpPr txBox="1"/>
          <p:nvPr/>
        </p:nvSpPr>
        <p:spPr>
          <a:xfrm>
            <a:off x="1406569" y="4073530"/>
            <a:ext cx="2959965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 marL="285750" indent="-285750" algn="just">
              <a:buClr>
                <a:schemeClr val="tx1">
                  <a:lumMod val="75000"/>
                  <a:lumOff val="25000"/>
                </a:schemeClr>
              </a:buClr>
              <a:buFont typeface="Wingdings" panose="05000000000000000000" pitchFamily="2" charset="2"/>
              <a:buChar char="q"/>
              <a:defRPr sz="160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defRPr>
            </a:lvl1pPr>
          </a:lstStyle>
          <a:p>
            <a:pPr marL="0" lvl="1">
              <a:spcAft>
                <a:spcPts val="600"/>
              </a:spcAft>
              <a:buClr>
                <a:schemeClr val="accent2"/>
              </a:buClr>
              <a:defRPr/>
            </a:pPr>
            <a:r>
              <a:rPr lang="ru-RU" sz="1400" b="1" dirty="0">
                <a:latin typeface="GILROY-SEMIBOLD" pitchFamily="2" charset="0"/>
                <a:sym typeface="Arial"/>
              </a:rPr>
              <a:t>Назначение условий и запусков</a:t>
            </a:r>
            <a:r>
              <a:rPr lang="ru-RU" sz="1400" dirty="0">
                <a:latin typeface="Gilroy" pitchFamily="2" charset="0"/>
                <a:sym typeface="Arial"/>
              </a:rPr>
              <a:t> на базе производственных календарей</a:t>
            </a:r>
          </a:p>
        </p:txBody>
      </p:sp>
      <p:sp>
        <p:nvSpPr>
          <p:cNvPr id="89" name="Скругленный прямоугольник 40">
            <a:extLst>
              <a:ext uri="{FF2B5EF4-FFF2-40B4-BE49-F238E27FC236}">
                <a16:creationId xmlns:a16="http://schemas.microsoft.com/office/drawing/2014/main" id="{18366204-AEB8-4905-A52A-58472C8427F2}"/>
              </a:ext>
            </a:extLst>
          </p:cNvPr>
          <p:cNvSpPr/>
          <p:nvPr/>
        </p:nvSpPr>
        <p:spPr>
          <a:xfrm>
            <a:off x="587775" y="5029192"/>
            <a:ext cx="5028446" cy="877515"/>
          </a:xfrm>
          <a:prstGeom prst="roundRect">
            <a:avLst>
              <a:gd name="adj" fmla="val 15518"/>
            </a:avLst>
          </a:prstGeom>
          <a:solidFill>
            <a:schemeClr val="bg1"/>
          </a:solidFill>
          <a:ln w="12700" cap="flat">
            <a:solidFill>
              <a:schemeClr val="bg1">
                <a:lumMod val="85000"/>
              </a:schemeClr>
            </a:solidFill>
            <a:prstDash val="solid"/>
            <a:miter/>
          </a:ln>
          <a:effectLst>
            <a:outerShdw blurRad="317500" dist="38100" dir="5400000" algn="t" rotWithShape="0">
              <a:schemeClr val="tx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0" name="Скругленный прямоугольник 40">
            <a:extLst>
              <a:ext uri="{FF2B5EF4-FFF2-40B4-BE49-F238E27FC236}">
                <a16:creationId xmlns:a16="http://schemas.microsoft.com/office/drawing/2014/main" id="{BD1D39DB-FF27-468C-9977-F125CF79F258}"/>
              </a:ext>
            </a:extLst>
          </p:cNvPr>
          <p:cNvSpPr/>
          <p:nvPr/>
        </p:nvSpPr>
        <p:spPr>
          <a:xfrm>
            <a:off x="719019" y="5163133"/>
            <a:ext cx="609632" cy="609632"/>
          </a:xfrm>
          <a:prstGeom prst="roundRect">
            <a:avLst>
              <a:gd name="adj" fmla="val 15518"/>
            </a:avLst>
          </a:prstGeom>
          <a:gradFill>
            <a:gsLst>
              <a:gs pos="0">
                <a:srgbClr val="BA0E3B"/>
              </a:gs>
              <a:gs pos="100000">
                <a:srgbClr val="DD1146"/>
              </a:gs>
            </a:gsLst>
            <a:lin ang="4200000" scaled="0"/>
          </a:gradFill>
          <a:ln w="12700" cap="flat">
            <a:solidFill>
              <a:srgbClr val="A30C33"/>
            </a:solidFill>
            <a:prstDash val="solid"/>
            <a:miter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22" dirty="0">
              <a:latin typeface="Gilroy" panose="00000500000000000000" pitchFamily="50" charset="-52"/>
            </a:endParaRPr>
          </a:p>
        </p:txBody>
      </p:sp>
      <p:sp>
        <p:nvSpPr>
          <p:cNvPr id="91" name="Полилиния 42">
            <a:extLst>
              <a:ext uri="{FF2B5EF4-FFF2-40B4-BE49-F238E27FC236}">
                <a16:creationId xmlns:a16="http://schemas.microsoft.com/office/drawing/2014/main" id="{A9CEE00E-EA84-4640-9B8F-3906384611B5}"/>
              </a:ext>
            </a:extLst>
          </p:cNvPr>
          <p:cNvSpPr/>
          <p:nvPr/>
        </p:nvSpPr>
        <p:spPr>
          <a:xfrm>
            <a:off x="827348" y="5267415"/>
            <a:ext cx="417567" cy="401069"/>
          </a:xfrm>
          <a:custGeom>
            <a:avLst/>
            <a:gdLst>
              <a:gd name="connsiteX0" fmla="*/ 103590 w 219322"/>
              <a:gd name="connsiteY0" fmla="*/ 71393 h 210656"/>
              <a:gd name="connsiteX1" fmla="*/ 76639 w 219322"/>
              <a:gd name="connsiteY1" fmla="*/ 80461 h 210656"/>
              <a:gd name="connsiteX2" fmla="*/ 126334 w 219322"/>
              <a:gd name="connsiteY2" fmla="*/ 130156 h 210656"/>
              <a:gd name="connsiteX3" fmla="*/ 103590 w 219322"/>
              <a:gd name="connsiteY3" fmla="*/ 71393 h 210656"/>
              <a:gd name="connsiteX4" fmla="*/ 213715 w 219322"/>
              <a:gd name="connsiteY4" fmla="*/ 70390 h 210656"/>
              <a:gd name="connsiteX5" fmla="*/ 219322 w 219322"/>
              <a:gd name="connsiteY5" fmla="*/ 78707 h 210656"/>
              <a:gd name="connsiteX6" fmla="*/ 214722 w 219322"/>
              <a:gd name="connsiteY6" fmla="*/ 76042 h 210656"/>
              <a:gd name="connsiteX7" fmla="*/ 196292 w 219322"/>
              <a:gd name="connsiteY7" fmla="*/ 39997 h 210656"/>
              <a:gd name="connsiteX8" fmla="*/ 197318 w 219322"/>
              <a:gd name="connsiteY8" fmla="*/ 45079 h 210656"/>
              <a:gd name="connsiteX9" fmla="*/ 196292 w 219322"/>
              <a:gd name="connsiteY9" fmla="*/ 44213 h 210656"/>
              <a:gd name="connsiteX10" fmla="*/ 119234 w 219322"/>
              <a:gd name="connsiteY10" fmla="*/ 1476 h 210656"/>
              <a:gd name="connsiteX11" fmla="*/ 128637 w 219322"/>
              <a:gd name="connsiteY11" fmla="*/ 12572 h 210656"/>
              <a:gd name="connsiteX12" fmla="*/ 128637 w 219322"/>
              <a:gd name="connsiteY12" fmla="*/ 28369 h 210656"/>
              <a:gd name="connsiteX13" fmla="*/ 154449 w 219322"/>
              <a:gd name="connsiteY13" fmla="*/ 43272 h 210656"/>
              <a:gd name="connsiteX14" fmla="*/ 168130 w 219322"/>
              <a:gd name="connsiteY14" fmla="*/ 35374 h 210656"/>
              <a:gd name="connsiteX15" fmla="*/ 182376 w 219322"/>
              <a:gd name="connsiteY15" fmla="*/ 37866 h 210656"/>
              <a:gd name="connsiteX16" fmla="*/ 202169 w 219322"/>
              <a:gd name="connsiteY16" fmla="*/ 68801 h 210656"/>
              <a:gd name="connsiteX17" fmla="*/ 197467 w 219322"/>
              <a:gd name="connsiteY17" fmla="*/ 82483 h 210656"/>
              <a:gd name="connsiteX18" fmla="*/ 181623 w 219322"/>
              <a:gd name="connsiteY18" fmla="*/ 90381 h 210656"/>
              <a:gd name="connsiteX19" fmla="*/ 181623 w 219322"/>
              <a:gd name="connsiteY19" fmla="*/ 120236 h 210656"/>
              <a:gd name="connsiteX20" fmla="*/ 197467 w 219322"/>
              <a:gd name="connsiteY20" fmla="*/ 128134 h 210656"/>
              <a:gd name="connsiteX21" fmla="*/ 202404 w 219322"/>
              <a:gd name="connsiteY21" fmla="*/ 141815 h 210656"/>
              <a:gd name="connsiteX22" fmla="*/ 182376 w 219322"/>
              <a:gd name="connsiteY22" fmla="*/ 172751 h 210656"/>
              <a:gd name="connsiteX23" fmla="*/ 168130 w 219322"/>
              <a:gd name="connsiteY23" fmla="*/ 175243 h 210656"/>
              <a:gd name="connsiteX24" fmla="*/ 154449 w 219322"/>
              <a:gd name="connsiteY24" fmla="*/ 167345 h 210656"/>
              <a:gd name="connsiteX25" fmla="*/ 128637 w 219322"/>
              <a:gd name="connsiteY25" fmla="*/ 182248 h 210656"/>
              <a:gd name="connsiteX26" fmla="*/ 128637 w 219322"/>
              <a:gd name="connsiteY26" fmla="*/ 198045 h 210656"/>
              <a:gd name="connsiteX27" fmla="*/ 119376 w 219322"/>
              <a:gd name="connsiteY27" fmla="*/ 209141 h 210656"/>
              <a:gd name="connsiteX28" fmla="*/ 83691 w 219322"/>
              <a:gd name="connsiteY28" fmla="*/ 209141 h 210656"/>
              <a:gd name="connsiteX29" fmla="*/ 74288 w 219322"/>
              <a:gd name="connsiteY29" fmla="*/ 198045 h 210656"/>
              <a:gd name="connsiteX30" fmla="*/ 74288 w 219322"/>
              <a:gd name="connsiteY30" fmla="*/ 182248 h 210656"/>
              <a:gd name="connsiteX31" fmla="*/ 48477 w 219322"/>
              <a:gd name="connsiteY31" fmla="*/ 167345 h 210656"/>
              <a:gd name="connsiteX32" fmla="*/ 34796 w 219322"/>
              <a:gd name="connsiteY32" fmla="*/ 175196 h 210656"/>
              <a:gd name="connsiteX33" fmla="*/ 20550 w 219322"/>
              <a:gd name="connsiteY33" fmla="*/ 172704 h 210656"/>
              <a:gd name="connsiteX34" fmla="*/ 710 w 219322"/>
              <a:gd name="connsiteY34" fmla="*/ 141815 h 210656"/>
              <a:gd name="connsiteX35" fmla="*/ 5646 w 219322"/>
              <a:gd name="connsiteY35" fmla="*/ 128134 h 210656"/>
              <a:gd name="connsiteX36" fmla="*/ 21302 w 219322"/>
              <a:gd name="connsiteY36" fmla="*/ 120236 h 210656"/>
              <a:gd name="connsiteX37" fmla="*/ 21302 w 219322"/>
              <a:gd name="connsiteY37" fmla="*/ 90428 h 210656"/>
              <a:gd name="connsiteX38" fmla="*/ 5646 w 219322"/>
              <a:gd name="connsiteY38" fmla="*/ 82483 h 210656"/>
              <a:gd name="connsiteX39" fmla="*/ 710 w 219322"/>
              <a:gd name="connsiteY39" fmla="*/ 68848 h 210656"/>
              <a:gd name="connsiteX40" fmla="*/ 20550 w 219322"/>
              <a:gd name="connsiteY40" fmla="*/ 37913 h 210656"/>
              <a:gd name="connsiteX41" fmla="*/ 34796 w 219322"/>
              <a:gd name="connsiteY41" fmla="*/ 35421 h 210656"/>
              <a:gd name="connsiteX42" fmla="*/ 48477 w 219322"/>
              <a:gd name="connsiteY42" fmla="*/ 43319 h 210656"/>
              <a:gd name="connsiteX43" fmla="*/ 74288 w 219322"/>
              <a:gd name="connsiteY43" fmla="*/ 28416 h 210656"/>
              <a:gd name="connsiteX44" fmla="*/ 74288 w 219322"/>
              <a:gd name="connsiteY44" fmla="*/ 12572 h 210656"/>
              <a:gd name="connsiteX45" fmla="*/ 83503 w 219322"/>
              <a:gd name="connsiteY45" fmla="*/ 1523 h 210656"/>
              <a:gd name="connsiteX46" fmla="*/ 119234 w 219322"/>
              <a:gd name="connsiteY46" fmla="*/ 1476 h 2106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</a:cxnLst>
            <a:rect l="l" t="t" r="r" b="b"/>
            <a:pathLst>
              <a:path w="219322" h="210656">
                <a:moveTo>
                  <a:pt x="103590" y="71393"/>
                </a:moveTo>
                <a:cubicBezTo>
                  <a:pt x="95060" y="70867"/>
                  <a:pt x="85689" y="73503"/>
                  <a:pt x="76639" y="80461"/>
                </a:cubicBezTo>
                <a:cubicBezTo>
                  <a:pt x="48806" y="116663"/>
                  <a:pt x="90132" y="157989"/>
                  <a:pt x="126334" y="130156"/>
                </a:cubicBezTo>
                <a:cubicBezTo>
                  <a:pt x="147209" y="103005"/>
                  <a:pt x="129181" y="72971"/>
                  <a:pt x="103590" y="71393"/>
                </a:cubicBezTo>
                <a:close/>
                <a:moveTo>
                  <a:pt x="213715" y="70390"/>
                </a:moveTo>
                <a:lnTo>
                  <a:pt x="219322" y="78707"/>
                </a:lnTo>
                <a:lnTo>
                  <a:pt x="214722" y="76042"/>
                </a:lnTo>
                <a:close/>
                <a:moveTo>
                  <a:pt x="196292" y="39997"/>
                </a:moveTo>
                <a:lnTo>
                  <a:pt x="197318" y="45079"/>
                </a:lnTo>
                <a:lnTo>
                  <a:pt x="196292" y="44213"/>
                </a:lnTo>
                <a:close/>
                <a:moveTo>
                  <a:pt x="119234" y="1476"/>
                </a:moveTo>
                <a:cubicBezTo>
                  <a:pt x="124641" y="2416"/>
                  <a:pt x="128637" y="7071"/>
                  <a:pt x="128637" y="12572"/>
                </a:cubicBezTo>
                <a:lnTo>
                  <a:pt x="128637" y="28369"/>
                </a:lnTo>
                <a:cubicBezTo>
                  <a:pt x="138182" y="31754"/>
                  <a:pt x="146926" y="36831"/>
                  <a:pt x="154449" y="43272"/>
                </a:cubicBezTo>
                <a:lnTo>
                  <a:pt x="168130" y="35374"/>
                </a:lnTo>
                <a:cubicBezTo>
                  <a:pt x="172832" y="32647"/>
                  <a:pt x="178896" y="33681"/>
                  <a:pt x="182376" y="37866"/>
                </a:cubicBezTo>
                <a:cubicBezTo>
                  <a:pt x="189992" y="46987"/>
                  <a:pt x="197985" y="57424"/>
                  <a:pt x="202169" y="68801"/>
                </a:cubicBezTo>
                <a:cubicBezTo>
                  <a:pt x="204050" y="73926"/>
                  <a:pt x="202216" y="79709"/>
                  <a:pt x="197467" y="82483"/>
                </a:cubicBezTo>
                <a:lnTo>
                  <a:pt x="181623" y="90381"/>
                </a:lnTo>
                <a:cubicBezTo>
                  <a:pt x="183457" y="100254"/>
                  <a:pt x="183457" y="110363"/>
                  <a:pt x="181623" y="120236"/>
                </a:cubicBezTo>
                <a:lnTo>
                  <a:pt x="197467" y="128134"/>
                </a:lnTo>
                <a:cubicBezTo>
                  <a:pt x="202216" y="130861"/>
                  <a:pt x="204285" y="136644"/>
                  <a:pt x="202404" y="141815"/>
                </a:cubicBezTo>
                <a:cubicBezTo>
                  <a:pt x="198220" y="153193"/>
                  <a:pt x="189992" y="163630"/>
                  <a:pt x="182376" y="172751"/>
                </a:cubicBezTo>
                <a:cubicBezTo>
                  <a:pt x="178896" y="176936"/>
                  <a:pt x="172879" y="177970"/>
                  <a:pt x="168130" y="175243"/>
                </a:cubicBezTo>
                <a:lnTo>
                  <a:pt x="154449" y="167345"/>
                </a:lnTo>
                <a:cubicBezTo>
                  <a:pt x="146926" y="173786"/>
                  <a:pt x="138182" y="178910"/>
                  <a:pt x="128637" y="182248"/>
                </a:cubicBezTo>
                <a:lnTo>
                  <a:pt x="128637" y="198045"/>
                </a:lnTo>
                <a:cubicBezTo>
                  <a:pt x="128637" y="203499"/>
                  <a:pt x="124735" y="208200"/>
                  <a:pt x="119376" y="209141"/>
                </a:cubicBezTo>
                <a:cubicBezTo>
                  <a:pt x="107810" y="211115"/>
                  <a:pt x="95680" y="211209"/>
                  <a:pt x="83691" y="209141"/>
                </a:cubicBezTo>
                <a:cubicBezTo>
                  <a:pt x="78284" y="208200"/>
                  <a:pt x="74288" y="203546"/>
                  <a:pt x="74288" y="198045"/>
                </a:cubicBezTo>
                <a:lnTo>
                  <a:pt x="74288" y="182248"/>
                </a:lnTo>
                <a:cubicBezTo>
                  <a:pt x="64744" y="178863"/>
                  <a:pt x="55999" y="173786"/>
                  <a:pt x="48477" y="167345"/>
                </a:cubicBezTo>
                <a:lnTo>
                  <a:pt x="34796" y="175196"/>
                </a:lnTo>
                <a:cubicBezTo>
                  <a:pt x="30094" y="177923"/>
                  <a:pt x="24029" y="176889"/>
                  <a:pt x="20550" y="172704"/>
                </a:cubicBezTo>
                <a:cubicBezTo>
                  <a:pt x="12934" y="163583"/>
                  <a:pt x="4894" y="153146"/>
                  <a:pt x="710" y="141815"/>
                </a:cubicBezTo>
                <a:cubicBezTo>
                  <a:pt x="-1171" y="136691"/>
                  <a:pt x="898" y="130908"/>
                  <a:pt x="5646" y="128134"/>
                </a:cubicBezTo>
                <a:lnTo>
                  <a:pt x="21302" y="120236"/>
                </a:lnTo>
                <a:cubicBezTo>
                  <a:pt x="19469" y="110410"/>
                  <a:pt x="19469" y="100301"/>
                  <a:pt x="21302" y="90428"/>
                </a:cubicBezTo>
                <a:lnTo>
                  <a:pt x="5646" y="82483"/>
                </a:lnTo>
                <a:cubicBezTo>
                  <a:pt x="898" y="79756"/>
                  <a:pt x="-1218" y="73973"/>
                  <a:pt x="710" y="68848"/>
                </a:cubicBezTo>
                <a:cubicBezTo>
                  <a:pt x="4894" y="57471"/>
                  <a:pt x="12934" y="47034"/>
                  <a:pt x="20550" y="37913"/>
                </a:cubicBezTo>
                <a:cubicBezTo>
                  <a:pt x="24029" y="33728"/>
                  <a:pt x="30047" y="32694"/>
                  <a:pt x="34796" y="35421"/>
                </a:cubicBezTo>
                <a:lnTo>
                  <a:pt x="48477" y="43319"/>
                </a:lnTo>
                <a:cubicBezTo>
                  <a:pt x="55999" y="36878"/>
                  <a:pt x="64744" y="31754"/>
                  <a:pt x="74288" y="28416"/>
                </a:cubicBezTo>
                <a:lnTo>
                  <a:pt x="74288" y="12572"/>
                </a:lnTo>
                <a:cubicBezTo>
                  <a:pt x="74288" y="7165"/>
                  <a:pt x="78143" y="2463"/>
                  <a:pt x="83503" y="1523"/>
                </a:cubicBezTo>
                <a:cubicBezTo>
                  <a:pt x="95069" y="-451"/>
                  <a:pt x="107246" y="-546"/>
                  <a:pt x="119234" y="1476"/>
                </a:cubicBezTo>
                <a:close/>
              </a:path>
            </a:pathLst>
          </a:custGeom>
          <a:solidFill>
            <a:schemeClr val="bg1"/>
          </a:solidFill>
          <a:ln w="461" cap="flat">
            <a:noFill/>
            <a:prstDash val="solid"/>
            <a:miter/>
          </a:ln>
        </p:spPr>
        <p:txBody>
          <a:bodyPr rtlCol="0" anchor="ctr"/>
          <a:lstStyle/>
          <a:p>
            <a:endParaRPr lang="ru-RU" dirty="0"/>
          </a:p>
        </p:txBody>
      </p:sp>
      <p:sp>
        <p:nvSpPr>
          <p:cNvPr id="92" name="Google Shape;206;p18">
            <a:extLst>
              <a:ext uri="{FF2B5EF4-FFF2-40B4-BE49-F238E27FC236}">
                <a16:creationId xmlns:a16="http://schemas.microsoft.com/office/drawing/2014/main" id="{FB989A8C-155B-40A2-97DD-1672D9E01C20}"/>
              </a:ext>
            </a:extLst>
          </p:cNvPr>
          <p:cNvSpPr txBox="1"/>
          <p:nvPr/>
        </p:nvSpPr>
        <p:spPr>
          <a:xfrm>
            <a:off x="1406570" y="5098617"/>
            <a:ext cx="3102062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 marL="285750" indent="-285750" algn="just">
              <a:buClr>
                <a:schemeClr val="tx1">
                  <a:lumMod val="75000"/>
                  <a:lumOff val="25000"/>
                </a:schemeClr>
              </a:buClr>
              <a:buFont typeface="Wingdings" panose="05000000000000000000" pitchFamily="2" charset="2"/>
              <a:buChar char="q"/>
              <a:defRPr sz="160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defRPr>
            </a:lvl1pPr>
          </a:lstStyle>
          <a:p>
            <a:pPr marL="0" lvl="1">
              <a:spcAft>
                <a:spcPts val="600"/>
              </a:spcAft>
              <a:buClr>
                <a:schemeClr val="accent2"/>
              </a:buClr>
              <a:defRPr/>
            </a:pPr>
            <a:r>
              <a:rPr lang="ru-RU" sz="1400" b="1" dirty="0">
                <a:latin typeface="GILROY-SEMIBOLD" pitchFamily="2" charset="0"/>
                <a:sym typeface="Arial"/>
              </a:rPr>
              <a:t>Возможность совместного использования роботов</a:t>
            </a:r>
            <a:br>
              <a:rPr lang="ru-RU" sz="1400" b="1" dirty="0">
                <a:latin typeface="Gilroy" pitchFamily="2" charset="0"/>
                <a:sym typeface="Arial"/>
              </a:rPr>
            </a:br>
            <a:r>
              <a:rPr lang="ru-RU" sz="1400" dirty="0">
                <a:latin typeface="Gilroy" pitchFamily="2" charset="0"/>
                <a:sym typeface="Arial"/>
              </a:rPr>
              <a:t>с UI и в фоновом режиме</a:t>
            </a:r>
            <a:endParaRPr lang="ru-RU" sz="1400" dirty="0">
              <a:latin typeface="Gilroy" pitchFamily="2" charset="0"/>
            </a:endParaRP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200E39F4-69EE-4CB1-A014-9145294A7EF7}"/>
              </a:ext>
            </a:extLst>
          </p:cNvPr>
          <p:cNvSpPr txBox="1"/>
          <p:nvPr/>
        </p:nvSpPr>
        <p:spPr bwMode="auto">
          <a:xfrm flipH="1">
            <a:off x="515936" y="486845"/>
            <a:ext cx="803984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ru-RU" sz="3600" b="1" dirty="0">
                <a:latin typeface="Gilroy Bold" panose="00000800000000000000" charset="0"/>
                <a:ea typeface="Verdana" panose="020B0604030504040204" pitchFamily="34" charset="0"/>
                <a:cs typeface="Gilroy Bold" panose="00000800000000000000" charset="0"/>
              </a:rPr>
              <a:t>Оркестратор, очереди, ресурсы</a:t>
            </a:r>
          </a:p>
        </p:txBody>
      </p:sp>
      <p:cxnSp>
        <p:nvCxnSpPr>
          <p:cNvPr id="99" name="Прямая соединительная линия 98">
            <a:extLst>
              <a:ext uri="{FF2B5EF4-FFF2-40B4-BE49-F238E27FC236}">
                <a16:creationId xmlns:a16="http://schemas.microsoft.com/office/drawing/2014/main" id="{43F3E28E-9819-4DF9-87D2-335131F9AFEB}"/>
              </a:ext>
            </a:extLst>
          </p:cNvPr>
          <p:cNvCxnSpPr>
            <a:cxnSpLocks/>
          </p:cNvCxnSpPr>
          <p:nvPr/>
        </p:nvCxnSpPr>
        <p:spPr>
          <a:xfrm flipH="1">
            <a:off x="11682364" y="6548203"/>
            <a:ext cx="509636" cy="0"/>
          </a:xfrm>
          <a:prstGeom prst="line">
            <a:avLst/>
          </a:prstGeom>
          <a:ln w="25400" cap="rnd">
            <a:solidFill>
              <a:srgbClr val="A20B3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Номер слайда 5">
            <a:extLst>
              <a:ext uri="{FF2B5EF4-FFF2-40B4-BE49-F238E27FC236}">
                <a16:creationId xmlns:a16="http://schemas.microsoft.com/office/drawing/2014/main" id="{B631F2D3-4125-4463-9DA1-999A1AAD1091}"/>
              </a:ext>
            </a:extLst>
          </p:cNvPr>
          <p:cNvSpPr txBox="1">
            <a:spLocks/>
          </p:cNvSpPr>
          <p:nvPr/>
        </p:nvSpPr>
        <p:spPr>
          <a:xfrm>
            <a:off x="11137899" y="6365638"/>
            <a:ext cx="528813" cy="365125"/>
          </a:xfrm>
          <a:prstGeom prst="rect">
            <a:avLst/>
          </a:prstGeom>
        </p:spPr>
        <p:txBody>
          <a:bodyPr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80695555-C15A-CD4B-A4E7-6C05E6A3A6CF}" type="slidenum">
              <a:rPr lang="ru-RU" sz="1000" b="1" smtClean="0">
                <a:latin typeface="Gilroy-Semibold" pitchFamily="2" charset="0"/>
              </a:rPr>
              <a:pPr algn="r"/>
              <a:t>8</a:t>
            </a:fld>
            <a:endParaRPr lang="ru-RU" sz="1000" b="1" dirty="0">
              <a:latin typeface="Gilroy-Semibold" pitchFamily="2" charset="0"/>
            </a:endParaRPr>
          </a:p>
        </p:txBody>
      </p:sp>
      <p:pic>
        <p:nvPicPr>
          <p:cNvPr id="101" name="Рисунок 100">
            <a:extLst>
              <a:ext uri="{FF2B5EF4-FFF2-40B4-BE49-F238E27FC236}">
                <a16:creationId xmlns:a16="http://schemas.microsoft.com/office/drawing/2014/main" id="{B8D865AB-5280-4A9D-9E31-035FD65C7D9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9372921" y="569990"/>
            <a:ext cx="2326999" cy="46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30548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Рисунок 44">
            <a:extLst>
              <a:ext uri="{FF2B5EF4-FFF2-40B4-BE49-F238E27FC236}">
                <a16:creationId xmlns:a16="http://schemas.microsoft.com/office/drawing/2014/main" id="{F4136C53-B766-405C-9012-CFD096E4F7A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 l="-2664" t="-1762" r="14788" b="15070"/>
          <a:stretch/>
        </p:blipFill>
        <p:spPr>
          <a:xfrm>
            <a:off x="8991600" y="2209800"/>
            <a:ext cx="3200400" cy="4648200"/>
          </a:xfrm>
          <a:prstGeom prst="rect">
            <a:avLst/>
          </a:prstGeom>
        </p:spPr>
      </p:pic>
      <p:sp>
        <p:nvSpPr>
          <p:cNvPr id="37" name="TextBox 36">
            <a:extLst>
              <a:ext uri="{FF2B5EF4-FFF2-40B4-BE49-F238E27FC236}">
                <a16:creationId xmlns:a16="http://schemas.microsoft.com/office/drawing/2014/main" id="{E04CFBE4-545B-41DE-B8A3-DF1A8066A651}"/>
              </a:ext>
            </a:extLst>
          </p:cNvPr>
          <p:cNvSpPr txBox="1"/>
          <p:nvPr/>
        </p:nvSpPr>
        <p:spPr>
          <a:xfrm flipH="1">
            <a:off x="515934" y="486844"/>
            <a:ext cx="8404330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roy Bold" pitchFamily="2" charset="0"/>
                <a:ea typeface="Verdana" panose="020B0604030504040204" pitchFamily="34" charset="0"/>
                <a:cs typeface="+mn-cs"/>
              </a:rPr>
              <a:t>Интерфейсы </a:t>
            </a: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roy Bold" pitchFamily="2" charset="0"/>
                <a:ea typeface="Verdana" panose="020B0604030504040204" pitchFamily="34" charset="0"/>
                <a:cs typeface="+mn-cs"/>
              </a:rPr>
              <a:t>AI </a:t>
            </a:r>
            <a:r>
              <a:rPr kumimoji="0" lang="ru-RU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roy Bold" pitchFamily="2" charset="0"/>
                <a:ea typeface="Verdana" panose="020B0604030504040204" pitchFamily="34" charset="0"/>
                <a:cs typeface="+mn-cs"/>
              </a:rPr>
              <a:t>общения</a:t>
            </a:r>
          </a:p>
        </p:txBody>
      </p:sp>
      <p:sp>
        <p:nvSpPr>
          <p:cNvPr id="46" name="Rectangle: Rounded Corners 33">
            <a:extLst>
              <a:ext uri="{FF2B5EF4-FFF2-40B4-BE49-F238E27FC236}">
                <a16:creationId xmlns:a16="http://schemas.microsoft.com/office/drawing/2014/main" id="{2E20732F-0DF3-4FEF-B45B-BFEA28169414}"/>
              </a:ext>
            </a:extLst>
          </p:cNvPr>
          <p:cNvSpPr/>
          <p:nvPr/>
        </p:nvSpPr>
        <p:spPr>
          <a:xfrm>
            <a:off x="624055" y="2114917"/>
            <a:ext cx="5702120" cy="4007172"/>
          </a:xfrm>
          <a:prstGeom prst="roundRect">
            <a:avLst>
              <a:gd name="adj" fmla="val 3070"/>
            </a:avLst>
          </a:prstGeom>
          <a:gradFill>
            <a:gsLst>
              <a:gs pos="0">
                <a:srgbClr val="E2E2E2"/>
              </a:gs>
              <a:gs pos="100000">
                <a:srgbClr val="E2E2E2">
                  <a:alpha val="29000"/>
                </a:srgbClr>
              </a:gs>
            </a:gsLst>
            <a:lin ang="12600000" scaled="0"/>
          </a:gradFill>
          <a:ln w="12700" cap="flat">
            <a:solidFill>
              <a:srgbClr val="E2E2E2"/>
            </a:solidFill>
            <a:prstDash val="solid"/>
            <a:miter/>
          </a:ln>
          <a:effectLst>
            <a:outerShdw blurRad="317500" algn="ctr" rotWithShape="0">
              <a:schemeClr val="bg1">
                <a:lumMod val="6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88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roy" panose="00000500000000000000" pitchFamily="50" charset="-52"/>
              <a:ea typeface="+mn-ea"/>
              <a:cs typeface="+mn-cs"/>
            </a:endParaRPr>
          </a:p>
        </p:txBody>
      </p:sp>
      <p:pic>
        <p:nvPicPr>
          <p:cNvPr id="47" name="Picture 1">
            <a:extLst>
              <a:ext uri="{FF2B5EF4-FFF2-40B4-BE49-F238E27FC236}">
                <a16:creationId xmlns:a16="http://schemas.microsoft.com/office/drawing/2014/main" id="{9ABABCBE-B495-4B52-8562-E0067DF8B1F0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20138"/>
          <a:stretch/>
        </p:blipFill>
        <p:spPr>
          <a:xfrm>
            <a:off x="429505" y="1912513"/>
            <a:ext cx="5701615" cy="4005677"/>
          </a:xfrm>
          <a:prstGeom prst="roundRect">
            <a:avLst>
              <a:gd name="adj" fmla="val 2700"/>
            </a:avLst>
          </a:prstGeom>
          <a:solidFill>
            <a:schemeClr val="bg1"/>
          </a:solidFill>
          <a:ln w="12700" cap="flat">
            <a:solidFill>
              <a:schemeClr val="bg1">
                <a:lumMod val="85000"/>
              </a:schemeClr>
            </a:solidFill>
            <a:prstDash val="solid"/>
            <a:miter/>
          </a:ln>
          <a:effectLst>
            <a:outerShdw blurRad="317500" dist="38100" dir="5400000" algn="t" rotWithShape="0">
              <a:schemeClr val="tx1">
                <a:alpha val="10000"/>
              </a:schemeClr>
            </a:outerShdw>
          </a:effectLst>
        </p:spPr>
      </p:pic>
      <p:sp>
        <p:nvSpPr>
          <p:cNvPr id="48" name="Прямоугольник: скругленные углы 47">
            <a:extLst>
              <a:ext uri="{FF2B5EF4-FFF2-40B4-BE49-F238E27FC236}">
                <a16:creationId xmlns:a16="http://schemas.microsoft.com/office/drawing/2014/main" id="{786378A8-EA7E-4974-9777-09EBD7B3EBB5}"/>
              </a:ext>
            </a:extLst>
          </p:cNvPr>
          <p:cNvSpPr/>
          <p:nvPr/>
        </p:nvSpPr>
        <p:spPr>
          <a:xfrm>
            <a:off x="7056783" y="1908624"/>
            <a:ext cx="4643137" cy="1152000"/>
          </a:xfrm>
          <a:prstGeom prst="roundRect">
            <a:avLst>
              <a:gd name="adj" fmla="val 15341"/>
            </a:avLst>
          </a:prstGeom>
          <a:solidFill>
            <a:schemeClr val="bg1"/>
          </a:solidFill>
          <a:ln w="12700" cap="flat">
            <a:solidFill>
              <a:schemeClr val="bg1">
                <a:lumMod val="85000"/>
              </a:schemeClr>
            </a:solidFill>
            <a:prstDash val="solid"/>
            <a:miter/>
          </a:ln>
          <a:effectLst>
            <a:outerShdw blurRad="317500" dist="38100" dir="5400000" algn="t" rotWithShape="0">
              <a:schemeClr val="tx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7DA2FB16-F20D-4612-807F-EC0641FE0B3A}"/>
              </a:ext>
            </a:extLst>
          </p:cNvPr>
          <p:cNvSpPr/>
          <p:nvPr/>
        </p:nvSpPr>
        <p:spPr>
          <a:xfrm>
            <a:off x="7244822" y="2048595"/>
            <a:ext cx="4305158" cy="86177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roy" panose="00000500000000000000" pitchFamily="50" charset="-52"/>
                <a:ea typeface="+mn-ea"/>
                <a:cs typeface="+mn-cs"/>
              </a:rPr>
              <a:t>Корпоративный инструмент для организации необходимых сервисов сотруднику в едином окне. </a:t>
            </a: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srgbClr val="A20B34"/>
                </a:solidFill>
                <a:effectLst/>
                <a:uLnTx/>
                <a:uFillTx/>
                <a:latin typeface="Gilroy" panose="00000500000000000000" pitchFamily="50" charset="-52"/>
                <a:ea typeface="+mn-ea"/>
                <a:cs typeface="+mn-cs"/>
              </a:rPr>
              <a:t>Сотрудник быстро и </a:t>
            </a:r>
            <a:r>
              <a:rPr kumimoji="0" lang="ru-RU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A20B34"/>
                </a:solidFill>
                <a:effectLst/>
                <a:uLnTx/>
                <a:uFillTx/>
                <a:latin typeface="Gilroy" panose="00000500000000000000" pitchFamily="50" charset="-52"/>
                <a:ea typeface="+mn-ea"/>
                <a:cs typeface="+mn-cs"/>
              </a:rPr>
              <a:t>нативно</a:t>
            </a: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srgbClr val="A20B34"/>
                </a:solidFill>
                <a:effectLst/>
                <a:uLnTx/>
                <a:uFillTx/>
                <a:latin typeface="Gilroy" panose="00000500000000000000" pitchFamily="50" charset="-52"/>
                <a:ea typeface="+mn-ea"/>
                <a:cs typeface="+mn-cs"/>
              </a:rPr>
              <a:t> получает доступ</a:t>
            </a:r>
            <a:b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srgbClr val="A20B34"/>
                </a:solidFill>
                <a:effectLst/>
                <a:uLnTx/>
                <a:uFillTx/>
                <a:latin typeface="Gilroy" panose="00000500000000000000" pitchFamily="50" charset="-52"/>
                <a:ea typeface="+mn-ea"/>
                <a:cs typeface="+mn-cs"/>
              </a:rPr>
            </a:b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srgbClr val="A20B34"/>
                </a:solidFill>
                <a:effectLst/>
                <a:uLnTx/>
                <a:uFillTx/>
                <a:latin typeface="Gilroy" panose="00000500000000000000" pitchFamily="50" charset="-52"/>
                <a:ea typeface="+mn-ea"/>
                <a:cs typeface="+mn-cs"/>
              </a:rPr>
              <a:t>к нужным ему процессам организации.  </a:t>
            </a:r>
          </a:p>
        </p:txBody>
      </p:sp>
      <p:sp>
        <p:nvSpPr>
          <p:cNvPr id="14" name="Прямоугольник: скругленные углы 13">
            <a:extLst>
              <a:ext uri="{FF2B5EF4-FFF2-40B4-BE49-F238E27FC236}">
                <a16:creationId xmlns:a16="http://schemas.microsoft.com/office/drawing/2014/main" id="{FD996BF3-211F-48EC-BD47-21BB1D03DE8E}"/>
              </a:ext>
            </a:extLst>
          </p:cNvPr>
          <p:cNvSpPr/>
          <p:nvPr/>
        </p:nvSpPr>
        <p:spPr>
          <a:xfrm>
            <a:off x="7046689" y="3292546"/>
            <a:ext cx="4643137" cy="1604123"/>
          </a:xfrm>
          <a:prstGeom prst="roundRect">
            <a:avLst>
              <a:gd name="adj" fmla="val 11906"/>
            </a:avLst>
          </a:prstGeom>
          <a:solidFill>
            <a:schemeClr val="bg1"/>
          </a:solidFill>
          <a:ln w="12700" cap="flat">
            <a:solidFill>
              <a:schemeClr val="bg1">
                <a:lumMod val="85000"/>
              </a:schemeClr>
            </a:solidFill>
            <a:prstDash val="solid"/>
            <a:miter/>
          </a:ln>
          <a:effectLst>
            <a:outerShdw blurRad="317500" dist="38100" dir="5400000" algn="t" rotWithShape="0">
              <a:schemeClr val="tx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id="{548D7DC8-F0C8-47F9-A542-796732083C75}"/>
              </a:ext>
            </a:extLst>
          </p:cNvPr>
          <p:cNvSpPr/>
          <p:nvPr/>
        </p:nvSpPr>
        <p:spPr>
          <a:xfrm>
            <a:off x="7244822" y="3448917"/>
            <a:ext cx="4321077" cy="129266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roy" panose="00000500000000000000" pitchFamily="50" charset="-52"/>
                <a:ea typeface="+mn-ea"/>
                <a:cs typeface="+mn-cs"/>
              </a:rPr>
              <a:t>Визуальный конструктор No-Code для настройки процессов взаимодействия пользователя</a:t>
            </a:r>
            <a:b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roy" panose="00000500000000000000" pitchFamily="50" charset="-52"/>
                <a:ea typeface="+mn-ea"/>
                <a:cs typeface="+mn-cs"/>
              </a:rPr>
            </a:b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roy" panose="00000500000000000000" pitchFamily="50" charset="-52"/>
                <a:ea typeface="+mn-ea"/>
                <a:cs typeface="+mn-cs"/>
              </a:rPr>
              <a:t>с роботами (RPA), распознаванием (OCR), информационными системами.</a:t>
            </a:r>
            <a:b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roy" panose="00000500000000000000" pitchFamily="50" charset="-52"/>
                <a:ea typeface="+mn-ea"/>
                <a:cs typeface="+mn-cs"/>
              </a:rPr>
            </a:b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srgbClr val="A20B34"/>
                </a:solidFill>
                <a:effectLst/>
                <a:uLnTx/>
                <a:uFillTx/>
                <a:latin typeface="Gilroy" panose="00000500000000000000" pitchFamily="50" charset="-52"/>
                <a:ea typeface="+mn-ea"/>
                <a:cs typeface="+mn-cs"/>
              </a:rPr>
              <a:t>Добавление и простая кастомизация собственных процессов обычным пользователем.</a:t>
            </a:r>
          </a:p>
        </p:txBody>
      </p:sp>
      <p:sp>
        <p:nvSpPr>
          <p:cNvPr id="16" name="Прямоугольник: скругленные углы 15">
            <a:extLst>
              <a:ext uri="{FF2B5EF4-FFF2-40B4-BE49-F238E27FC236}">
                <a16:creationId xmlns:a16="http://schemas.microsoft.com/office/drawing/2014/main" id="{06A89F3C-1361-4441-AE0C-AABAA23782F7}"/>
              </a:ext>
            </a:extLst>
          </p:cNvPr>
          <p:cNvSpPr/>
          <p:nvPr/>
        </p:nvSpPr>
        <p:spPr>
          <a:xfrm>
            <a:off x="7046690" y="5128404"/>
            <a:ext cx="4609928" cy="993684"/>
          </a:xfrm>
          <a:prstGeom prst="roundRect">
            <a:avLst>
              <a:gd name="adj" fmla="val 18369"/>
            </a:avLst>
          </a:prstGeom>
          <a:solidFill>
            <a:schemeClr val="bg1"/>
          </a:solidFill>
          <a:ln w="12700" cap="flat">
            <a:solidFill>
              <a:schemeClr val="bg1">
                <a:lumMod val="85000"/>
              </a:schemeClr>
            </a:solidFill>
            <a:prstDash val="solid"/>
            <a:miter/>
          </a:ln>
          <a:effectLst>
            <a:outerShdw blurRad="317500" dist="38100" dir="5400000" algn="t" rotWithShape="0">
              <a:schemeClr val="tx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" name="Прямоугольник 17">
            <a:extLst>
              <a:ext uri="{FF2B5EF4-FFF2-40B4-BE49-F238E27FC236}">
                <a16:creationId xmlns:a16="http://schemas.microsoft.com/office/drawing/2014/main" id="{70C25FBF-ED00-4512-8864-24F7B0EF5848}"/>
              </a:ext>
            </a:extLst>
          </p:cNvPr>
          <p:cNvSpPr/>
          <p:nvPr/>
        </p:nvSpPr>
        <p:spPr>
          <a:xfrm>
            <a:off x="7244822" y="5284672"/>
            <a:ext cx="2727284" cy="64633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srgbClr val="A20B34"/>
                </a:solidFill>
                <a:effectLst/>
                <a:uLnTx/>
                <a:uFillTx/>
                <a:latin typeface="Gilroy" panose="00000500000000000000" pitchFamily="50" charset="-52"/>
                <a:ea typeface="+mn-ea"/>
                <a:cs typeface="+mn-cs"/>
              </a:rPr>
              <a:t>Интеллектуальный поиск</a:t>
            </a:r>
            <a:b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srgbClr val="A20B34"/>
                </a:solidFill>
                <a:effectLst/>
                <a:uLnTx/>
                <a:uFillTx/>
                <a:latin typeface="Gilroy" panose="00000500000000000000" pitchFamily="50" charset="-52"/>
                <a:ea typeface="+mn-ea"/>
                <a:cs typeface="+mn-cs"/>
              </a:rPr>
            </a:b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roy" panose="00000500000000000000" pitchFamily="50" charset="-52"/>
                <a:ea typeface="+mn-ea"/>
                <a:cs typeface="+mn-cs"/>
              </a:rPr>
              <a:t>даже по неструктурированной информации и документам</a:t>
            </a:r>
          </a:p>
        </p:txBody>
      </p:sp>
      <p:sp>
        <p:nvSpPr>
          <p:cNvPr id="22" name="Полилиния: фигура 21">
            <a:extLst>
              <a:ext uri="{FF2B5EF4-FFF2-40B4-BE49-F238E27FC236}">
                <a16:creationId xmlns:a16="http://schemas.microsoft.com/office/drawing/2014/main" id="{B19965B7-0424-4F5D-8D48-7B578972BD26}"/>
              </a:ext>
            </a:extLst>
          </p:cNvPr>
          <p:cNvSpPr/>
          <p:nvPr/>
        </p:nvSpPr>
        <p:spPr>
          <a:xfrm>
            <a:off x="6889674" y="1741515"/>
            <a:ext cx="334217" cy="334217"/>
          </a:xfrm>
          <a:custGeom>
            <a:avLst/>
            <a:gdLst>
              <a:gd name="connsiteX0" fmla="*/ 515937 w 570697"/>
              <a:gd name="connsiteY0" fmla="*/ 286843 h 570697"/>
              <a:gd name="connsiteX1" fmla="*/ 286843 w 570697"/>
              <a:gd name="connsiteY1" fmla="*/ 515937 h 570697"/>
              <a:gd name="connsiteX2" fmla="*/ 57749 w 570697"/>
              <a:gd name="connsiteY2" fmla="*/ 286843 h 570697"/>
              <a:gd name="connsiteX3" fmla="*/ 286843 w 570697"/>
              <a:gd name="connsiteY3" fmla="*/ 57749 h 570697"/>
              <a:gd name="connsiteX4" fmla="*/ 515937 w 570697"/>
              <a:gd name="connsiteY4" fmla="*/ 286843 h 5706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70697" h="570697">
                <a:moveTo>
                  <a:pt x="515937" y="286843"/>
                </a:moveTo>
                <a:cubicBezTo>
                  <a:pt x="515937" y="413368"/>
                  <a:pt x="413368" y="515937"/>
                  <a:pt x="286843" y="515937"/>
                </a:cubicBezTo>
                <a:cubicBezTo>
                  <a:pt x="160318" y="515937"/>
                  <a:pt x="57749" y="413368"/>
                  <a:pt x="57749" y="286843"/>
                </a:cubicBezTo>
                <a:cubicBezTo>
                  <a:pt x="57749" y="160318"/>
                  <a:pt x="160318" y="57749"/>
                  <a:pt x="286843" y="57749"/>
                </a:cubicBezTo>
                <a:cubicBezTo>
                  <a:pt x="413368" y="57749"/>
                  <a:pt x="515937" y="160318"/>
                  <a:pt x="515937" y="286843"/>
                </a:cubicBezTo>
                <a:close/>
              </a:path>
            </a:pathLst>
          </a:custGeom>
          <a:gradFill>
            <a:gsLst>
              <a:gs pos="0">
                <a:srgbClr val="BA0E3B"/>
              </a:gs>
              <a:gs pos="100000">
                <a:srgbClr val="DD1146"/>
              </a:gs>
            </a:gsLst>
            <a:lin ang="4200000" scaled="0"/>
          </a:gradFill>
          <a:ln w="12700" cap="flat">
            <a:solidFill>
              <a:srgbClr val="A30C33"/>
            </a:solidFill>
            <a:prstDash val="solid"/>
            <a:miter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600" dirty="0">
              <a:solidFill>
                <a:schemeClr val="lt1"/>
              </a:solidFill>
              <a:latin typeface="Gilroy-Semibold" panose="00000700000000000000" pitchFamily="50" charset="-52"/>
            </a:endParaRPr>
          </a:p>
        </p:txBody>
      </p:sp>
      <p:sp>
        <p:nvSpPr>
          <p:cNvPr id="23" name="Полилиния: фигура 22">
            <a:extLst>
              <a:ext uri="{FF2B5EF4-FFF2-40B4-BE49-F238E27FC236}">
                <a16:creationId xmlns:a16="http://schemas.microsoft.com/office/drawing/2014/main" id="{A9D0B044-AE9A-4B49-869D-25605CCBA14B}"/>
              </a:ext>
            </a:extLst>
          </p:cNvPr>
          <p:cNvSpPr/>
          <p:nvPr/>
        </p:nvSpPr>
        <p:spPr>
          <a:xfrm>
            <a:off x="6979037" y="1848282"/>
            <a:ext cx="143236" cy="111406"/>
          </a:xfrm>
          <a:custGeom>
            <a:avLst/>
            <a:gdLst>
              <a:gd name="connsiteX0" fmla="*/ 84246 w 244584"/>
              <a:gd name="connsiteY0" fmla="*/ 188506 h 190232"/>
              <a:gd name="connsiteX1" fmla="*/ 74734 w 244584"/>
              <a:gd name="connsiteY1" fmla="*/ 184429 h 190232"/>
              <a:gd name="connsiteX2" fmla="*/ 24458 w 244584"/>
              <a:gd name="connsiteY2" fmla="*/ 134154 h 190232"/>
              <a:gd name="connsiteX3" fmla="*/ 24458 w 244584"/>
              <a:gd name="connsiteY3" fmla="*/ 114859 h 190232"/>
              <a:gd name="connsiteX4" fmla="*/ 43753 w 244584"/>
              <a:gd name="connsiteY4" fmla="*/ 114859 h 190232"/>
              <a:gd name="connsiteX5" fmla="*/ 84789 w 244584"/>
              <a:gd name="connsiteY5" fmla="*/ 155895 h 190232"/>
              <a:gd name="connsiteX6" fmla="*/ 225833 w 244584"/>
              <a:gd name="connsiteY6" fmla="*/ 24091 h 190232"/>
              <a:gd name="connsiteX7" fmla="*/ 245128 w 244584"/>
              <a:gd name="connsiteY7" fmla="*/ 24634 h 190232"/>
              <a:gd name="connsiteX8" fmla="*/ 244585 w 244584"/>
              <a:gd name="connsiteY8" fmla="*/ 43929 h 190232"/>
              <a:gd name="connsiteX9" fmla="*/ 93757 w 244584"/>
              <a:gd name="connsiteY9" fmla="*/ 184701 h 190232"/>
              <a:gd name="connsiteX10" fmla="*/ 84518 w 244584"/>
              <a:gd name="connsiteY10" fmla="*/ 188234 h 190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44584" h="190232">
                <a:moveTo>
                  <a:pt x="84246" y="188506"/>
                </a:moveTo>
                <a:cubicBezTo>
                  <a:pt x="80713" y="188506"/>
                  <a:pt x="77180" y="187147"/>
                  <a:pt x="74734" y="184429"/>
                </a:cubicBezTo>
                <a:lnTo>
                  <a:pt x="24458" y="134154"/>
                </a:lnTo>
                <a:cubicBezTo>
                  <a:pt x="19023" y="128718"/>
                  <a:pt x="19023" y="120294"/>
                  <a:pt x="24458" y="114859"/>
                </a:cubicBezTo>
                <a:cubicBezTo>
                  <a:pt x="29894" y="109423"/>
                  <a:pt x="38318" y="109423"/>
                  <a:pt x="43753" y="114859"/>
                </a:cubicBezTo>
                <a:lnTo>
                  <a:pt x="84789" y="155895"/>
                </a:lnTo>
                <a:lnTo>
                  <a:pt x="225833" y="24091"/>
                </a:lnTo>
                <a:cubicBezTo>
                  <a:pt x="231268" y="18927"/>
                  <a:pt x="239965" y="19199"/>
                  <a:pt x="245128" y="24634"/>
                </a:cubicBezTo>
                <a:cubicBezTo>
                  <a:pt x="250291" y="30069"/>
                  <a:pt x="250020" y="38766"/>
                  <a:pt x="244585" y="43929"/>
                </a:cubicBezTo>
                <a:lnTo>
                  <a:pt x="93757" y="184701"/>
                </a:lnTo>
                <a:cubicBezTo>
                  <a:pt x="91040" y="187147"/>
                  <a:pt x="87779" y="188234"/>
                  <a:pt x="84518" y="188234"/>
                </a:cubicBezTo>
                <a:close/>
              </a:path>
            </a:pathLst>
          </a:custGeom>
          <a:solidFill>
            <a:srgbClr val="FFFFFF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7" name="Полилиния: фигура 26">
            <a:extLst>
              <a:ext uri="{FF2B5EF4-FFF2-40B4-BE49-F238E27FC236}">
                <a16:creationId xmlns:a16="http://schemas.microsoft.com/office/drawing/2014/main" id="{71D0B4A7-2903-4C6D-AE4B-8251E8E8FA58}"/>
              </a:ext>
            </a:extLst>
          </p:cNvPr>
          <p:cNvSpPr/>
          <p:nvPr/>
        </p:nvSpPr>
        <p:spPr>
          <a:xfrm>
            <a:off x="6889674" y="3125250"/>
            <a:ext cx="334217" cy="334217"/>
          </a:xfrm>
          <a:custGeom>
            <a:avLst/>
            <a:gdLst>
              <a:gd name="connsiteX0" fmla="*/ 515937 w 570697"/>
              <a:gd name="connsiteY0" fmla="*/ 286843 h 570697"/>
              <a:gd name="connsiteX1" fmla="*/ 286843 w 570697"/>
              <a:gd name="connsiteY1" fmla="*/ 515937 h 570697"/>
              <a:gd name="connsiteX2" fmla="*/ 57749 w 570697"/>
              <a:gd name="connsiteY2" fmla="*/ 286843 h 570697"/>
              <a:gd name="connsiteX3" fmla="*/ 286843 w 570697"/>
              <a:gd name="connsiteY3" fmla="*/ 57749 h 570697"/>
              <a:gd name="connsiteX4" fmla="*/ 515937 w 570697"/>
              <a:gd name="connsiteY4" fmla="*/ 286843 h 5706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70697" h="570697">
                <a:moveTo>
                  <a:pt x="515937" y="286843"/>
                </a:moveTo>
                <a:cubicBezTo>
                  <a:pt x="515937" y="413368"/>
                  <a:pt x="413368" y="515937"/>
                  <a:pt x="286843" y="515937"/>
                </a:cubicBezTo>
                <a:cubicBezTo>
                  <a:pt x="160318" y="515937"/>
                  <a:pt x="57749" y="413368"/>
                  <a:pt x="57749" y="286843"/>
                </a:cubicBezTo>
                <a:cubicBezTo>
                  <a:pt x="57749" y="160318"/>
                  <a:pt x="160318" y="57749"/>
                  <a:pt x="286843" y="57749"/>
                </a:cubicBezTo>
                <a:cubicBezTo>
                  <a:pt x="413368" y="57749"/>
                  <a:pt x="515937" y="160318"/>
                  <a:pt x="515937" y="286843"/>
                </a:cubicBezTo>
                <a:close/>
              </a:path>
            </a:pathLst>
          </a:custGeom>
          <a:gradFill>
            <a:gsLst>
              <a:gs pos="0">
                <a:srgbClr val="BA0E3B"/>
              </a:gs>
              <a:gs pos="100000">
                <a:srgbClr val="DD1146"/>
              </a:gs>
            </a:gsLst>
            <a:lin ang="4200000" scaled="0"/>
          </a:gradFill>
          <a:ln w="12700" cap="flat">
            <a:solidFill>
              <a:srgbClr val="A30C33"/>
            </a:solidFill>
            <a:prstDash val="solid"/>
            <a:miter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600" dirty="0">
              <a:solidFill>
                <a:schemeClr val="lt1"/>
              </a:solidFill>
              <a:latin typeface="Gilroy-Semibold" panose="00000700000000000000" pitchFamily="50" charset="-52"/>
            </a:endParaRPr>
          </a:p>
        </p:txBody>
      </p:sp>
      <p:sp>
        <p:nvSpPr>
          <p:cNvPr id="28" name="Полилиния: фигура 27">
            <a:extLst>
              <a:ext uri="{FF2B5EF4-FFF2-40B4-BE49-F238E27FC236}">
                <a16:creationId xmlns:a16="http://schemas.microsoft.com/office/drawing/2014/main" id="{A60315DB-30F9-4BB3-A31F-D573C4F1C027}"/>
              </a:ext>
            </a:extLst>
          </p:cNvPr>
          <p:cNvSpPr/>
          <p:nvPr/>
        </p:nvSpPr>
        <p:spPr>
          <a:xfrm>
            <a:off x="6979037" y="3232017"/>
            <a:ext cx="143236" cy="111406"/>
          </a:xfrm>
          <a:custGeom>
            <a:avLst/>
            <a:gdLst>
              <a:gd name="connsiteX0" fmla="*/ 84246 w 244584"/>
              <a:gd name="connsiteY0" fmla="*/ 188506 h 190232"/>
              <a:gd name="connsiteX1" fmla="*/ 74734 w 244584"/>
              <a:gd name="connsiteY1" fmla="*/ 184429 h 190232"/>
              <a:gd name="connsiteX2" fmla="*/ 24458 w 244584"/>
              <a:gd name="connsiteY2" fmla="*/ 134154 h 190232"/>
              <a:gd name="connsiteX3" fmla="*/ 24458 w 244584"/>
              <a:gd name="connsiteY3" fmla="*/ 114859 h 190232"/>
              <a:gd name="connsiteX4" fmla="*/ 43753 w 244584"/>
              <a:gd name="connsiteY4" fmla="*/ 114859 h 190232"/>
              <a:gd name="connsiteX5" fmla="*/ 84789 w 244584"/>
              <a:gd name="connsiteY5" fmla="*/ 155895 h 190232"/>
              <a:gd name="connsiteX6" fmla="*/ 225833 w 244584"/>
              <a:gd name="connsiteY6" fmla="*/ 24091 h 190232"/>
              <a:gd name="connsiteX7" fmla="*/ 245128 w 244584"/>
              <a:gd name="connsiteY7" fmla="*/ 24634 h 190232"/>
              <a:gd name="connsiteX8" fmla="*/ 244585 w 244584"/>
              <a:gd name="connsiteY8" fmla="*/ 43929 h 190232"/>
              <a:gd name="connsiteX9" fmla="*/ 93757 w 244584"/>
              <a:gd name="connsiteY9" fmla="*/ 184701 h 190232"/>
              <a:gd name="connsiteX10" fmla="*/ 84518 w 244584"/>
              <a:gd name="connsiteY10" fmla="*/ 188234 h 190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44584" h="190232">
                <a:moveTo>
                  <a:pt x="84246" y="188506"/>
                </a:moveTo>
                <a:cubicBezTo>
                  <a:pt x="80713" y="188506"/>
                  <a:pt x="77180" y="187147"/>
                  <a:pt x="74734" y="184429"/>
                </a:cubicBezTo>
                <a:lnTo>
                  <a:pt x="24458" y="134154"/>
                </a:lnTo>
                <a:cubicBezTo>
                  <a:pt x="19023" y="128718"/>
                  <a:pt x="19023" y="120294"/>
                  <a:pt x="24458" y="114859"/>
                </a:cubicBezTo>
                <a:cubicBezTo>
                  <a:pt x="29894" y="109423"/>
                  <a:pt x="38318" y="109423"/>
                  <a:pt x="43753" y="114859"/>
                </a:cubicBezTo>
                <a:lnTo>
                  <a:pt x="84789" y="155895"/>
                </a:lnTo>
                <a:lnTo>
                  <a:pt x="225833" y="24091"/>
                </a:lnTo>
                <a:cubicBezTo>
                  <a:pt x="231268" y="18927"/>
                  <a:pt x="239965" y="19199"/>
                  <a:pt x="245128" y="24634"/>
                </a:cubicBezTo>
                <a:cubicBezTo>
                  <a:pt x="250291" y="30069"/>
                  <a:pt x="250020" y="38766"/>
                  <a:pt x="244585" y="43929"/>
                </a:cubicBezTo>
                <a:lnTo>
                  <a:pt x="93757" y="184701"/>
                </a:lnTo>
                <a:cubicBezTo>
                  <a:pt x="91040" y="187147"/>
                  <a:pt x="87779" y="188234"/>
                  <a:pt x="84518" y="188234"/>
                </a:cubicBezTo>
                <a:close/>
              </a:path>
            </a:pathLst>
          </a:custGeom>
          <a:solidFill>
            <a:srgbClr val="FFFFFF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0" name="Полилиния: фигура 29">
            <a:extLst>
              <a:ext uri="{FF2B5EF4-FFF2-40B4-BE49-F238E27FC236}">
                <a16:creationId xmlns:a16="http://schemas.microsoft.com/office/drawing/2014/main" id="{5DFDC28F-553B-42F2-A906-89E3D52AD026}"/>
              </a:ext>
            </a:extLst>
          </p:cNvPr>
          <p:cNvSpPr/>
          <p:nvPr/>
        </p:nvSpPr>
        <p:spPr>
          <a:xfrm>
            <a:off x="6889674" y="4965620"/>
            <a:ext cx="334217" cy="334217"/>
          </a:xfrm>
          <a:custGeom>
            <a:avLst/>
            <a:gdLst>
              <a:gd name="connsiteX0" fmla="*/ 515937 w 570697"/>
              <a:gd name="connsiteY0" fmla="*/ 286843 h 570697"/>
              <a:gd name="connsiteX1" fmla="*/ 286843 w 570697"/>
              <a:gd name="connsiteY1" fmla="*/ 515937 h 570697"/>
              <a:gd name="connsiteX2" fmla="*/ 57749 w 570697"/>
              <a:gd name="connsiteY2" fmla="*/ 286843 h 570697"/>
              <a:gd name="connsiteX3" fmla="*/ 286843 w 570697"/>
              <a:gd name="connsiteY3" fmla="*/ 57749 h 570697"/>
              <a:gd name="connsiteX4" fmla="*/ 515937 w 570697"/>
              <a:gd name="connsiteY4" fmla="*/ 286843 h 5706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70697" h="570697">
                <a:moveTo>
                  <a:pt x="515937" y="286843"/>
                </a:moveTo>
                <a:cubicBezTo>
                  <a:pt x="515937" y="413368"/>
                  <a:pt x="413368" y="515937"/>
                  <a:pt x="286843" y="515937"/>
                </a:cubicBezTo>
                <a:cubicBezTo>
                  <a:pt x="160318" y="515937"/>
                  <a:pt x="57749" y="413368"/>
                  <a:pt x="57749" y="286843"/>
                </a:cubicBezTo>
                <a:cubicBezTo>
                  <a:pt x="57749" y="160318"/>
                  <a:pt x="160318" y="57749"/>
                  <a:pt x="286843" y="57749"/>
                </a:cubicBezTo>
                <a:cubicBezTo>
                  <a:pt x="413368" y="57749"/>
                  <a:pt x="515937" y="160318"/>
                  <a:pt x="515937" y="286843"/>
                </a:cubicBezTo>
                <a:close/>
              </a:path>
            </a:pathLst>
          </a:custGeom>
          <a:gradFill>
            <a:gsLst>
              <a:gs pos="0">
                <a:srgbClr val="BA0E3B"/>
              </a:gs>
              <a:gs pos="100000">
                <a:srgbClr val="DD1146"/>
              </a:gs>
            </a:gsLst>
            <a:lin ang="4200000" scaled="0"/>
          </a:gradFill>
          <a:ln w="12700" cap="flat">
            <a:solidFill>
              <a:srgbClr val="A30C33"/>
            </a:solidFill>
            <a:prstDash val="solid"/>
            <a:miter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600" dirty="0">
              <a:solidFill>
                <a:schemeClr val="lt1"/>
              </a:solidFill>
              <a:latin typeface="Gilroy-Semibold" panose="00000700000000000000" pitchFamily="50" charset="-52"/>
            </a:endParaRPr>
          </a:p>
        </p:txBody>
      </p:sp>
      <p:sp>
        <p:nvSpPr>
          <p:cNvPr id="31" name="Полилиния: фигура 30">
            <a:extLst>
              <a:ext uri="{FF2B5EF4-FFF2-40B4-BE49-F238E27FC236}">
                <a16:creationId xmlns:a16="http://schemas.microsoft.com/office/drawing/2014/main" id="{99A59F3F-EF84-4F96-8BC9-E7C26B694BCF}"/>
              </a:ext>
            </a:extLst>
          </p:cNvPr>
          <p:cNvSpPr/>
          <p:nvPr/>
        </p:nvSpPr>
        <p:spPr>
          <a:xfrm>
            <a:off x="6979037" y="5072387"/>
            <a:ext cx="143236" cy="111406"/>
          </a:xfrm>
          <a:custGeom>
            <a:avLst/>
            <a:gdLst>
              <a:gd name="connsiteX0" fmla="*/ 84246 w 244584"/>
              <a:gd name="connsiteY0" fmla="*/ 188506 h 190232"/>
              <a:gd name="connsiteX1" fmla="*/ 74734 w 244584"/>
              <a:gd name="connsiteY1" fmla="*/ 184429 h 190232"/>
              <a:gd name="connsiteX2" fmla="*/ 24458 w 244584"/>
              <a:gd name="connsiteY2" fmla="*/ 134154 h 190232"/>
              <a:gd name="connsiteX3" fmla="*/ 24458 w 244584"/>
              <a:gd name="connsiteY3" fmla="*/ 114859 h 190232"/>
              <a:gd name="connsiteX4" fmla="*/ 43753 w 244584"/>
              <a:gd name="connsiteY4" fmla="*/ 114859 h 190232"/>
              <a:gd name="connsiteX5" fmla="*/ 84789 w 244584"/>
              <a:gd name="connsiteY5" fmla="*/ 155895 h 190232"/>
              <a:gd name="connsiteX6" fmla="*/ 225833 w 244584"/>
              <a:gd name="connsiteY6" fmla="*/ 24091 h 190232"/>
              <a:gd name="connsiteX7" fmla="*/ 245128 w 244584"/>
              <a:gd name="connsiteY7" fmla="*/ 24634 h 190232"/>
              <a:gd name="connsiteX8" fmla="*/ 244585 w 244584"/>
              <a:gd name="connsiteY8" fmla="*/ 43929 h 190232"/>
              <a:gd name="connsiteX9" fmla="*/ 93757 w 244584"/>
              <a:gd name="connsiteY9" fmla="*/ 184701 h 190232"/>
              <a:gd name="connsiteX10" fmla="*/ 84518 w 244584"/>
              <a:gd name="connsiteY10" fmla="*/ 188234 h 190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44584" h="190232">
                <a:moveTo>
                  <a:pt x="84246" y="188506"/>
                </a:moveTo>
                <a:cubicBezTo>
                  <a:pt x="80713" y="188506"/>
                  <a:pt x="77180" y="187147"/>
                  <a:pt x="74734" y="184429"/>
                </a:cubicBezTo>
                <a:lnTo>
                  <a:pt x="24458" y="134154"/>
                </a:lnTo>
                <a:cubicBezTo>
                  <a:pt x="19023" y="128718"/>
                  <a:pt x="19023" y="120294"/>
                  <a:pt x="24458" y="114859"/>
                </a:cubicBezTo>
                <a:cubicBezTo>
                  <a:pt x="29894" y="109423"/>
                  <a:pt x="38318" y="109423"/>
                  <a:pt x="43753" y="114859"/>
                </a:cubicBezTo>
                <a:lnTo>
                  <a:pt x="84789" y="155895"/>
                </a:lnTo>
                <a:lnTo>
                  <a:pt x="225833" y="24091"/>
                </a:lnTo>
                <a:cubicBezTo>
                  <a:pt x="231268" y="18927"/>
                  <a:pt x="239965" y="19199"/>
                  <a:pt x="245128" y="24634"/>
                </a:cubicBezTo>
                <a:cubicBezTo>
                  <a:pt x="250291" y="30069"/>
                  <a:pt x="250020" y="38766"/>
                  <a:pt x="244585" y="43929"/>
                </a:cubicBezTo>
                <a:lnTo>
                  <a:pt x="93757" y="184701"/>
                </a:lnTo>
                <a:cubicBezTo>
                  <a:pt x="91040" y="187147"/>
                  <a:pt x="87779" y="188234"/>
                  <a:pt x="84518" y="188234"/>
                </a:cubicBezTo>
                <a:close/>
              </a:path>
            </a:pathLst>
          </a:custGeom>
          <a:solidFill>
            <a:srgbClr val="FFFFFF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32" name="Прямая соединительная линия 31">
            <a:extLst>
              <a:ext uri="{FF2B5EF4-FFF2-40B4-BE49-F238E27FC236}">
                <a16:creationId xmlns:a16="http://schemas.microsoft.com/office/drawing/2014/main" id="{6B80E36A-586C-46E8-BCC7-AC5A542D5DAF}"/>
              </a:ext>
            </a:extLst>
          </p:cNvPr>
          <p:cNvCxnSpPr>
            <a:cxnSpLocks/>
          </p:cNvCxnSpPr>
          <p:nvPr/>
        </p:nvCxnSpPr>
        <p:spPr>
          <a:xfrm flipH="1">
            <a:off x="11682364" y="6548203"/>
            <a:ext cx="509636" cy="0"/>
          </a:xfrm>
          <a:prstGeom prst="line">
            <a:avLst/>
          </a:prstGeom>
          <a:ln w="25400" cap="rnd">
            <a:solidFill>
              <a:srgbClr val="A20B3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Номер слайда 5">
            <a:extLst>
              <a:ext uri="{FF2B5EF4-FFF2-40B4-BE49-F238E27FC236}">
                <a16:creationId xmlns:a16="http://schemas.microsoft.com/office/drawing/2014/main" id="{21FC00D8-0585-484A-9A94-9211405B563C}"/>
              </a:ext>
            </a:extLst>
          </p:cNvPr>
          <p:cNvSpPr txBox="1">
            <a:spLocks/>
          </p:cNvSpPr>
          <p:nvPr/>
        </p:nvSpPr>
        <p:spPr>
          <a:xfrm>
            <a:off x="11137899" y="6365638"/>
            <a:ext cx="528813" cy="365125"/>
          </a:xfrm>
          <a:prstGeom prst="rect">
            <a:avLst/>
          </a:prstGeom>
        </p:spPr>
        <p:txBody>
          <a:bodyPr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80695555-C15A-CD4B-A4E7-6C05E6A3A6CF}" type="slidenum">
              <a:rPr lang="ru-RU" sz="1000" b="1" smtClean="0">
                <a:latin typeface="Gilroy-Semibold" pitchFamily="2" charset="0"/>
              </a:rPr>
              <a:pPr algn="r"/>
              <a:t>9</a:t>
            </a:fld>
            <a:endParaRPr lang="ru-RU" sz="1000" b="1" dirty="0">
              <a:latin typeface="Gilroy-Semibold" pitchFamily="2" charset="0"/>
            </a:endParaRPr>
          </a:p>
        </p:txBody>
      </p:sp>
      <p:pic>
        <p:nvPicPr>
          <p:cNvPr id="34" name="Рисунок 33">
            <a:extLst>
              <a:ext uri="{FF2B5EF4-FFF2-40B4-BE49-F238E27FC236}">
                <a16:creationId xmlns:a16="http://schemas.microsoft.com/office/drawing/2014/main" id="{A8DF272A-2C4D-4CB7-AD5F-8ABE0FB5562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372921" y="569990"/>
            <a:ext cx="2326999" cy="46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01526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SL Soft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032F57"/>
      </a:accent1>
      <a:accent2>
        <a:srgbClr val="A20C33"/>
      </a:accent2>
      <a:accent3>
        <a:srgbClr val="A5A8AB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4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31c4e3a4-4180-4ba0-ab9c-c46d1d86609e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AEFC1B1631D70489C48624C6C0A8196" ma:contentTypeVersion="14" ma:contentTypeDescription="Create a new document." ma:contentTypeScope="" ma:versionID="3fcb6f2a929180a6d78bf75ef58f85d2">
  <xsd:schema xmlns:xsd="http://www.w3.org/2001/XMLSchema" xmlns:xs="http://www.w3.org/2001/XMLSchema" xmlns:p="http://schemas.microsoft.com/office/2006/metadata/properties" xmlns:ns3="31c4e3a4-4180-4ba0-ab9c-c46d1d86609e" xmlns:ns4="3940275a-d34a-4c0e-83bc-d4de5d090419" targetNamespace="http://schemas.microsoft.com/office/2006/metadata/properties" ma:root="true" ma:fieldsID="a3fdbc2511f7d7a1250b7fbd14ab8b63" ns3:_="" ns4:_="">
    <xsd:import namespace="31c4e3a4-4180-4ba0-ab9c-c46d1d86609e"/>
    <xsd:import namespace="3940275a-d34a-4c0e-83bc-d4de5d090419"/>
    <xsd:element name="properties">
      <xsd:complexType>
        <xsd:sequence>
          <xsd:element name="documentManagement">
            <xsd:complexType>
              <xsd:all>
                <xsd:element ref="ns3:_activity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ObjectDetectorVersions" minOccurs="0"/>
                <xsd:element ref="ns3:MediaLengthInSeconds" minOccurs="0"/>
                <xsd:element ref="ns3:MediaServiceSystemTag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1c4e3a4-4180-4ba0-ab9c-c46d1d86609e" elementFormDefault="qualified">
    <xsd:import namespace="http://schemas.microsoft.com/office/2006/documentManagement/types"/>
    <xsd:import namespace="http://schemas.microsoft.com/office/infopath/2007/PartnerControls"/>
    <xsd:element name="_activity" ma:index="8" nillable="true" ma:displayName="_activity" ma:hidden="true" ma:internalName="_activity">
      <xsd:simpleType>
        <xsd:restriction base="dms:Note"/>
      </xsd:simpleType>
    </xsd:element>
    <xsd:element name="MediaServiceMetadata" ma:index="12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3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9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SystemTags" ma:index="21" nillable="true" ma:displayName="MediaServiceSystemTags" ma:hidden="true" ma:internalName="MediaServiceSystemTag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940275a-d34a-4c0e-83bc-d4de5d090419" elementFormDefault="qualified">
    <xsd:import namespace="http://schemas.microsoft.com/office/2006/documentManagement/types"/>
    <xsd:import namespace="http://schemas.microsoft.com/office/infopath/2007/PartnerControls"/>
    <xsd:element name="SharedWithUsers" ma:index="9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1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B5BF8DF-0E9E-4A04-B410-0FF056506629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E3675708-5114-4437-9C71-3968A273BBE4}">
  <ds:schemaRefs>
    <ds:schemaRef ds:uri="http://schemas.microsoft.com/office/2006/metadata/properties"/>
    <ds:schemaRef ds:uri="http://schemas.microsoft.com/office/2006/documentManagement/types"/>
    <ds:schemaRef ds:uri="http://www.w3.org/XML/1998/namespace"/>
    <ds:schemaRef ds:uri="http://purl.org/dc/dcmitype/"/>
    <ds:schemaRef ds:uri="3940275a-d34a-4c0e-83bc-d4de5d090419"/>
    <ds:schemaRef ds:uri="http://schemas.microsoft.com/office/infopath/2007/PartnerControls"/>
    <ds:schemaRef ds:uri="http://purl.org/dc/elements/1.1/"/>
    <ds:schemaRef ds:uri="http://schemas.openxmlformats.org/package/2006/metadata/core-properties"/>
    <ds:schemaRef ds:uri="31c4e3a4-4180-4ba0-ab9c-c46d1d86609e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424845AD-4015-48BD-8F36-3BA3A372B4C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1c4e3a4-4180-4ba0-ab9c-c46d1d86609e"/>
    <ds:schemaRef ds:uri="3940275a-d34a-4c0e-83bc-d4de5d09041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32790</TotalTime>
  <Words>1810</Words>
  <Application>Microsoft Office PowerPoint</Application>
  <PresentationFormat>Широкоэкранный</PresentationFormat>
  <Paragraphs>246</Paragraphs>
  <Slides>10</Slides>
  <Notes>10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10</vt:i4>
      </vt:variant>
    </vt:vector>
  </HeadingPairs>
  <TitlesOfParts>
    <vt:vector size="20" baseType="lpstr">
      <vt:lpstr>Gilroy</vt:lpstr>
      <vt:lpstr>Gilroy-Semibold</vt:lpstr>
      <vt:lpstr>Gilroy-Semibold</vt:lpstr>
      <vt:lpstr>Calibri</vt:lpstr>
      <vt:lpstr>Arial</vt:lpstr>
      <vt:lpstr>Gilroy Bold</vt:lpstr>
      <vt:lpstr>Gilroy SemiBold</vt:lpstr>
      <vt:lpstr>Calibri Light</vt:lpstr>
      <vt:lpstr>Тема Office</vt:lpstr>
      <vt:lpstr>4_Тема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Молчанова Дарья Александровна</dc:creator>
  <cp:lastModifiedBy>Дарья Смертина</cp:lastModifiedBy>
  <cp:revision>137</cp:revision>
  <dcterms:created xsi:type="dcterms:W3CDTF">2020-02-29T14:12:19Z</dcterms:created>
  <dcterms:modified xsi:type="dcterms:W3CDTF">2024-01-24T15:01:10Z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0x0101004AEFC1B1631D70489C48624C6C0A8196</vt:lpwstr>
  </property>
</Properties>
</file>